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lexandria Bold" charset="1" panose="00000000000000000000"/>
      <p:regular r:id="rId19"/>
    </p:embeddedFont>
    <p:embeddedFont>
      <p:font typeface="Garet" charset="1" panose="00000000000000000000"/>
      <p:regular r:id="rId20"/>
    </p:embeddedFont>
    <p:embeddedFont>
      <p:font typeface="Garet Bold"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3890343" y="5516388"/>
            <a:ext cx="4840370" cy="6758253"/>
          </a:xfrm>
          <a:custGeom>
            <a:avLst/>
            <a:gdLst/>
            <a:ahLst/>
            <a:cxnLst/>
            <a:rect r="r" b="b" t="t" l="l"/>
            <a:pathLst>
              <a:path h="6758253" w="4840370">
                <a:moveTo>
                  <a:pt x="4840371" y="6758253"/>
                </a:moveTo>
                <a:lnTo>
                  <a:pt x="0" y="6758253"/>
                </a:lnTo>
                <a:lnTo>
                  <a:pt x="0" y="0"/>
                </a:lnTo>
                <a:lnTo>
                  <a:pt x="4840371" y="0"/>
                </a:lnTo>
                <a:lnTo>
                  <a:pt x="4840371" y="675825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212327">
            <a:off x="-1633813"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863660" y="4706943"/>
            <a:ext cx="7684967" cy="7684967"/>
          </a:xfrm>
          <a:custGeom>
            <a:avLst/>
            <a:gdLst/>
            <a:ahLst/>
            <a:cxnLst/>
            <a:rect r="r" b="b" t="t" l="l"/>
            <a:pathLst>
              <a:path h="7684967" w="7684967">
                <a:moveTo>
                  <a:pt x="7684967" y="0"/>
                </a:moveTo>
                <a:lnTo>
                  <a:pt x="0" y="0"/>
                </a:lnTo>
                <a:lnTo>
                  <a:pt x="0" y="7684968"/>
                </a:lnTo>
                <a:lnTo>
                  <a:pt x="7684967" y="7684968"/>
                </a:lnTo>
                <a:lnTo>
                  <a:pt x="768496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176744">
            <a:off x="12281842" y="-3234705"/>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2348517" y="-3496396"/>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208671" y="2737882"/>
            <a:ext cx="15619675" cy="2503170"/>
          </a:xfrm>
          <a:prstGeom prst="rect">
            <a:avLst/>
          </a:prstGeom>
        </p:spPr>
        <p:txBody>
          <a:bodyPr anchor="t" rtlCol="false" tIns="0" lIns="0" bIns="0" rIns="0">
            <a:spAutoFit/>
          </a:bodyPr>
          <a:lstStyle/>
          <a:p>
            <a:pPr algn="ctr">
              <a:lnSpc>
                <a:spcPts val="10080"/>
              </a:lnSpc>
            </a:pPr>
            <a:r>
              <a:rPr lang="en-US" b="true" sz="7200">
                <a:solidFill>
                  <a:srgbClr val="3F3D3E"/>
                </a:solidFill>
                <a:latin typeface="Alexandria Bold"/>
                <a:ea typeface="Alexandria Bold"/>
                <a:cs typeface="Alexandria Bold"/>
                <a:sym typeface="Alexandria Bold"/>
              </a:rPr>
              <a:t>CUSTOMER CHURN ANALYSIS FOR TELECOM INDUSTRY</a:t>
            </a:r>
          </a:p>
        </p:txBody>
      </p:sp>
      <p:sp>
        <p:nvSpPr>
          <p:cNvPr name="TextBox 9" id="9"/>
          <p:cNvSpPr txBox="true"/>
          <p:nvPr/>
        </p:nvSpPr>
        <p:spPr>
          <a:xfrm rot="0">
            <a:off x="4030960" y="5703013"/>
            <a:ext cx="12824200" cy="772317"/>
          </a:xfrm>
          <a:prstGeom prst="rect">
            <a:avLst/>
          </a:prstGeom>
        </p:spPr>
        <p:txBody>
          <a:bodyPr anchor="t" rtlCol="false" tIns="0" lIns="0" bIns="0" rIns="0">
            <a:spAutoFit/>
          </a:bodyPr>
          <a:lstStyle/>
          <a:p>
            <a:pPr algn="ctr">
              <a:lnSpc>
                <a:spcPts val="6256"/>
              </a:lnSpc>
              <a:spcBef>
                <a:spcPct val="0"/>
              </a:spcBef>
            </a:pPr>
            <a:r>
              <a:rPr lang="en-US" sz="4468">
                <a:solidFill>
                  <a:srgbClr val="545454"/>
                </a:solidFill>
                <a:latin typeface="Garet"/>
                <a:ea typeface="Garet"/>
                <a:cs typeface="Garet"/>
                <a:sym typeface="Garet"/>
              </a:rPr>
              <a:t>Using SHAP Values for Model Explainability</a:t>
            </a:r>
          </a:p>
        </p:txBody>
      </p:sp>
      <p:grpSp>
        <p:nvGrpSpPr>
          <p:cNvPr name="Group 10" id="10"/>
          <p:cNvGrpSpPr/>
          <p:nvPr/>
        </p:nvGrpSpPr>
        <p:grpSpPr>
          <a:xfrm rot="0">
            <a:off x="6862000" y="7556960"/>
            <a:ext cx="6313017" cy="2315582"/>
            <a:chOff x="0" y="0"/>
            <a:chExt cx="1662688" cy="609865"/>
          </a:xfrm>
        </p:grpSpPr>
        <p:sp>
          <p:nvSpPr>
            <p:cNvPr name="Freeform 11" id="11"/>
            <p:cNvSpPr/>
            <p:nvPr/>
          </p:nvSpPr>
          <p:spPr>
            <a:xfrm flipH="false" flipV="false" rot="0">
              <a:off x="0" y="0"/>
              <a:ext cx="1662688" cy="609865"/>
            </a:xfrm>
            <a:custGeom>
              <a:avLst/>
              <a:gdLst/>
              <a:ahLst/>
              <a:cxnLst/>
              <a:rect r="r" b="b" t="t" l="l"/>
              <a:pathLst>
                <a:path h="609865" w="1662688">
                  <a:moveTo>
                    <a:pt x="69902" y="0"/>
                  </a:moveTo>
                  <a:lnTo>
                    <a:pt x="1592786" y="0"/>
                  </a:lnTo>
                  <a:cubicBezTo>
                    <a:pt x="1611325" y="0"/>
                    <a:pt x="1629105" y="7365"/>
                    <a:pt x="1642214" y="20474"/>
                  </a:cubicBezTo>
                  <a:cubicBezTo>
                    <a:pt x="1655323" y="33583"/>
                    <a:pt x="1662688" y="51362"/>
                    <a:pt x="1662688" y="69902"/>
                  </a:cubicBezTo>
                  <a:lnTo>
                    <a:pt x="1662688" y="539964"/>
                  </a:lnTo>
                  <a:cubicBezTo>
                    <a:pt x="1662688" y="578569"/>
                    <a:pt x="1631392" y="609865"/>
                    <a:pt x="1592786" y="609865"/>
                  </a:cubicBezTo>
                  <a:lnTo>
                    <a:pt x="69902" y="609865"/>
                  </a:lnTo>
                  <a:cubicBezTo>
                    <a:pt x="51362" y="609865"/>
                    <a:pt x="33583" y="602501"/>
                    <a:pt x="20474" y="589391"/>
                  </a:cubicBezTo>
                  <a:cubicBezTo>
                    <a:pt x="7365" y="576282"/>
                    <a:pt x="0" y="558503"/>
                    <a:pt x="0" y="539964"/>
                  </a:cubicBezTo>
                  <a:lnTo>
                    <a:pt x="0" y="69902"/>
                  </a:lnTo>
                  <a:cubicBezTo>
                    <a:pt x="0" y="31296"/>
                    <a:pt x="31296" y="0"/>
                    <a:pt x="69902" y="0"/>
                  </a:cubicBezTo>
                  <a:close/>
                </a:path>
              </a:pathLst>
            </a:custGeom>
            <a:solidFill>
              <a:srgbClr val="545454"/>
            </a:solidFill>
            <a:ln w="38100" cap="rnd">
              <a:solidFill>
                <a:srgbClr val="545454"/>
              </a:solidFill>
              <a:prstDash val="solid"/>
              <a:round/>
            </a:ln>
          </p:spPr>
        </p:sp>
        <p:sp>
          <p:nvSpPr>
            <p:cNvPr name="TextBox 12" id="12"/>
            <p:cNvSpPr txBox="true"/>
            <p:nvPr/>
          </p:nvSpPr>
          <p:spPr>
            <a:xfrm>
              <a:off x="0" y="-38100"/>
              <a:ext cx="1662688" cy="647965"/>
            </a:xfrm>
            <a:prstGeom prst="rect">
              <a:avLst/>
            </a:prstGeom>
          </p:spPr>
          <p:txBody>
            <a:bodyPr anchor="ctr" rtlCol="false" tIns="50800" lIns="50800" bIns="50800" rIns="50800"/>
            <a:lstStyle/>
            <a:p>
              <a:pPr algn="ctr">
                <a:lnSpc>
                  <a:spcPts val="2897"/>
                </a:lnSpc>
              </a:pPr>
            </a:p>
          </p:txBody>
        </p:sp>
      </p:grpSp>
      <p:sp>
        <p:nvSpPr>
          <p:cNvPr name="TextBox 13" id="13"/>
          <p:cNvSpPr txBox="true"/>
          <p:nvPr/>
        </p:nvSpPr>
        <p:spPr>
          <a:xfrm rot="0">
            <a:off x="7800114" y="7610725"/>
            <a:ext cx="4436788" cy="2150901"/>
          </a:xfrm>
          <a:prstGeom prst="rect">
            <a:avLst/>
          </a:prstGeom>
        </p:spPr>
        <p:txBody>
          <a:bodyPr anchor="t" rtlCol="false" tIns="0" lIns="0" bIns="0" rIns="0">
            <a:spAutoFit/>
          </a:bodyPr>
          <a:lstStyle/>
          <a:p>
            <a:pPr algn="ctr">
              <a:lnSpc>
                <a:spcPts val="4296"/>
              </a:lnSpc>
            </a:pPr>
            <a:r>
              <a:rPr lang="en-US" sz="3068">
                <a:solidFill>
                  <a:srgbClr val="E9E9E9"/>
                </a:solidFill>
                <a:latin typeface="Garet"/>
                <a:ea typeface="Garet"/>
                <a:cs typeface="Garet"/>
                <a:sym typeface="Garet"/>
              </a:rPr>
              <a:t>K.B.SRINIDHI</a:t>
            </a:r>
          </a:p>
          <a:p>
            <a:pPr algn="ctr">
              <a:lnSpc>
                <a:spcPts val="4296"/>
              </a:lnSpc>
              <a:spcBef>
                <a:spcPct val="0"/>
              </a:spcBef>
            </a:pPr>
            <a:r>
              <a:rPr lang="en-US" sz="3068">
                <a:solidFill>
                  <a:srgbClr val="E9E9E9"/>
                </a:solidFill>
                <a:latin typeface="Garet"/>
                <a:ea typeface="Garet"/>
                <a:cs typeface="Garet"/>
                <a:sym typeface="Garet"/>
              </a:rPr>
              <a:t>DATA ANALYST INTERN AT ELEVATE LABS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079362" y="1099298"/>
            <a:ext cx="11158486"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KEY INSIGHTS</a:t>
            </a:r>
          </a:p>
        </p:txBody>
      </p:sp>
      <p:sp>
        <p:nvSpPr>
          <p:cNvPr name="TextBox 4" id="4"/>
          <p:cNvSpPr txBox="true"/>
          <p:nvPr/>
        </p:nvSpPr>
        <p:spPr>
          <a:xfrm rot="0">
            <a:off x="2057911" y="2809374"/>
            <a:ext cx="15201389" cy="6955946"/>
          </a:xfrm>
          <a:prstGeom prst="rect">
            <a:avLst/>
          </a:prstGeom>
        </p:spPr>
        <p:txBody>
          <a:bodyPr anchor="t" rtlCol="false" tIns="0" lIns="0" bIns="0" rIns="0">
            <a:spAutoFit/>
          </a:bodyPr>
          <a:lstStyle/>
          <a:p>
            <a:pPr algn="l">
              <a:lnSpc>
                <a:spcPts val="4576"/>
              </a:lnSpc>
            </a:pPr>
            <a:r>
              <a:rPr lang="en-US" sz="3268">
                <a:solidFill>
                  <a:srgbClr val="545454"/>
                </a:solidFill>
                <a:latin typeface="Garet"/>
                <a:ea typeface="Garet"/>
                <a:cs typeface="Garet"/>
                <a:sym typeface="Garet"/>
              </a:rPr>
              <a:t>According to SHAP analysis, the churn features of greatest influence are: </a:t>
            </a:r>
          </a:p>
          <a:p>
            <a:pPr algn="l">
              <a:lnSpc>
                <a:spcPts val="4576"/>
              </a:lnSpc>
            </a:pPr>
            <a:r>
              <a:rPr lang="en-US" sz="3268">
                <a:solidFill>
                  <a:srgbClr val="545454"/>
                </a:solidFill>
                <a:latin typeface="Garet"/>
                <a:ea typeface="Garet"/>
                <a:cs typeface="Garet"/>
                <a:sym typeface="Garet"/>
              </a:rPr>
              <a:t>1. Tenure – longer tenure is associated with a reduced chance of churn.</a:t>
            </a:r>
          </a:p>
          <a:p>
            <a:pPr algn="l">
              <a:lnSpc>
                <a:spcPts val="4576"/>
              </a:lnSpc>
            </a:pPr>
            <a:r>
              <a:rPr lang="en-US" sz="3268">
                <a:solidFill>
                  <a:srgbClr val="545454"/>
                </a:solidFill>
                <a:latin typeface="Garet"/>
                <a:ea typeface="Garet"/>
                <a:cs typeface="Garet"/>
                <a:sym typeface="Garet"/>
              </a:rPr>
              <a:t>2. MonthlyCharges – higher monthly charges increase the risk of churn.</a:t>
            </a:r>
          </a:p>
          <a:p>
            <a:pPr algn="l">
              <a:lnSpc>
                <a:spcPts val="4576"/>
              </a:lnSpc>
            </a:pPr>
            <a:r>
              <a:rPr lang="en-US" sz="3268">
                <a:solidFill>
                  <a:srgbClr val="545454"/>
                </a:solidFill>
                <a:latin typeface="Garet"/>
                <a:ea typeface="Garet"/>
                <a:cs typeface="Garet"/>
                <a:sym typeface="Garet"/>
              </a:rPr>
              <a:t>3. TotalCharges – is correlated with customer engagement.</a:t>
            </a:r>
          </a:p>
          <a:p>
            <a:pPr algn="l">
              <a:lnSpc>
                <a:spcPts val="4576"/>
              </a:lnSpc>
            </a:pPr>
            <a:r>
              <a:rPr lang="en-US" sz="3268">
                <a:solidFill>
                  <a:srgbClr val="545454"/>
                </a:solidFill>
                <a:latin typeface="Garet"/>
                <a:ea typeface="Garet"/>
                <a:cs typeface="Garet"/>
                <a:sym typeface="Garet"/>
              </a:rPr>
              <a:t>4. Call duration and complaints – the number of complaints and shorter usage indicate dissatisfaction.</a:t>
            </a:r>
          </a:p>
          <a:p>
            <a:pPr algn="l">
              <a:lnSpc>
                <a:spcPts val="4576"/>
              </a:lnSpc>
            </a:pPr>
            <a:r>
              <a:rPr lang="en-US" sz="3268">
                <a:solidFill>
                  <a:srgbClr val="545454"/>
                </a:solidFill>
                <a:latin typeface="Garet"/>
                <a:ea typeface="Garet"/>
                <a:cs typeface="Garet"/>
                <a:sym typeface="Garet"/>
              </a:rPr>
              <a:t>5. Contracts, contract type, and payment method affect the potential for churn as well.</a:t>
            </a:r>
          </a:p>
          <a:p>
            <a:pPr algn="l">
              <a:lnSpc>
                <a:spcPts val="4576"/>
              </a:lnSpc>
            </a:pPr>
            <a:r>
              <a:rPr lang="en-US" sz="3268">
                <a:solidFill>
                  <a:srgbClr val="545454"/>
                </a:solidFill>
                <a:latin typeface="Garet"/>
                <a:ea typeface="Garet"/>
                <a:cs typeface="Garet"/>
                <a:sym typeface="Garet"/>
              </a:rPr>
              <a:t>These conclusions can provide a basis for targeted retention strategies.</a:t>
            </a:r>
          </a:p>
        </p:txBody>
      </p:sp>
      <p:sp>
        <p:nvSpPr>
          <p:cNvPr name="Freeform 5" id="5"/>
          <p:cNvSpPr/>
          <p:nvPr/>
        </p:nvSpPr>
        <p:spPr>
          <a:xfrm flipH="false" flipV="false" rot="2322791">
            <a:off x="-1221364" y="5210712"/>
            <a:ext cx="4840370" cy="6758253"/>
          </a:xfrm>
          <a:custGeom>
            <a:avLst/>
            <a:gdLst/>
            <a:ahLst/>
            <a:cxnLst/>
            <a:rect r="r" b="b" t="t" l="l"/>
            <a:pathLst>
              <a:path h="6758253" w="4840370">
                <a:moveTo>
                  <a:pt x="0" y="0"/>
                </a:moveTo>
                <a:lnTo>
                  <a:pt x="4840371" y="0"/>
                </a:lnTo>
                <a:lnTo>
                  <a:pt x="4840371"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09</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21514" y="1264482"/>
            <a:ext cx="15924053"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BUSINESS RECOMMENDATIONS</a:t>
            </a:r>
          </a:p>
        </p:txBody>
      </p:sp>
      <p:sp>
        <p:nvSpPr>
          <p:cNvPr name="TextBox 4" id="4"/>
          <p:cNvSpPr txBox="true"/>
          <p:nvPr/>
        </p:nvSpPr>
        <p:spPr>
          <a:xfrm rot="0">
            <a:off x="3141438" y="4257174"/>
            <a:ext cx="12556077" cy="3469796"/>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Provide incentives to potentially churn customers.</a:t>
            </a:r>
          </a:p>
          <a:p>
            <a:pPr algn="l" marL="705747" indent="-352873" lvl="1">
              <a:lnSpc>
                <a:spcPts val="4576"/>
              </a:lnSpc>
              <a:buFont typeface="Arial"/>
              <a:buChar char="•"/>
            </a:pPr>
            <a:r>
              <a:rPr lang="en-US" sz="3268">
                <a:solidFill>
                  <a:srgbClr val="545454"/>
                </a:solidFill>
                <a:latin typeface="Garet"/>
                <a:ea typeface="Garet"/>
                <a:cs typeface="Garet"/>
                <a:sym typeface="Garet"/>
              </a:rPr>
              <a:t>Enhance customer service to decrease complaints.</a:t>
            </a:r>
          </a:p>
          <a:p>
            <a:pPr algn="l" marL="705747" indent="-352873" lvl="1">
              <a:lnSpc>
                <a:spcPts val="4576"/>
              </a:lnSpc>
              <a:buFont typeface="Arial"/>
              <a:buChar char="•"/>
            </a:pPr>
            <a:r>
              <a:rPr lang="en-US" sz="3268">
                <a:solidFill>
                  <a:srgbClr val="545454"/>
                </a:solidFill>
                <a:latin typeface="Garet"/>
                <a:ea typeface="Garet"/>
                <a:cs typeface="Garet"/>
                <a:sym typeface="Garet"/>
              </a:rPr>
              <a:t>Explore pricing and contracting options for improved retention.</a:t>
            </a:r>
          </a:p>
          <a:p>
            <a:pPr algn="l" marL="705747" indent="-352873" lvl="1">
              <a:lnSpc>
                <a:spcPts val="4576"/>
              </a:lnSpc>
              <a:buFont typeface="Arial"/>
              <a:buChar char="•"/>
            </a:pPr>
            <a:r>
              <a:rPr lang="en-US" sz="3268">
                <a:solidFill>
                  <a:srgbClr val="545454"/>
                </a:solidFill>
                <a:latin typeface="Garet"/>
                <a:ea typeface="Garet"/>
                <a:cs typeface="Garet"/>
                <a:sym typeface="Garet"/>
              </a:rPr>
              <a:t>Analyze usage trends to target eventual churn customers.</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2567666"/>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CONCLUSION</a:t>
            </a:r>
          </a:p>
        </p:txBody>
      </p:sp>
      <p:sp>
        <p:nvSpPr>
          <p:cNvPr name="TextBox 4" id="4"/>
          <p:cNvSpPr txBox="true"/>
          <p:nvPr/>
        </p:nvSpPr>
        <p:spPr>
          <a:xfrm rot="0">
            <a:off x="3443857" y="4385332"/>
            <a:ext cx="11400286" cy="405082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Customer churn can be predicted and interpreted using machine learning and SHAP.</a:t>
            </a:r>
          </a:p>
          <a:p>
            <a:pPr algn="l" marL="705747" indent="-352873" lvl="1">
              <a:lnSpc>
                <a:spcPts val="4576"/>
              </a:lnSpc>
              <a:buFont typeface="Arial"/>
              <a:buChar char="•"/>
            </a:pPr>
            <a:r>
              <a:rPr lang="en-US" sz="3268">
                <a:solidFill>
                  <a:srgbClr val="545454"/>
                </a:solidFill>
                <a:latin typeface="Garet"/>
                <a:ea typeface="Garet"/>
                <a:cs typeface="Garet"/>
                <a:sym typeface="Garet"/>
              </a:rPr>
              <a:t>SHAP enables clear understanding of feature importance for actionable business decisions.</a:t>
            </a:r>
          </a:p>
          <a:p>
            <a:pPr algn="l" marL="705747" indent="-352873" lvl="1">
              <a:lnSpc>
                <a:spcPts val="4576"/>
              </a:lnSpc>
              <a:spcBef>
                <a:spcPct val="0"/>
              </a:spcBef>
              <a:buFont typeface="Arial"/>
              <a:buChar char="•"/>
            </a:pPr>
            <a:r>
              <a:rPr lang="en-US" sz="3268">
                <a:solidFill>
                  <a:srgbClr val="545454"/>
                </a:solidFill>
                <a:latin typeface="Garet"/>
                <a:ea typeface="Garet"/>
                <a:cs typeface="Garet"/>
                <a:sym typeface="Garet"/>
              </a:rPr>
              <a:t>This approach can significantly improve customer retention strategies.</a:t>
            </a:r>
          </a:p>
          <a:p>
            <a:pPr algn="l">
              <a:lnSpc>
                <a:spcPts val="4576"/>
              </a:lnSpc>
              <a:spcBef>
                <a:spcPct val="0"/>
              </a:spcBef>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68325" y="4041844"/>
            <a:ext cx="12951349" cy="1974712"/>
          </a:xfrm>
          <a:prstGeom prst="rect">
            <a:avLst/>
          </a:prstGeom>
        </p:spPr>
        <p:txBody>
          <a:bodyPr anchor="t" rtlCol="false" tIns="0" lIns="0" bIns="0" rIns="0">
            <a:spAutoFit/>
          </a:bodyPr>
          <a:lstStyle/>
          <a:p>
            <a:pPr algn="ctr">
              <a:lnSpc>
                <a:spcPts val="16107"/>
              </a:lnSpc>
            </a:pPr>
            <a:r>
              <a:rPr lang="en-US" b="true" sz="11505">
                <a:solidFill>
                  <a:srgbClr val="3F3D3E"/>
                </a:solidFill>
                <a:latin typeface="Alexandria Bold"/>
                <a:ea typeface="Alexandria Bold"/>
                <a:cs typeface="Alexandria Bold"/>
                <a:sym typeface="Alexandria Bold"/>
              </a:rPr>
              <a:t>THANK YOU</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2567666"/>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INTRODUCTION</a:t>
            </a:r>
          </a:p>
        </p:txBody>
      </p:sp>
      <p:sp>
        <p:nvSpPr>
          <p:cNvPr name="TextBox 4" id="4"/>
          <p:cNvSpPr txBox="true"/>
          <p:nvPr/>
        </p:nvSpPr>
        <p:spPr>
          <a:xfrm rot="0">
            <a:off x="3443857" y="4097138"/>
            <a:ext cx="12770399" cy="4050821"/>
          </a:xfrm>
          <a:prstGeom prst="rect">
            <a:avLst/>
          </a:prstGeom>
        </p:spPr>
        <p:txBody>
          <a:bodyPr anchor="t" rtlCol="false" tIns="0" lIns="0" bIns="0" rIns="0">
            <a:spAutoFit/>
          </a:bodyPr>
          <a:lstStyle/>
          <a:p>
            <a:pPr algn="ctr">
              <a:lnSpc>
                <a:spcPts val="4576"/>
              </a:lnSpc>
              <a:spcBef>
                <a:spcPct val="0"/>
              </a:spcBef>
            </a:pPr>
            <a:r>
              <a:rPr lang="en-US" sz="3268">
                <a:solidFill>
                  <a:srgbClr val="545454"/>
                </a:solidFill>
                <a:latin typeface="Garet"/>
                <a:ea typeface="Garet"/>
                <a:cs typeface="Garet"/>
                <a:sym typeface="Garet"/>
              </a:rPr>
              <a:t>Customer churn is when a customer stops using a service from a company. If a company can predict churn, it can take steps to reduce churn and improve marketing for retention. In this analysis, we used data from past customers to determine what factors are correlated with churn and we analyzed the model predictions using SHAP (SHapley Additive exPlanations).</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51781" y="3448112"/>
            <a:ext cx="12935332" cy="5212871"/>
          </a:xfrm>
          <a:prstGeom prst="rect">
            <a:avLst/>
          </a:prstGeom>
        </p:spPr>
        <p:txBody>
          <a:bodyPr anchor="t" rtlCol="false" tIns="0" lIns="0" bIns="0" rIns="0">
            <a:spAutoFit/>
          </a:bodyPr>
          <a:lstStyle/>
          <a:p>
            <a:pPr algn="l">
              <a:lnSpc>
                <a:spcPts val="4576"/>
              </a:lnSpc>
            </a:pPr>
            <a:r>
              <a:rPr lang="en-US" sz="3268">
                <a:solidFill>
                  <a:srgbClr val="545454"/>
                </a:solidFill>
                <a:latin typeface="Garet"/>
                <a:ea typeface="Garet"/>
                <a:cs typeface="Garet"/>
                <a:sym typeface="Garet"/>
              </a:rPr>
              <a:t>The dataset contains customer demographics, subscription details, and service usage:</a:t>
            </a:r>
          </a:p>
          <a:p>
            <a:pPr algn="l">
              <a:lnSpc>
                <a:spcPts val="4576"/>
              </a:lnSpc>
            </a:pPr>
            <a:r>
              <a:rPr lang="en-US" sz="3268" b="true">
                <a:solidFill>
                  <a:srgbClr val="545454"/>
                </a:solidFill>
                <a:latin typeface="Garet Bold"/>
                <a:ea typeface="Garet Bold"/>
                <a:cs typeface="Garet Bold"/>
                <a:sym typeface="Garet Bold"/>
              </a:rPr>
              <a:t>Numeric</a:t>
            </a:r>
            <a:r>
              <a:rPr lang="en-US" sz="3268">
                <a:solidFill>
                  <a:srgbClr val="545454"/>
                </a:solidFill>
                <a:latin typeface="Garet"/>
                <a:ea typeface="Garet"/>
                <a:cs typeface="Garet"/>
                <a:sym typeface="Garet"/>
              </a:rPr>
              <a:t>: tenure, MonthlyCharges, TotalCharges, call_duration, recharge_frequency, complaints, ChurnScore.</a:t>
            </a:r>
          </a:p>
          <a:p>
            <a:pPr algn="l">
              <a:lnSpc>
                <a:spcPts val="4576"/>
              </a:lnSpc>
            </a:pPr>
            <a:r>
              <a:rPr lang="en-US" sz="3268" b="true">
                <a:solidFill>
                  <a:srgbClr val="545454"/>
                </a:solidFill>
                <a:latin typeface="Garet Bold"/>
                <a:ea typeface="Garet Bold"/>
                <a:cs typeface="Garet Bold"/>
                <a:sym typeface="Garet Bold"/>
              </a:rPr>
              <a:t>Categorical</a:t>
            </a:r>
            <a:r>
              <a:rPr lang="en-US" sz="3268">
                <a:solidFill>
                  <a:srgbClr val="545454"/>
                </a:solidFill>
                <a:latin typeface="Garet"/>
                <a:ea typeface="Garet"/>
                <a:cs typeface="Garet"/>
                <a:sym typeface="Garet"/>
              </a:rPr>
              <a:t>: Contract type, PhoneService, PaperlessBilling, PaymentMethod, Gender.</a:t>
            </a:r>
          </a:p>
          <a:p>
            <a:pPr algn="l">
              <a:lnSpc>
                <a:spcPts val="4576"/>
              </a:lnSpc>
            </a:pPr>
            <a:r>
              <a:rPr lang="en-US" sz="3268" b="true">
                <a:solidFill>
                  <a:srgbClr val="545454"/>
                </a:solidFill>
                <a:latin typeface="Garet Bold"/>
                <a:ea typeface="Garet Bold"/>
                <a:cs typeface="Garet Bold"/>
                <a:sym typeface="Garet Bold"/>
              </a:rPr>
              <a:t>Target</a:t>
            </a:r>
            <a:r>
              <a:rPr lang="en-US" sz="3268">
                <a:solidFill>
                  <a:srgbClr val="545454"/>
                </a:solidFill>
                <a:latin typeface="Garet"/>
                <a:ea typeface="Garet"/>
                <a:cs typeface="Garet"/>
                <a:sym typeface="Garet"/>
              </a:rPr>
              <a:t>: Whether a customer churned (Yes/No).</a:t>
            </a:r>
          </a:p>
          <a:p>
            <a:pPr algn="l">
              <a:lnSpc>
                <a:spcPts val="4576"/>
              </a:lnSpc>
              <a:spcBef>
                <a:spcPct val="0"/>
              </a:spcBef>
            </a:pPr>
            <a:r>
              <a:rPr lang="en-US" sz="3268">
                <a:solidFill>
                  <a:srgbClr val="545454"/>
                </a:solidFill>
                <a:latin typeface="Garet"/>
                <a:ea typeface="Garet"/>
                <a:cs typeface="Garet"/>
                <a:sym typeface="Garet"/>
              </a:rPr>
              <a:t>Encoded the categorical variables and scaled the numeric variables for modeling when we preprocessed the data.</a:t>
            </a:r>
          </a:p>
        </p:txBody>
      </p:sp>
      <p:sp>
        <p:nvSpPr>
          <p:cNvPr name="TextBox 4" id="4"/>
          <p:cNvSpPr txBox="true"/>
          <p:nvPr/>
        </p:nvSpPr>
        <p:spPr>
          <a:xfrm rot="0">
            <a:off x="3651781" y="1483557"/>
            <a:ext cx="12308628"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DATASET OVERVIEW</a:t>
            </a:r>
          </a:p>
        </p:txBody>
      </p:sp>
      <p:sp>
        <p:nvSpPr>
          <p:cNvPr name="Freeform 5" id="5"/>
          <p:cNvSpPr/>
          <p:nvPr/>
        </p:nvSpPr>
        <p:spPr>
          <a:xfrm flipH="false" flipV="false" rot="-574333">
            <a:off x="-1029392" y="4644504"/>
            <a:ext cx="4840370" cy="6758253"/>
          </a:xfrm>
          <a:custGeom>
            <a:avLst/>
            <a:gdLst/>
            <a:ahLst/>
            <a:cxnLst/>
            <a:rect r="r" b="b" t="t" l="l"/>
            <a:pathLst>
              <a:path h="6758253" w="4840370">
                <a:moveTo>
                  <a:pt x="0" y="0"/>
                </a:moveTo>
                <a:lnTo>
                  <a:pt x="4840370" y="0"/>
                </a:lnTo>
                <a:lnTo>
                  <a:pt x="4840370" y="6758254"/>
                </a:lnTo>
                <a:lnTo>
                  <a:pt x="0" y="67582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633630" y="9827795"/>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1197852"/>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MODEL USED</a:t>
            </a:r>
          </a:p>
        </p:txBody>
      </p:sp>
      <p:sp>
        <p:nvSpPr>
          <p:cNvPr name="TextBox 4" id="4"/>
          <p:cNvSpPr txBox="true"/>
          <p:nvPr/>
        </p:nvSpPr>
        <p:spPr>
          <a:xfrm rot="0">
            <a:off x="3318499" y="2804083"/>
            <a:ext cx="13728742" cy="5793896"/>
          </a:xfrm>
          <a:prstGeom prst="rect">
            <a:avLst/>
          </a:prstGeom>
        </p:spPr>
        <p:txBody>
          <a:bodyPr anchor="t" rtlCol="false" tIns="0" lIns="0" bIns="0" rIns="0">
            <a:spAutoFit/>
          </a:bodyPr>
          <a:lstStyle/>
          <a:p>
            <a:pPr algn="l">
              <a:lnSpc>
                <a:spcPts val="4576"/>
              </a:lnSpc>
            </a:pPr>
            <a:r>
              <a:rPr lang="en-US" sz="3268">
                <a:solidFill>
                  <a:srgbClr val="545454"/>
                </a:solidFill>
                <a:latin typeface="Garet"/>
                <a:ea typeface="Garet"/>
                <a:cs typeface="Garet"/>
                <a:sym typeface="Garet"/>
              </a:rPr>
              <a:t>A machine learning classification model (Logistic Regression) was trained with the goal of predicting customer churn.</a:t>
            </a:r>
          </a:p>
          <a:p>
            <a:pPr algn="l">
              <a:lnSpc>
                <a:spcPts val="4576"/>
              </a:lnSpc>
            </a:pPr>
            <a:r>
              <a:rPr lang="en-US" sz="3268" b="true">
                <a:solidFill>
                  <a:srgbClr val="545454"/>
                </a:solidFill>
                <a:latin typeface="Garet Bold"/>
                <a:ea typeface="Garet Bold"/>
                <a:cs typeface="Garet Bold"/>
                <a:sym typeface="Garet Bold"/>
              </a:rPr>
              <a:t>Key steps included:</a:t>
            </a:r>
          </a:p>
          <a:p>
            <a:pPr algn="l">
              <a:lnSpc>
                <a:spcPts val="4576"/>
              </a:lnSpc>
            </a:pPr>
            <a:r>
              <a:rPr lang="en-US" sz="3268" b="true">
                <a:solidFill>
                  <a:srgbClr val="545454"/>
                </a:solidFill>
                <a:latin typeface="Garet Bold"/>
                <a:ea typeface="Garet Bold"/>
                <a:cs typeface="Garet Bold"/>
                <a:sym typeface="Garet Bold"/>
              </a:rPr>
              <a:t>Data preprocessing</a:t>
            </a:r>
            <a:r>
              <a:rPr lang="en-US" sz="3268">
                <a:solidFill>
                  <a:srgbClr val="545454"/>
                </a:solidFill>
                <a:latin typeface="Garet"/>
                <a:ea typeface="Garet"/>
                <a:cs typeface="Garet"/>
                <a:sym typeface="Garet"/>
              </a:rPr>
              <a:t>: encoding of categorical features, and addressing missing values.</a:t>
            </a:r>
          </a:p>
          <a:p>
            <a:pPr algn="l">
              <a:lnSpc>
                <a:spcPts val="4576"/>
              </a:lnSpc>
            </a:pPr>
            <a:r>
              <a:rPr lang="en-US" sz="3268" b="true">
                <a:solidFill>
                  <a:srgbClr val="545454"/>
                </a:solidFill>
                <a:latin typeface="Garet Bold"/>
                <a:ea typeface="Garet Bold"/>
                <a:cs typeface="Garet Bold"/>
                <a:sym typeface="Garet Bold"/>
              </a:rPr>
              <a:t>Feature selection</a:t>
            </a:r>
            <a:r>
              <a:rPr lang="en-US" sz="3268">
                <a:solidFill>
                  <a:srgbClr val="545454"/>
                </a:solidFill>
                <a:latin typeface="Garet"/>
                <a:ea typeface="Garet"/>
                <a:cs typeface="Garet"/>
                <a:sym typeface="Garet"/>
              </a:rPr>
              <a:t>: selecting numeric features and relevant categorical features.</a:t>
            </a:r>
          </a:p>
          <a:p>
            <a:pPr algn="l">
              <a:lnSpc>
                <a:spcPts val="4576"/>
              </a:lnSpc>
            </a:pPr>
            <a:r>
              <a:rPr lang="en-US" sz="3268">
                <a:solidFill>
                  <a:srgbClr val="545454"/>
                </a:solidFill>
                <a:latin typeface="Garet"/>
                <a:ea typeface="Garet"/>
                <a:cs typeface="Garet"/>
                <a:sym typeface="Garet"/>
              </a:rPr>
              <a:t>Training and evaluation of the model on train-test split.</a:t>
            </a:r>
          </a:p>
          <a:p>
            <a:pPr algn="l">
              <a:lnSpc>
                <a:spcPts val="4576"/>
              </a:lnSpc>
              <a:spcBef>
                <a:spcPct val="0"/>
              </a:spcBef>
            </a:pPr>
            <a:r>
              <a:rPr lang="en-US" sz="3268">
                <a:solidFill>
                  <a:srgbClr val="545454"/>
                </a:solidFill>
                <a:latin typeface="Garet"/>
                <a:ea typeface="Garet"/>
                <a:cs typeface="Garet"/>
                <a:sym typeface="Garet"/>
              </a:rPr>
              <a:t>The model achieved satisfactory performance metrics for the purposes of interpreting feature contributions.</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83568" y="2140405"/>
            <a:ext cx="12031665"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SHAP OVERVIEW</a:t>
            </a:r>
          </a:p>
        </p:txBody>
      </p:sp>
      <p:sp>
        <p:nvSpPr>
          <p:cNvPr name="TextBox 4" id="4"/>
          <p:cNvSpPr txBox="true"/>
          <p:nvPr/>
        </p:nvSpPr>
        <p:spPr>
          <a:xfrm rot="0">
            <a:off x="3886395" y="4118007"/>
            <a:ext cx="11626011" cy="52128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It assigns each feature a SHAP value, representing its contribution to a specific prediction.</a:t>
            </a:r>
          </a:p>
          <a:p>
            <a:pPr algn="l" marL="705747" indent="-352873" lvl="1">
              <a:lnSpc>
                <a:spcPts val="4576"/>
              </a:lnSpc>
              <a:buFont typeface="Arial"/>
              <a:buChar char="•"/>
            </a:pPr>
            <a:r>
              <a:rPr lang="en-US" sz="3268">
                <a:solidFill>
                  <a:srgbClr val="545454"/>
                </a:solidFill>
                <a:latin typeface="Garet"/>
                <a:ea typeface="Garet"/>
                <a:cs typeface="Garet"/>
                <a:sym typeface="Garet"/>
              </a:rPr>
              <a:t>Positive SHAP value → increases likelihood of churn.</a:t>
            </a:r>
          </a:p>
          <a:p>
            <a:pPr algn="l" marL="705747" indent="-352873" lvl="1">
              <a:lnSpc>
                <a:spcPts val="4576"/>
              </a:lnSpc>
              <a:buFont typeface="Arial"/>
              <a:buChar char="•"/>
            </a:pPr>
            <a:r>
              <a:rPr lang="en-US" sz="3268">
                <a:solidFill>
                  <a:srgbClr val="545454"/>
                </a:solidFill>
                <a:latin typeface="Garet"/>
                <a:ea typeface="Garet"/>
                <a:cs typeface="Garet"/>
                <a:sym typeface="Garet"/>
              </a:rPr>
              <a:t>Negative SHAP value → decreases likelihood of churn.</a:t>
            </a:r>
          </a:p>
          <a:p>
            <a:pPr algn="l" marL="705747" indent="-352873" lvl="1">
              <a:lnSpc>
                <a:spcPts val="4576"/>
              </a:lnSpc>
              <a:buFont typeface="Arial"/>
              <a:buChar char="•"/>
            </a:pPr>
            <a:r>
              <a:rPr lang="en-US" sz="3268">
                <a:solidFill>
                  <a:srgbClr val="545454"/>
                </a:solidFill>
                <a:latin typeface="Garet"/>
                <a:ea typeface="Garet"/>
                <a:cs typeface="Garet"/>
                <a:sym typeface="Garet"/>
              </a:rPr>
              <a:t> SHAP allows businesses to understand and trust their predictive models.</a:t>
            </a:r>
          </a:p>
          <a:p>
            <a:pPr algn="l">
              <a:lnSpc>
                <a:spcPts val="4576"/>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83568" y="2140405"/>
            <a:ext cx="12031665"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SHAP SUMMARY PLOT</a:t>
            </a:r>
          </a:p>
        </p:txBody>
      </p:sp>
      <p:sp>
        <p:nvSpPr>
          <p:cNvPr name="TextBox 4" id="4"/>
          <p:cNvSpPr txBox="true"/>
          <p:nvPr/>
        </p:nvSpPr>
        <p:spPr>
          <a:xfrm rot="0">
            <a:off x="3886395" y="4118007"/>
            <a:ext cx="12019518" cy="3584982"/>
          </a:xfrm>
          <a:prstGeom prst="rect">
            <a:avLst/>
          </a:prstGeom>
        </p:spPr>
        <p:txBody>
          <a:bodyPr anchor="t" rtlCol="false" tIns="0" lIns="0" bIns="0" rIns="0">
            <a:spAutoFit/>
          </a:bodyPr>
          <a:lstStyle/>
          <a:p>
            <a:pPr algn="l">
              <a:lnSpc>
                <a:spcPts val="4731"/>
              </a:lnSpc>
            </a:pPr>
            <a:r>
              <a:rPr lang="en-US" sz="3379">
                <a:solidFill>
                  <a:srgbClr val="545454"/>
                </a:solidFill>
                <a:latin typeface="Garet"/>
                <a:ea typeface="Garet"/>
                <a:cs typeface="Garet"/>
                <a:sym typeface="Garet"/>
              </a:rPr>
              <a:t>The summary plot shows the impact of each feature on model predictions. Features are ranked by importance. Color indicates the feature value (high vs. low). For example, higher MonthlyCharges and number of complaints increase churn probability, but a longer tenure reduces churn probability.</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6032810" y="1028700"/>
            <a:ext cx="6106718" cy="8076628"/>
          </a:xfrm>
          <a:custGeom>
            <a:avLst/>
            <a:gdLst/>
            <a:ahLst/>
            <a:cxnLst/>
            <a:rect r="r" b="b" t="t" l="l"/>
            <a:pathLst>
              <a:path h="8076628" w="6106718">
                <a:moveTo>
                  <a:pt x="0" y="0"/>
                </a:moveTo>
                <a:lnTo>
                  <a:pt x="6106718" y="0"/>
                </a:lnTo>
                <a:lnTo>
                  <a:pt x="6106718" y="8076628"/>
                </a:lnTo>
                <a:lnTo>
                  <a:pt x="0" y="8076628"/>
                </a:lnTo>
                <a:lnTo>
                  <a:pt x="0" y="0"/>
                </a:lnTo>
                <a:close/>
              </a:path>
            </a:pathLst>
          </a:custGeom>
          <a:blipFill>
            <a:blip r:embed="rId6"/>
            <a:stretch>
              <a:fillRect l="0" t="0" r="0" b="0"/>
            </a:stretch>
          </a:blipFill>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54942" y="1215850"/>
            <a:ext cx="13802262"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MODEL EVALUATION &amp; FEATURE IMPACT</a:t>
            </a:r>
          </a:p>
        </p:txBody>
      </p:sp>
      <p:sp>
        <p:nvSpPr>
          <p:cNvPr name="TextBox 4" id="4"/>
          <p:cNvSpPr txBox="true"/>
          <p:nvPr/>
        </p:nvSpPr>
        <p:spPr>
          <a:xfrm rot="0">
            <a:off x="3250608" y="4754906"/>
            <a:ext cx="13599436" cy="3584982"/>
          </a:xfrm>
          <a:prstGeom prst="rect">
            <a:avLst/>
          </a:prstGeom>
        </p:spPr>
        <p:txBody>
          <a:bodyPr anchor="t" rtlCol="false" tIns="0" lIns="0" bIns="0" rIns="0">
            <a:spAutoFit/>
          </a:bodyPr>
          <a:lstStyle/>
          <a:p>
            <a:pPr algn="l">
              <a:lnSpc>
                <a:spcPts val="4731"/>
              </a:lnSpc>
            </a:pPr>
            <a:r>
              <a:rPr lang="en-US" sz="3379">
                <a:solidFill>
                  <a:srgbClr val="545454"/>
                </a:solidFill>
                <a:latin typeface="Garet"/>
                <a:ea typeface="Garet"/>
                <a:cs typeface="Garet"/>
                <a:sym typeface="Garet"/>
              </a:rPr>
              <a:t>Our evaluation of the Logistic Regression model utilized the ROC curve, indicating its success at distinguishing churned customers from non-churned customers. The feature coefficients show the most important features that could affect customer churn, which will help in prioritizing actions to retain them.</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07</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5" id="5"/>
          <p:cNvSpPr/>
          <p:nvPr/>
        </p:nvSpPr>
        <p:spPr>
          <a:xfrm flipH="false" flipV="false" rot="0">
            <a:off x="1821514" y="2337691"/>
            <a:ext cx="7393724" cy="6161437"/>
          </a:xfrm>
          <a:custGeom>
            <a:avLst/>
            <a:gdLst/>
            <a:ahLst/>
            <a:cxnLst/>
            <a:rect r="r" b="b" t="t" l="l"/>
            <a:pathLst>
              <a:path h="6161437" w="7393724">
                <a:moveTo>
                  <a:pt x="0" y="0"/>
                </a:moveTo>
                <a:lnTo>
                  <a:pt x="7393724" y="0"/>
                </a:lnTo>
                <a:lnTo>
                  <a:pt x="7393724" y="6161437"/>
                </a:lnTo>
                <a:lnTo>
                  <a:pt x="0" y="6161437"/>
                </a:lnTo>
                <a:lnTo>
                  <a:pt x="0" y="0"/>
                </a:lnTo>
                <a:close/>
              </a:path>
            </a:pathLst>
          </a:custGeom>
          <a:blipFill>
            <a:blip r:embed="rId6"/>
            <a:stretch>
              <a:fillRect l="0" t="0" r="0" b="0"/>
            </a:stretch>
          </a:blipFill>
        </p:spPr>
      </p:sp>
      <p:sp>
        <p:nvSpPr>
          <p:cNvPr name="Freeform 6" id="6"/>
          <p:cNvSpPr/>
          <p:nvPr/>
        </p:nvSpPr>
        <p:spPr>
          <a:xfrm flipH="false" flipV="false" rot="0">
            <a:off x="9693068" y="2337691"/>
            <a:ext cx="8112978" cy="6084734"/>
          </a:xfrm>
          <a:custGeom>
            <a:avLst/>
            <a:gdLst/>
            <a:ahLst/>
            <a:cxnLst/>
            <a:rect r="r" b="b" t="t" l="l"/>
            <a:pathLst>
              <a:path h="6084734" w="8112978">
                <a:moveTo>
                  <a:pt x="0" y="0"/>
                </a:moveTo>
                <a:lnTo>
                  <a:pt x="8112978" y="0"/>
                </a:lnTo>
                <a:lnTo>
                  <a:pt x="8112978" y="6084734"/>
                </a:lnTo>
                <a:lnTo>
                  <a:pt x="0" y="6084734"/>
                </a:lnTo>
                <a:lnTo>
                  <a:pt x="0" y="0"/>
                </a:lnTo>
                <a:close/>
              </a:path>
            </a:pathLst>
          </a:custGeom>
          <a:blipFill>
            <a:blip r:embed="rId7"/>
            <a:stretch>
              <a:fillRect l="0" t="0" r="0" b="0"/>
            </a:stretch>
          </a:blipFill>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DAGyU3itxgk</dc:identifier>
  <dcterms:modified xsi:type="dcterms:W3CDTF">2011-08-01T06:04:30Z</dcterms:modified>
  <cp:revision>1</cp:revision>
  <dc:title>Grey Minimalist Professional Project Presentation</dc:title>
</cp:coreProperties>
</file>