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706100" cy="7556500"/>
  <p:notesSz cx="107061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38" y="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0481" y="4918698"/>
            <a:ext cx="8029575" cy="1316327"/>
          </a:xfrm>
        </p:spPr>
        <p:txBody>
          <a:bodyPr wrap="none" anchor="t">
            <a:normAutofit/>
          </a:bodyPr>
          <a:lstStyle>
            <a:lvl1pPr algn="r">
              <a:defRPr sz="7934" b="0" spc="-248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0479" y="4219959"/>
            <a:ext cx="8029575" cy="681521"/>
          </a:xfrm>
        </p:spPr>
        <p:txBody>
          <a:bodyPr anchor="b">
            <a:normAutofit/>
          </a:bodyPr>
          <a:lstStyle>
            <a:lvl1pPr marL="0" indent="0" algn="r">
              <a:buNone/>
              <a:defRPr sz="2645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77842" indent="0" algn="ctr">
              <a:buNone/>
              <a:defRPr sz="1653"/>
            </a:lvl2pPr>
            <a:lvl3pPr marL="755683" indent="0" algn="ctr">
              <a:buNone/>
              <a:defRPr sz="1488"/>
            </a:lvl3pPr>
            <a:lvl4pPr marL="1133525" indent="0" algn="ctr">
              <a:buNone/>
              <a:defRPr sz="1322"/>
            </a:lvl4pPr>
            <a:lvl5pPr marL="1511366" indent="0" algn="ctr">
              <a:buNone/>
              <a:defRPr sz="1322"/>
            </a:lvl5pPr>
            <a:lvl6pPr marL="1889208" indent="0" algn="ctr">
              <a:buNone/>
              <a:defRPr sz="1322"/>
            </a:lvl6pPr>
            <a:lvl7pPr marL="2267049" indent="0" algn="ctr">
              <a:buNone/>
              <a:defRPr sz="1322"/>
            </a:lvl7pPr>
            <a:lvl8pPr marL="2644891" indent="0" algn="ctr">
              <a:buNone/>
              <a:defRPr sz="1322"/>
            </a:lvl8pPr>
            <a:lvl9pPr marL="3022732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37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439" y="4811965"/>
            <a:ext cx="9234011" cy="90280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439" y="1087998"/>
            <a:ext cx="9234011" cy="372396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842" indent="0">
              <a:buNone/>
              <a:defRPr sz="2314"/>
            </a:lvl2pPr>
            <a:lvl3pPr marL="755683" indent="0">
              <a:buNone/>
              <a:defRPr sz="1983"/>
            </a:lvl3pPr>
            <a:lvl4pPr marL="1133525" indent="0">
              <a:buNone/>
              <a:defRPr sz="1653"/>
            </a:lvl4pPr>
            <a:lvl5pPr marL="1511366" indent="0">
              <a:buNone/>
              <a:defRPr sz="1653"/>
            </a:lvl5pPr>
            <a:lvl6pPr marL="1889208" indent="0">
              <a:buNone/>
              <a:defRPr sz="1653"/>
            </a:lvl6pPr>
            <a:lvl7pPr marL="2267049" indent="0">
              <a:buNone/>
              <a:defRPr sz="1653"/>
            </a:lvl7pPr>
            <a:lvl8pPr marL="2644891" indent="0">
              <a:buNone/>
              <a:defRPr sz="1653"/>
            </a:lvl8pPr>
            <a:lvl9pPr marL="3022732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439" y="5714772"/>
            <a:ext cx="9232617" cy="751983"/>
          </a:xfrm>
        </p:spPr>
        <p:txBody>
          <a:bodyPr/>
          <a:lstStyle>
            <a:lvl1pPr marL="0" indent="0">
              <a:buNone/>
              <a:defRPr sz="1322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88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439" y="402314"/>
            <a:ext cx="9234011" cy="3894323"/>
          </a:xfrm>
        </p:spPr>
        <p:txBody>
          <a:bodyPr anchor="ctr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439" y="4946652"/>
            <a:ext cx="9232617" cy="1654790"/>
          </a:xfrm>
        </p:spPr>
        <p:txBody>
          <a:bodyPr anchor="ctr"/>
          <a:lstStyle>
            <a:lvl1pPr marL="0" indent="0">
              <a:buNone/>
              <a:defRPr sz="1322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288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955" y="402314"/>
            <a:ext cx="8168979" cy="3297737"/>
          </a:xfrm>
        </p:spPr>
        <p:txBody>
          <a:bodyPr anchor="ctr"/>
          <a:lstStyle>
            <a:lvl1pPr>
              <a:defRPr sz="36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10942" y="3708345"/>
            <a:ext cx="7685612" cy="604881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045" y="4960238"/>
            <a:ext cx="9231222" cy="1641204"/>
          </a:xfrm>
        </p:spPr>
        <p:txBody>
          <a:bodyPr anchor="ctr">
            <a:normAutofit/>
          </a:bodyPr>
          <a:lstStyle>
            <a:lvl1pPr marL="0" indent="0">
              <a:buNone/>
              <a:defRPr sz="1322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75636" y="866963"/>
            <a:ext cx="535305" cy="64433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65704" y="3022600"/>
            <a:ext cx="535305" cy="64433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1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121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439" y="2563975"/>
            <a:ext cx="9234011" cy="2767670"/>
          </a:xfrm>
        </p:spPr>
        <p:txBody>
          <a:bodyPr anchor="b">
            <a:normAutofit/>
          </a:bodyPr>
          <a:lstStyle>
            <a:lvl1pPr>
              <a:defRPr sz="44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439" y="5344622"/>
            <a:ext cx="9232617" cy="1256821"/>
          </a:xfrm>
        </p:spPr>
        <p:txBody>
          <a:bodyPr anchor="t"/>
          <a:lstStyle>
            <a:lvl1pPr marL="0" indent="0">
              <a:buNone/>
              <a:defRPr sz="1322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581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36045" y="402315"/>
            <a:ext cx="9234011" cy="1460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74300" y="2078038"/>
            <a:ext cx="2587717" cy="634955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91438" y="2833687"/>
            <a:ext cx="2570580" cy="395491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42" indent="0">
              <a:buNone/>
              <a:defRPr sz="992"/>
            </a:lvl2pPr>
            <a:lvl3pPr marL="755683" indent="0">
              <a:buNone/>
              <a:defRPr sz="826"/>
            </a:lvl3pPr>
            <a:lvl4pPr marL="1133525" indent="0">
              <a:buNone/>
              <a:defRPr sz="744"/>
            </a:lvl4pPr>
            <a:lvl5pPr marL="1511366" indent="0">
              <a:buNone/>
              <a:defRPr sz="744"/>
            </a:lvl5pPr>
            <a:lvl6pPr marL="1889208" indent="0">
              <a:buNone/>
              <a:defRPr sz="744"/>
            </a:lvl6pPr>
            <a:lvl7pPr marL="2267049" indent="0">
              <a:buNone/>
              <a:defRPr sz="744"/>
            </a:lvl7pPr>
            <a:lvl8pPr marL="2644891" indent="0">
              <a:buNone/>
              <a:defRPr sz="744"/>
            </a:lvl8pPr>
            <a:lvl9pPr marL="3022732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8833" y="2078038"/>
            <a:ext cx="2578387" cy="63495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983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019566" y="2833687"/>
            <a:ext cx="2587654" cy="395491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42" indent="0">
              <a:buNone/>
              <a:defRPr sz="992"/>
            </a:lvl2pPr>
            <a:lvl3pPr marL="755683" indent="0">
              <a:buNone/>
              <a:defRPr sz="826"/>
            </a:lvl3pPr>
            <a:lvl4pPr marL="1133525" indent="0">
              <a:buNone/>
              <a:defRPr sz="744"/>
            </a:lvl4pPr>
            <a:lvl5pPr marL="1511366" indent="0">
              <a:buNone/>
              <a:defRPr sz="744"/>
            </a:lvl5pPr>
            <a:lvl6pPr marL="1889208" indent="0">
              <a:buNone/>
              <a:defRPr sz="744"/>
            </a:lvl6pPr>
            <a:lvl7pPr marL="2267049" indent="0">
              <a:buNone/>
              <a:defRPr sz="744"/>
            </a:lvl7pPr>
            <a:lvl8pPr marL="2644891" indent="0">
              <a:buNone/>
              <a:defRPr sz="744"/>
            </a:lvl8pPr>
            <a:lvl9pPr marL="3022732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74873" y="2078038"/>
            <a:ext cx="2574762" cy="63495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983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4873" y="2833687"/>
            <a:ext cx="2574762" cy="395491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42" indent="0">
              <a:buNone/>
              <a:defRPr sz="992"/>
            </a:lvl2pPr>
            <a:lvl3pPr marL="755683" indent="0">
              <a:buNone/>
              <a:defRPr sz="826"/>
            </a:lvl3pPr>
            <a:lvl4pPr marL="1133525" indent="0">
              <a:buNone/>
              <a:defRPr sz="744"/>
            </a:lvl4pPr>
            <a:lvl5pPr marL="1511366" indent="0">
              <a:buNone/>
              <a:defRPr sz="744"/>
            </a:lvl5pPr>
            <a:lvl6pPr marL="1889208" indent="0">
              <a:buNone/>
              <a:defRPr sz="744"/>
            </a:lvl6pPr>
            <a:lvl7pPr marL="2267049" indent="0">
              <a:buNone/>
              <a:defRPr sz="744"/>
            </a:lvl7pPr>
            <a:lvl8pPr marL="2644891" indent="0">
              <a:buNone/>
              <a:defRPr sz="744"/>
            </a:lvl8pPr>
            <a:lvl9pPr marL="3022732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61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36045" y="402315"/>
            <a:ext cx="9234011" cy="1460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69737" y="4735212"/>
            <a:ext cx="2581732" cy="634955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69737" y="2486168"/>
            <a:ext cx="2581732" cy="16792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42" indent="0">
              <a:buNone/>
              <a:defRPr sz="1322"/>
            </a:lvl2pPr>
            <a:lvl3pPr marL="755683" indent="0">
              <a:buNone/>
              <a:defRPr sz="1322"/>
            </a:lvl3pPr>
            <a:lvl4pPr marL="1133525" indent="0">
              <a:buNone/>
              <a:defRPr sz="1322"/>
            </a:lvl4pPr>
            <a:lvl5pPr marL="1511366" indent="0">
              <a:buNone/>
              <a:defRPr sz="1322"/>
            </a:lvl5pPr>
            <a:lvl6pPr marL="1889208" indent="0">
              <a:buNone/>
              <a:defRPr sz="1322"/>
            </a:lvl6pPr>
            <a:lvl7pPr marL="2267049" indent="0">
              <a:buNone/>
              <a:defRPr sz="1322"/>
            </a:lvl7pPr>
            <a:lvl8pPr marL="2644891" indent="0">
              <a:buNone/>
              <a:defRPr sz="1322"/>
            </a:lvl8pPr>
            <a:lvl9pPr marL="3022732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69737" y="5370168"/>
            <a:ext cx="2581732" cy="72632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42" indent="0">
              <a:buNone/>
              <a:defRPr sz="992"/>
            </a:lvl2pPr>
            <a:lvl3pPr marL="755683" indent="0">
              <a:buNone/>
              <a:defRPr sz="826"/>
            </a:lvl3pPr>
            <a:lvl4pPr marL="1133525" indent="0">
              <a:buNone/>
              <a:defRPr sz="744"/>
            </a:lvl4pPr>
            <a:lvl5pPr marL="1511366" indent="0">
              <a:buNone/>
              <a:defRPr sz="744"/>
            </a:lvl5pPr>
            <a:lvl6pPr marL="1889208" indent="0">
              <a:buNone/>
              <a:defRPr sz="744"/>
            </a:lvl6pPr>
            <a:lvl7pPr marL="2267049" indent="0">
              <a:buNone/>
              <a:defRPr sz="744"/>
            </a:lvl7pPr>
            <a:lvl8pPr marL="2644891" indent="0">
              <a:buNone/>
              <a:defRPr sz="744"/>
            </a:lvl8pPr>
            <a:lvl9pPr marL="3022732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12151" y="4735212"/>
            <a:ext cx="2573368" cy="634955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012149" y="2486168"/>
            <a:ext cx="2573368" cy="16792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42" indent="0">
              <a:buNone/>
              <a:defRPr sz="1322"/>
            </a:lvl2pPr>
            <a:lvl3pPr marL="755683" indent="0">
              <a:buNone/>
              <a:defRPr sz="1322"/>
            </a:lvl3pPr>
            <a:lvl4pPr marL="1133525" indent="0">
              <a:buNone/>
              <a:defRPr sz="1322"/>
            </a:lvl4pPr>
            <a:lvl5pPr marL="1511366" indent="0">
              <a:buNone/>
              <a:defRPr sz="1322"/>
            </a:lvl5pPr>
            <a:lvl6pPr marL="1889208" indent="0">
              <a:buNone/>
              <a:defRPr sz="1322"/>
            </a:lvl6pPr>
            <a:lvl7pPr marL="2267049" indent="0">
              <a:buNone/>
              <a:defRPr sz="1322"/>
            </a:lvl7pPr>
            <a:lvl8pPr marL="2644891" indent="0">
              <a:buNone/>
              <a:defRPr sz="1322"/>
            </a:lvl8pPr>
            <a:lvl9pPr marL="3022732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010963" y="5370167"/>
            <a:ext cx="2576776" cy="72632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42" indent="0">
              <a:buNone/>
              <a:defRPr sz="992"/>
            </a:lvl2pPr>
            <a:lvl3pPr marL="755683" indent="0">
              <a:buNone/>
              <a:defRPr sz="826"/>
            </a:lvl3pPr>
            <a:lvl4pPr marL="1133525" indent="0">
              <a:buNone/>
              <a:defRPr sz="744"/>
            </a:lvl4pPr>
            <a:lvl5pPr marL="1511366" indent="0">
              <a:buNone/>
              <a:defRPr sz="744"/>
            </a:lvl5pPr>
            <a:lvl6pPr marL="1889208" indent="0">
              <a:buNone/>
              <a:defRPr sz="744"/>
            </a:lvl6pPr>
            <a:lvl7pPr marL="2267049" indent="0">
              <a:buNone/>
              <a:defRPr sz="744"/>
            </a:lvl7pPr>
            <a:lvl8pPr marL="2644891" indent="0">
              <a:buNone/>
              <a:defRPr sz="744"/>
            </a:lvl8pPr>
            <a:lvl9pPr marL="3022732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53171" y="4735212"/>
            <a:ext cx="2574762" cy="634955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853170" y="2486168"/>
            <a:ext cx="2574762" cy="16792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42" indent="0">
              <a:buNone/>
              <a:defRPr sz="1322"/>
            </a:lvl2pPr>
            <a:lvl3pPr marL="755683" indent="0">
              <a:buNone/>
              <a:defRPr sz="1322"/>
            </a:lvl3pPr>
            <a:lvl4pPr marL="1133525" indent="0">
              <a:buNone/>
              <a:defRPr sz="1322"/>
            </a:lvl4pPr>
            <a:lvl5pPr marL="1511366" indent="0">
              <a:buNone/>
              <a:defRPr sz="1322"/>
            </a:lvl5pPr>
            <a:lvl6pPr marL="1889208" indent="0">
              <a:buNone/>
              <a:defRPr sz="1322"/>
            </a:lvl6pPr>
            <a:lvl7pPr marL="2267049" indent="0">
              <a:buNone/>
              <a:defRPr sz="1322"/>
            </a:lvl7pPr>
            <a:lvl8pPr marL="2644891" indent="0">
              <a:buNone/>
              <a:defRPr sz="1322"/>
            </a:lvl8pPr>
            <a:lvl9pPr marL="3022732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3061" y="5370165"/>
            <a:ext cx="2578173" cy="72632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42" indent="0">
              <a:buNone/>
              <a:defRPr sz="992"/>
            </a:lvl2pPr>
            <a:lvl3pPr marL="755683" indent="0">
              <a:buNone/>
              <a:defRPr sz="826"/>
            </a:lvl3pPr>
            <a:lvl4pPr marL="1133525" indent="0">
              <a:buNone/>
              <a:defRPr sz="744"/>
            </a:lvl4pPr>
            <a:lvl5pPr marL="1511366" indent="0">
              <a:buNone/>
              <a:defRPr sz="744"/>
            </a:lvl5pPr>
            <a:lvl6pPr marL="1889208" indent="0">
              <a:buNone/>
              <a:defRPr sz="744"/>
            </a:lvl6pPr>
            <a:lvl7pPr marL="2267049" indent="0">
              <a:buNone/>
              <a:defRPr sz="744"/>
            </a:lvl7pPr>
            <a:lvl8pPr marL="2644891" indent="0">
              <a:buNone/>
              <a:defRPr sz="744"/>
            </a:lvl8pPr>
            <a:lvl9pPr marL="3022732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6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229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61553" y="402314"/>
            <a:ext cx="2308503" cy="64037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6045" y="402314"/>
            <a:ext cx="6791682" cy="64037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56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10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50386" y="4918698"/>
            <a:ext cx="8029575" cy="1316327"/>
          </a:xfrm>
        </p:spPr>
        <p:txBody>
          <a:bodyPr wrap="none" anchor="t">
            <a:normAutofit/>
          </a:bodyPr>
          <a:lstStyle>
            <a:lvl1pPr algn="l">
              <a:defRPr sz="7934" b="0" spc="-248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50386" y="4219958"/>
            <a:ext cx="8029575" cy="680748"/>
          </a:xfrm>
        </p:spPr>
        <p:txBody>
          <a:bodyPr anchor="b">
            <a:normAutofit/>
          </a:bodyPr>
          <a:lstStyle>
            <a:lvl1pPr marL="0" indent="0" algn="l">
              <a:buNone/>
              <a:defRPr sz="2645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77842" indent="0" algn="ctr">
              <a:buNone/>
              <a:defRPr sz="1653"/>
            </a:lvl2pPr>
            <a:lvl3pPr marL="755683" indent="0" algn="ctr">
              <a:buNone/>
              <a:defRPr sz="1488"/>
            </a:lvl3pPr>
            <a:lvl4pPr marL="1133525" indent="0" algn="ctr">
              <a:buNone/>
              <a:defRPr sz="1322"/>
            </a:lvl4pPr>
            <a:lvl5pPr marL="1511366" indent="0" algn="ctr">
              <a:buNone/>
              <a:defRPr sz="1322"/>
            </a:lvl5pPr>
            <a:lvl6pPr marL="1889208" indent="0" algn="ctr">
              <a:buNone/>
              <a:defRPr sz="1322"/>
            </a:lvl6pPr>
            <a:lvl7pPr marL="2267049" indent="0" algn="ctr">
              <a:buNone/>
              <a:defRPr sz="1322"/>
            </a:lvl7pPr>
            <a:lvl8pPr marL="2644891" indent="0" algn="ctr">
              <a:buNone/>
              <a:defRPr sz="1322"/>
            </a:lvl8pPr>
            <a:lvl9pPr marL="3022732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4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3500" y="2011568"/>
            <a:ext cx="4412768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9610" y="2011568"/>
            <a:ext cx="4420446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00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439" y="402315"/>
            <a:ext cx="9234011" cy="1460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3500" y="1852393"/>
            <a:ext cx="4412768" cy="907829"/>
          </a:xfrm>
        </p:spPr>
        <p:txBody>
          <a:bodyPr anchor="b">
            <a:normAutofit/>
          </a:bodyPr>
          <a:lstStyle>
            <a:lvl1pPr marL="0" indent="0">
              <a:buNone/>
              <a:defRPr sz="2204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842" indent="0">
              <a:buNone/>
              <a:defRPr sz="1653" b="1"/>
            </a:lvl2pPr>
            <a:lvl3pPr marL="755683" indent="0">
              <a:buNone/>
              <a:defRPr sz="1488" b="1"/>
            </a:lvl3pPr>
            <a:lvl4pPr marL="1133525" indent="0">
              <a:buNone/>
              <a:defRPr sz="1322" b="1"/>
            </a:lvl4pPr>
            <a:lvl5pPr marL="1511366" indent="0">
              <a:buNone/>
              <a:defRPr sz="1322" b="1"/>
            </a:lvl5pPr>
            <a:lvl6pPr marL="1889208" indent="0">
              <a:buNone/>
              <a:defRPr sz="1322" b="1"/>
            </a:lvl6pPr>
            <a:lvl7pPr marL="2267049" indent="0">
              <a:buNone/>
              <a:defRPr sz="1322" b="1"/>
            </a:lvl7pPr>
            <a:lvl8pPr marL="2644891" indent="0">
              <a:buNone/>
              <a:defRPr sz="1322" b="1"/>
            </a:lvl8pPr>
            <a:lvl9pPr marL="3022732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3500" y="2760222"/>
            <a:ext cx="4412768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49610" y="1852393"/>
            <a:ext cx="4421841" cy="90782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4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49610" y="2760222"/>
            <a:ext cx="4421841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44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71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32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439" y="503767"/>
            <a:ext cx="3452996" cy="1763183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487" y="1087998"/>
            <a:ext cx="5419963" cy="5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3500" y="2266950"/>
            <a:ext cx="3206935" cy="4199805"/>
          </a:xfrm>
        </p:spPr>
        <p:txBody>
          <a:bodyPr>
            <a:normAutofit/>
          </a:bodyPr>
          <a:lstStyle>
            <a:lvl1pPr marL="0" indent="0">
              <a:buNone/>
              <a:defRPr sz="1543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3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439" y="503767"/>
            <a:ext cx="3452996" cy="1763183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51487" y="1087998"/>
            <a:ext cx="5419963" cy="5370013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842" indent="0">
              <a:buNone/>
              <a:defRPr sz="2314"/>
            </a:lvl2pPr>
            <a:lvl3pPr marL="755683" indent="0">
              <a:buNone/>
              <a:defRPr sz="1983"/>
            </a:lvl3pPr>
            <a:lvl4pPr marL="1133525" indent="0">
              <a:buNone/>
              <a:defRPr sz="1653"/>
            </a:lvl4pPr>
            <a:lvl5pPr marL="1511366" indent="0">
              <a:buNone/>
              <a:defRPr sz="1653"/>
            </a:lvl5pPr>
            <a:lvl6pPr marL="1889208" indent="0">
              <a:buNone/>
              <a:defRPr sz="1653"/>
            </a:lvl6pPr>
            <a:lvl7pPr marL="2267049" indent="0">
              <a:buNone/>
              <a:defRPr sz="1653"/>
            </a:lvl7pPr>
            <a:lvl8pPr marL="2644891" indent="0">
              <a:buNone/>
              <a:defRPr sz="1653"/>
            </a:lvl8pPr>
            <a:lvl9pPr marL="3022732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3500" y="2266950"/>
            <a:ext cx="3206935" cy="4199805"/>
          </a:xfrm>
        </p:spPr>
        <p:txBody>
          <a:bodyPr>
            <a:normAutofit/>
          </a:bodyPr>
          <a:lstStyle>
            <a:lvl1pPr marL="0" indent="0">
              <a:buNone/>
              <a:defRPr sz="1543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65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6045" y="402315"/>
            <a:ext cx="9234011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3500" y="2011568"/>
            <a:ext cx="8986556" cy="479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6044" y="7003758"/>
            <a:ext cx="240887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6396" y="7003758"/>
            <a:ext cx="3613309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61183" y="7003758"/>
            <a:ext cx="240887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154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</p:sldLayoutIdLst>
  <p:txStyles>
    <p:titleStyle>
      <a:lvl1pPr algn="l" defTabSz="755683" rtl="0" eaLnBrk="1" latinLnBrk="0" hangingPunct="1">
        <a:lnSpc>
          <a:spcPct val="90000"/>
        </a:lnSpc>
        <a:spcBef>
          <a:spcPct val="0"/>
        </a:spcBef>
        <a:buNone/>
        <a:defRPr sz="4848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88921" indent="-188921" algn="l" defTabSz="755683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645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66762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2204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944604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763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322445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543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700287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543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078128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5970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3811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1653" indent="-188921" algn="l" defTabSz="75568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42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83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525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66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208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049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91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732" algn="l" defTabSz="75568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3650" y="157611"/>
            <a:ext cx="579119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FF0000"/>
                </a:solidFill>
                <a:latin typeface="Arial MT"/>
                <a:cs typeface="Arial MT"/>
              </a:rPr>
              <a:t>RAILWAYS</a:t>
            </a:r>
            <a:r>
              <a:rPr sz="20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DATABASE</a:t>
            </a:r>
            <a:r>
              <a:rPr sz="20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MANAGEMENT</a:t>
            </a:r>
            <a:r>
              <a:rPr sz="20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SYSTEM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2135" y="654050"/>
            <a:ext cx="3430270" cy="8642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8665">
              <a:lnSpc>
                <a:spcPct val="125099"/>
              </a:lnSpc>
              <a:spcBef>
                <a:spcPts val="100"/>
              </a:spcBef>
            </a:pPr>
            <a:r>
              <a:rPr sz="1500" b="1" spc="-75" dirty="0">
                <a:latin typeface="Verdana"/>
                <a:cs typeface="Verdana"/>
              </a:rPr>
              <a:t>N</a:t>
            </a:r>
            <a:r>
              <a:rPr lang="en-IN" sz="1500" b="1" spc="-75" dirty="0" err="1">
                <a:latin typeface="Verdana"/>
                <a:cs typeface="Verdana"/>
              </a:rPr>
              <a:t>ame</a:t>
            </a:r>
            <a:r>
              <a:rPr lang="en-IN" sz="1500" b="1" spc="-75" dirty="0">
                <a:latin typeface="Verdana"/>
                <a:cs typeface="Verdana"/>
              </a:rPr>
              <a:t>: </a:t>
            </a:r>
            <a:r>
              <a:rPr lang="en-IN" sz="1500" spc="-75" dirty="0">
                <a:latin typeface="Verdana"/>
                <a:cs typeface="Verdana"/>
              </a:rPr>
              <a:t>P.SRINIDHI</a:t>
            </a:r>
          </a:p>
          <a:p>
            <a:pPr marL="12700" marR="748665">
              <a:lnSpc>
                <a:spcPct val="125099"/>
              </a:lnSpc>
              <a:spcBef>
                <a:spcPts val="100"/>
              </a:spcBef>
            </a:pP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R</a:t>
            </a:r>
            <a:r>
              <a:rPr lang="en-IN" sz="1500" b="1" dirty="0" err="1">
                <a:latin typeface="Times New Roman"/>
                <a:cs typeface="Times New Roman"/>
              </a:rPr>
              <a:t>oll</a:t>
            </a:r>
            <a:r>
              <a:rPr lang="en-IN" sz="1500" b="1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N</a:t>
            </a:r>
            <a:r>
              <a:rPr lang="en-IN" sz="1500" b="1" spc="-10" dirty="0">
                <a:latin typeface="Times New Roman"/>
                <a:cs typeface="Times New Roman"/>
              </a:rPr>
              <a:t>umber : </a:t>
            </a:r>
            <a:r>
              <a:rPr lang="en-IN" sz="1500" spc="-70" dirty="0">
                <a:latin typeface="Times New Roman"/>
                <a:cs typeface="Times New Roman"/>
              </a:rPr>
              <a:t>21ECB0A46 </a:t>
            </a:r>
            <a:r>
              <a:rPr sz="1500" b="1" dirty="0">
                <a:latin typeface="Times New Roman"/>
                <a:cs typeface="Times New Roman"/>
              </a:rPr>
              <a:t>S</a:t>
            </a:r>
            <a:r>
              <a:rPr lang="en-IN" sz="1500" b="1" dirty="0" err="1">
                <a:latin typeface="Times New Roman"/>
                <a:cs typeface="Times New Roman"/>
              </a:rPr>
              <a:t>ection</a:t>
            </a:r>
            <a:r>
              <a:rPr sz="1500" b="1" dirty="0">
                <a:latin typeface="Times New Roman"/>
                <a:cs typeface="Times New Roman"/>
              </a:rPr>
              <a:t>: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cap="small" spc="90" dirty="0">
                <a:latin typeface="Times New Roman"/>
                <a:cs typeface="Times New Roman"/>
              </a:rPr>
              <a:t>a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850" y="1106491"/>
            <a:ext cx="9737090" cy="34060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725"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0000"/>
                </a:solidFill>
                <a:latin typeface="Arial MT"/>
                <a:cs typeface="Arial MT"/>
              </a:rPr>
              <a:t>PROBLEM </a:t>
            </a:r>
            <a:r>
              <a:rPr sz="1500" spc="-10" dirty="0">
                <a:solidFill>
                  <a:srgbClr val="FF0000"/>
                </a:solidFill>
                <a:latin typeface="Arial MT"/>
                <a:cs typeface="Arial MT"/>
              </a:rPr>
              <a:t>DEFINITION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 dirty="0">
              <a:latin typeface="Arial MT"/>
              <a:cs typeface="Arial MT"/>
            </a:endParaRPr>
          </a:p>
          <a:p>
            <a:pPr marL="12700" marR="5080">
              <a:lnSpc>
                <a:spcPct val="125099"/>
              </a:lnSpc>
            </a:pPr>
            <a:r>
              <a:rPr sz="1300" spc="-20" dirty="0">
                <a:latin typeface="Times New Roman"/>
                <a:cs typeface="Times New Roman"/>
              </a:rPr>
              <a:t>This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60" dirty="0">
                <a:latin typeface="Times New Roman"/>
                <a:cs typeface="Times New Roman"/>
              </a:rPr>
              <a:t>Railways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60" dirty="0">
                <a:latin typeface="Times New Roman"/>
                <a:cs typeface="Times New Roman"/>
              </a:rPr>
              <a:t>System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40" dirty="0">
                <a:latin typeface="Times New Roman"/>
                <a:cs typeface="Times New Roman"/>
              </a:rPr>
              <a:t>Database </a:t>
            </a:r>
            <a:r>
              <a:rPr sz="1300" spc="-70" dirty="0">
                <a:latin typeface="Times New Roman"/>
                <a:cs typeface="Times New Roman"/>
              </a:rPr>
              <a:t>is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35" dirty="0">
                <a:latin typeface="Times New Roman"/>
                <a:cs typeface="Times New Roman"/>
              </a:rPr>
              <a:t>modeled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such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that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85" dirty="0">
                <a:latin typeface="Times New Roman"/>
                <a:cs typeface="Times New Roman"/>
              </a:rPr>
              <a:t>we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40" dirty="0">
                <a:latin typeface="Times New Roman"/>
                <a:cs typeface="Times New Roman"/>
              </a:rPr>
              <a:t>can </a:t>
            </a:r>
            <a:r>
              <a:rPr sz="1300" spc="-85" dirty="0">
                <a:latin typeface="Times New Roman"/>
                <a:cs typeface="Times New Roman"/>
              </a:rPr>
              <a:t>access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the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45" dirty="0">
                <a:latin typeface="Times New Roman"/>
                <a:cs typeface="Times New Roman"/>
              </a:rPr>
              <a:t>details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of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stations,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trains,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train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schedules,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65" dirty="0">
                <a:latin typeface="Times New Roman"/>
                <a:cs typeface="Times New Roman"/>
              </a:rPr>
              <a:t>employees,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ticket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45" dirty="0">
                <a:latin typeface="Times New Roman"/>
                <a:cs typeface="Times New Roman"/>
              </a:rPr>
              <a:t>details,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5" dirty="0">
                <a:latin typeface="Times New Roman"/>
                <a:cs typeface="Times New Roman"/>
              </a:rPr>
              <a:t>stalls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and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counters </a:t>
            </a:r>
            <a:r>
              <a:rPr sz="1300" spc="-25" dirty="0">
                <a:latin typeface="Times New Roman"/>
                <a:cs typeface="Times New Roman"/>
              </a:rPr>
              <a:t>present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65" dirty="0">
                <a:latin typeface="Times New Roman"/>
                <a:cs typeface="Times New Roman"/>
              </a:rPr>
              <a:t>railway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30" dirty="0">
                <a:latin typeface="Times New Roman"/>
                <a:cs typeface="Times New Roman"/>
              </a:rPr>
              <a:t>stations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40" dirty="0">
                <a:latin typeface="Times New Roman"/>
                <a:cs typeface="Times New Roman"/>
              </a:rPr>
              <a:t>related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information </a:t>
            </a:r>
            <a:r>
              <a:rPr sz="1300" spc="-10" dirty="0">
                <a:latin typeface="Times New Roman"/>
                <a:cs typeface="Times New Roman"/>
              </a:rPr>
              <a:t>quickly.</a:t>
            </a: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39725" algn="ctr">
              <a:lnSpc>
                <a:spcPct val="100000"/>
              </a:lnSpc>
            </a:pPr>
            <a:r>
              <a:rPr sz="1500" dirty="0">
                <a:solidFill>
                  <a:srgbClr val="FF0000"/>
                </a:solidFill>
                <a:latin typeface="Arial MT"/>
                <a:cs typeface="Arial MT"/>
              </a:rPr>
              <a:t>PROBLEM </a:t>
            </a:r>
            <a:r>
              <a:rPr sz="1500" spc="-10" dirty="0">
                <a:solidFill>
                  <a:srgbClr val="FF0000"/>
                </a:solidFill>
                <a:latin typeface="Arial MT"/>
                <a:cs typeface="Arial MT"/>
              </a:rPr>
              <a:t>ANALYSIS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>
              <a:latin typeface="Arial MT"/>
              <a:cs typeface="Arial MT"/>
            </a:endParaRPr>
          </a:p>
          <a:p>
            <a:pPr marL="469900" indent="-229235">
              <a:lnSpc>
                <a:spcPct val="100000"/>
              </a:lnSpc>
              <a:spcBef>
                <a:spcPts val="5"/>
              </a:spcBef>
              <a:buFont typeface="Segoe UI Symbol"/>
              <a:buChar char="➢"/>
              <a:tabLst>
                <a:tab pos="469900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Railway </a:t>
            </a:r>
            <a:r>
              <a:rPr sz="1400" spc="-60" dirty="0">
                <a:latin typeface="Times New Roman"/>
                <a:cs typeface="Times New Roman"/>
              </a:rPr>
              <a:t>System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needs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maintain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of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information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regarding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tickets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stalls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counters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employees.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390"/>
              </a:spcBef>
              <a:buFont typeface="Segoe UI Symbol"/>
              <a:buChar char="➢"/>
              <a:tabLst>
                <a:tab pos="469900" algn="l"/>
              </a:tabLst>
            </a:pPr>
            <a:r>
              <a:rPr sz="1400" spc="-40" dirty="0">
                <a:latin typeface="Times New Roman"/>
                <a:cs typeface="Times New Roman"/>
              </a:rPr>
              <a:t>For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maintaining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this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information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85" dirty="0">
                <a:latin typeface="Times New Roman"/>
                <a:cs typeface="Times New Roman"/>
              </a:rPr>
              <a:t>we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need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create </a:t>
            </a:r>
            <a:r>
              <a:rPr sz="1400" spc="-20" dirty="0">
                <a:latin typeface="Times New Roman"/>
                <a:cs typeface="Times New Roman"/>
              </a:rPr>
              <a:t>an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215" dirty="0">
                <a:latin typeface="Times New Roman"/>
                <a:cs typeface="Times New Roman"/>
              </a:rPr>
              <a:t>  </a:t>
            </a:r>
            <a:r>
              <a:rPr sz="1400" spc="-25" dirty="0">
                <a:latin typeface="Times New Roman"/>
                <a:cs typeface="Times New Roman"/>
              </a:rPr>
              <a:t>cient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database.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390"/>
              </a:spcBef>
              <a:buFont typeface="Segoe UI Symbol"/>
              <a:buChar char="➢"/>
              <a:tabLst>
                <a:tab pos="469900" algn="l"/>
              </a:tabLst>
            </a:pPr>
            <a:r>
              <a:rPr sz="1400" spc="-125" dirty="0">
                <a:latin typeface="Times New Roman"/>
                <a:cs typeface="Times New Roman"/>
              </a:rPr>
              <a:t>We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analyzed</a:t>
            </a:r>
            <a:r>
              <a:rPr sz="1400" spc="-50" dirty="0">
                <a:latin typeface="Times New Roman"/>
                <a:cs typeface="Times New Roman"/>
              </a:rPr>
              <a:t> some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data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of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Indian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Railways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made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Times New Roman"/>
                <a:cs typeface="Times New Roman"/>
              </a:rPr>
              <a:t>a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database.</a:t>
            </a:r>
            <a:endParaRPr sz="1400" dirty="0">
              <a:latin typeface="Times New Roman"/>
              <a:cs typeface="Times New Roman"/>
            </a:endParaRPr>
          </a:p>
          <a:p>
            <a:pPr marL="469265" marR="170815" indent="-228600">
              <a:lnSpc>
                <a:spcPct val="125099"/>
              </a:lnSpc>
              <a:buFont typeface="Segoe UI Symbol"/>
              <a:buChar char="➢"/>
              <a:tabLst>
                <a:tab pos="469900" algn="l"/>
              </a:tabLst>
            </a:pPr>
            <a:r>
              <a:rPr sz="1400" spc="-125" dirty="0">
                <a:latin typeface="Times New Roman"/>
                <a:cs typeface="Times New Roman"/>
              </a:rPr>
              <a:t>We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need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store</a:t>
            </a:r>
            <a:r>
              <a:rPr sz="1400" spc="-45" dirty="0">
                <a:latin typeface="Times New Roman"/>
                <a:cs typeface="Times New Roman"/>
              </a:rPr>
              <a:t> various </a:t>
            </a:r>
            <a:r>
              <a:rPr sz="1400" spc="-20" dirty="0">
                <a:latin typeface="Times New Roman"/>
                <a:cs typeface="Times New Roman"/>
              </a:rPr>
              <a:t>information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like</a:t>
            </a:r>
            <a:r>
              <a:rPr sz="1400" spc="-45" dirty="0">
                <a:latin typeface="Times New Roman"/>
                <a:cs typeface="Times New Roman"/>
              </a:rPr>
              <a:t> details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of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stations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trains,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details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about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trains,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schedules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of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trains,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5" dirty="0">
                <a:latin typeface="Times New Roman"/>
                <a:cs typeface="Times New Roman"/>
              </a:rPr>
              <a:t>stalls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counters</a:t>
            </a:r>
            <a:r>
              <a:rPr sz="1400" spc="-40" dirty="0">
                <a:latin typeface="Times New Roman"/>
                <a:cs typeface="Times New Roman"/>
              </a:rPr>
              <a:t> working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under </a:t>
            </a:r>
            <a:r>
              <a:rPr sz="1400" dirty="0">
                <a:latin typeface="Times New Roman"/>
                <a:cs typeface="Times New Roman"/>
              </a:rPr>
              <a:t>diIerent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stations,</a:t>
            </a:r>
            <a:r>
              <a:rPr sz="1400" spc="-45" dirty="0">
                <a:latin typeface="Times New Roman"/>
                <a:cs typeface="Times New Roman"/>
              </a:rPr>
              <a:t> various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65" dirty="0">
                <a:latin typeface="Times New Roman"/>
                <a:cs typeface="Times New Roman"/>
              </a:rPr>
              <a:t>employees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40" dirty="0">
                <a:latin typeface="Times New Roman"/>
                <a:cs typeface="Times New Roman"/>
              </a:rPr>
              <a:t>working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under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station,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Times New Roman"/>
                <a:cs typeface="Times New Roman"/>
              </a:rPr>
              <a:t>a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train,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delay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makes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arrival.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390"/>
              </a:spcBef>
              <a:buFont typeface="Segoe UI Symbol"/>
              <a:buChar char="➢"/>
              <a:tabLst>
                <a:tab pos="469900" algn="l"/>
              </a:tabLst>
            </a:pPr>
            <a:r>
              <a:rPr sz="1400" spc="-40" dirty="0">
                <a:latin typeface="Times New Roman"/>
                <a:cs typeface="Times New Roman"/>
              </a:rPr>
              <a:t>For </a:t>
            </a:r>
            <a:r>
              <a:rPr sz="1400" spc="-60" dirty="0">
                <a:latin typeface="Times New Roman"/>
                <a:cs typeface="Times New Roman"/>
              </a:rPr>
              <a:t>example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7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ticket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45" dirty="0">
                <a:latin typeface="Times New Roman"/>
                <a:cs typeface="Times New Roman"/>
              </a:rPr>
              <a:t>consists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of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data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Times New Roman"/>
                <a:cs typeface="Times New Roman"/>
              </a:rPr>
              <a:t>like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start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station,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destination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station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train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number,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seat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number.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331492"/>
            <a:ext cx="3592829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24940">
              <a:lnSpc>
                <a:spcPct val="1102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--12.WEEK_SCHEDULE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 CREATE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TABLE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WEEK_SCHEDULE(</a:t>
            </a:r>
            <a:endParaRPr sz="1000">
              <a:latin typeface="Arial MT"/>
              <a:cs typeface="Arial MT"/>
            </a:endParaRPr>
          </a:p>
          <a:p>
            <a:pPr marL="153670" marR="1761489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TRAIN_NUMBER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NUMBER, </a:t>
            </a:r>
            <a:r>
              <a:rPr sz="1000" dirty="0">
                <a:latin typeface="Arial MT"/>
                <a:cs typeface="Arial MT"/>
              </a:rPr>
              <a:t>STN_CODE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dirty="0">
                <a:latin typeface="Arial MT"/>
                <a:cs typeface="Arial MT"/>
              </a:rPr>
              <a:t>ARR_TIME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TIMESTAMP, </a:t>
            </a:r>
            <a:r>
              <a:rPr sz="1000" dirty="0">
                <a:latin typeface="Arial MT"/>
                <a:cs typeface="Arial MT"/>
              </a:rPr>
              <a:t>DEP_TIME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TIMESTAMP, DAY_NUMBER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NUMBER,</a:t>
            </a:r>
            <a:endParaRPr sz="1000">
              <a:latin typeface="Arial MT"/>
              <a:cs typeface="Arial MT"/>
            </a:endParaRPr>
          </a:p>
          <a:p>
            <a:pPr marL="153670" marR="508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PRIMARY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(TRAIN_NUMBER,STN_CODE,ARR_TIME), </a:t>
            </a:r>
            <a:r>
              <a:rPr sz="1000" dirty="0">
                <a:latin typeface="Arial MT"/>
                <a:cs typeface="Arial MT"/>
              </a:rPr>
              <a:t>FOREIGN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(TRAIN_NUMBER)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REFERENCES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TRAIN, </a:t>
            </a:r>
            <a:r>
              <a:rPr sz="1000" dirty="0">
                <a:latin typeface="Arial MT"/>
                <a:cs typeface="Arial MT"/>
              </a:rPr>
              <a:t>FOREIGN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(STN_CODE)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REFERENCES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2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7979" y="331492"/>
            <a:ext cx="4383405" cy="220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03425">
              <a:lnSpc>
                <a:spcPct val="1102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--13.CURRENT_WORKERS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SCHEDULE CREATE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TABLE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CURRENT_WORKERS(</a:t>
            </a:r>
            <a:endParaRPr sz="1000">
              <a:latin typeface="Arial MT"/>
              <a:cs typeface="Arial MT"/>
            </a:endParaRPr>
          </a:p>
          <a:p>
            <a:pPr marL="153670" marR="207645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TRAIN_NUMBER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NUMBER, START_STN_CODE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 WDATE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DATE,</a:t>
            </a:r>
            <a:endParaRPr sz="1000">
              <a:latin typeface="Arial MT"/>
              <a:cs typeface="Arial MT"/>
            </a:endParaRPr>
          </a:p>
          <a:p>
            <a:pPr marL="153670" marR="221297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EMP_ID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NUMBER, </a:t>
            </a:r>
            <a:r>
              <a:rPr sz="1000" dirty="0">
                <a:latin typeface="Arial MT"/>
                <a:cs typeface="Arial MT"/>
              </a:rPr>
              <a:t>END_STN_CODE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</a:t>
            </a:r>
            <a:endParaRPr sz="1000">
              <a:latin typeface="Arial MT"/>
              <a:cs typeface="Arial MT"/>
            </a:endParaRPr>
          </a:p>
          <a:p>
            <a:pPr marL="153670" marR="508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PRIMARY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(TRAIN_NUMBER,START_STN_CODE,WDATE,EMP_ID), </a:t>
            </a:r>
            <a:r>
              <a:rPr sz="1000" dirty="0">
                <a:latin typeface="Arial MT"/>
                <a:cs typeface="Arial MT"/>
              </a:rPr>
              <a:t>FOREIGN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(TRAIN_NUMBER)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REFERENCES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TRAIN,</a:t>
            </a:r>
            <a:endParaRPr sz="1000">
              <a:latin typeface="Arial MT"/>
              <a:cs typeface="Arial MT"/>
            </a:endParaRPr>
          </a:p>
          <a:p>
            <a:pPr marL="153670" marR="56197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FOREIGN KEY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(START_STN_CODE)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REFERENCES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STATION, </a:t>
            </a:r>
            <a:r>
              <a:rPr sz="1000" dirty="0">
                <a:latin typeface="Arial MT"/>
                <a:cs typeface="Arial MT"/>
              </a:rPr>
              <a:t>FOREIGN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(END_STN_CODE)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REFERENCES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STATION, </a:t>
            </a:r>
            <a:r>
              <a:rPr sz="1000" dirty="0">
                <a:latin typeface="Arial MT"/>
                <a:cs typeface="Arial MT"/>
              </a:rPr>
              <a:t>FOREIGN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(EMP_ID)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REFERENCES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EMPLOYEE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2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346318"/>
            <a:ext cx="9683115" cy="699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40" dirty="0">
                <a:latin typeface="Arial"/>
                <a:cs typeface="Arial"/>
              </a:rPr>
              <a:t>DATA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INSERTION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FOR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TESTING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469900" indent="-229235">
              <a:lnSpc>
                <a:spcPct val="100000"/>
              </a:lnSpc>
              <a:buFont typeface="Segoe UI Symbol"/>
              <a:buChar char="❖"/>
              <a:tabLst>
                <a:tab pos="469900" algn="l"/>
              </a:tabLst>
            </a:pP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testing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database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have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taken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small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portion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data</a:t>
            </a:r>
            <a:endParaRPr sz="1100">
              <a:latin typeface="Arial MT"/>
              <a:cs typeface="Arial MT"/>
            </a:endParaRPr>
          </a:p>
          <a:p>
            <a:pPr marL="469900" indent="-229235">
              <a:lnSpc>
                <a:spcPct val="100000"/>
              </a:lnSpc>
              <a:spcBef>
                <a:spcPts val="135"/>
              </a:spcBef>
              <a:buFont typeface="Segoe UI Symbol"/>
              <a:buChar char="❖"/>
              <a:tabLst>
                <a:tab pos="469900" algn="l"/>
              </a:tabLst>
            </a:pPr>
            <a:r>
              <a:rPr sz="1100" dirty="0">
                <a:latin typeface="Arial MT"/>
                <a:cs typeface="Arial MT"/>
              </a:rPr>
              <a:t>It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consists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trains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covering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different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types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trains,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their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schedule,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actual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arrival,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actual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departure,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employees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passengers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train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day.</a:t>
            </a:r>
            <a:endParaRPr sz="1100">
              <a:latin typeface="Arial MT"/>
              <a:cs typeface="Arial MT"/>
            </a:endParaRPr>
          </a:p>
          <a:p>
            <a:pPr marL="469900" indent="-229235">
              <a:lnSpc>
                <a:spcPct val="100000"/>
              </a:lnSpc>
              <a:spcBef>
                <a:spcPts val="135"/>
              </a:spcBef>
              <a:buFont typeface="Segoe UI Symbol"/>
              <a:buChar char="❖"/>
              <a:tabLst>
                <a:tab pos="469900" algn="l"/>
              </a:tabLst>
            </a:pPr>
            <a:r>
              <a:rPr sz="1100" dirty="0">
                <a:latin typeface="Arial MT"/>
                <a:cs typeface="Arial MT"/>
              </a:rPr>
              <a:t>It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consists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details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3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stations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counters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under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them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,stalls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under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them,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employees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working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them.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--1.TRAIN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571246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TRAIN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VALUES(12713,'1010101','SHATAVAHANA');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TRAIN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VALUES(12728,'1111111','GODAVARI');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TRAIN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VALUES(12727,'1111111','GODAVARI');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TRAIN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VALUES(22691,'1001010','RAJADHANI');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TRAIN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VALUES(15389,'1111111','HYD_KZP_GOODS');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TRAIN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VALUES(12805,'1111111','JANMABHOOMI');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</a:t>
            </a:r>
            <a:r>
              <a:rPr sz="1000" spc="-10" dirty="0">
                <a:latin typeface="Arial MT"/>
                <a:cs typeface="Arial MT"/>
              </a:rPr>
              <a:t>2.TRAIN_DETAILS</a:t>
            </a:r>
            <a:r>
              <a:rPr sz="1000" spc="7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567880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 INTO </a:t>
            </a:r>
            <a:r>
              <a:rPr sz="1000" spc="-10" dirty="0">
                <a:latin typeface="Arial MT"/>
                <a:cs typeface="Arial MT"/>
              </a:rPr>
              <a:t>TRAIN_DETAILS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VALUES('EXPRESS',2,10,2,13,3,8,4);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 </a:t>
            </a:r>
            <a:r>
              <a:rPr sz="1000" spc="-10" dirty="0">
                <a:latin typeface="Arial MT"/>
                <a:cs typeface="Arial MT"/>
              </a:rPr>
              <a:t>TRAIN_DETAILS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VALUES('GOODS',20,0,0,0,0,0,0); </a:t>
            </a:r>
            <a:r>
              <a:rPr sz="1000" dirty="0">
                <a:latin typeface="Arial MT"/>
                <a:cs typeface="Arial MT"/>
              </a:rPr>
              <a:t>INSERT INTO </a:t>
            </a:r>
            <a:r>
              <a:rPr sz="1000" spc="-10" dirty="0">
                <a:latin typeface="Arial MT"/>
                <a:cs typeface="Arial MT"/>
              </a:rPr>
              <a:t>TRAIN_DETAILS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VALUES('AC',3,0,0,0,0,10,10);</a:t>
            </a:r>
            <a:endParaRPr sz="1000">
              <a:latin typeface="Arial MT"/>
              <a:cs typeface="Arial MT"/>
            </a:endParaRPr>
          </a:p>
          <a:p>
            <a:pPr marL="12700" marR="555879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 INTO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TRAIN_DETAILS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VALUES('SUPER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FAST',4,5,2,15,5,8,7); </a:t>
            </a:r>
            <a:r>
              <a:rPr sz="1000" dirty="0">
                <a:latin typeface="Arial MT"/>
                <a:cs typeface="Arial MT"/>
              </a:rPr>
              <a:t>INSERT INTO </a:t>
            </a:r>
            <a:r>
              <a:rPr sz="1000" spc="-10" dirty="0">
                <a:latin typeface="Arial MT"/>
                <a:cs typeface="Arial MT"/>
              </a:rPr>
              <a:t>TRAIN_DETAILS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VALUES('GENERAL',2,30,1,0,0,0,0);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--14.TRAIN_TYPE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572262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TRAIN_TYPE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VALUES('SHATAVAHANA'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,'EXPRESS');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TRAIN_TYPE</a:t>
            </a:r>
            <a:r>
              <a:rPr sz="1000" spc="-10" dirty="0">
                <a:latin typeface="Arial MT"/>
                <a:cs typeface="Arial MT"/>
              </a:rPr>
              <a:t> VALUES('GODAVARI','SUPER FAST');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TRAIN_TYPE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VALUES('RAJADHANI','AC');</a:t>
            </a:r>
            <a:endParaRPr sz="1000">
              <a:latin typeface="Arial MT"/>
              <a:cs typeface="Arial MT"/>
            </a:endParaRPr>
          </a:p>
          <a:p>
            <a:pPr marL="12700" marR="566356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TRAIN_TYPE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VALUES('HYD_KZP_GOODS','GOODS');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TRAIN_TYPE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VALUES('JANMABHOOMI','GENERAL');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</a:t>
            </a:r>
            <a:r>
              <a:rPr sz="1000" spc="-20" dirty="0">
                <a:latin typeface="Arial MT"/>
                <a:cs typeface="Arial MT"/>
              </a:rPr>
              <a:t>3.STATION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495046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STATION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('SC','SECUNDERABAD','HYDERABAD','TS',10);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STATION </a:t>
            </a:r>
            <a:r>
              <a:rPr sz="1000" spc="-10" dirty="0">
                <a:latin typeface="Arial MT"/>
                <a:cs typeface="Arial MT"/>
              </a:rPr>
              <a:t>VALUES('KZP','KAZIPET','WARANGAL','TS',3);</a:t>
            </a:r>
            <a:endParaRPr sz="1000">
              <a:latin typeface="Arial MT"/>
              <a:cs typeface="Arial MT"/>
            </a:endParaRPr>
          </a:p>
          <a:p>
            <a:pPr marL="12700" marR="507047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STATION </a:t>
            </a:r>
            <a:r>
              <a:rPr sz="1000" spc="-10" dirty="0">
                <a:latin typeface="Arial MT"/>
                <a:cs typeface="Arial MT"/>
              </a:rPr>
              <a:t>VALUES('BZA','VIJAYAWADA','VIJAYAWADA','AP',6);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STATION </a:t>
            </a:r>
            <a:r>
              <a:rPr sz="1000" spc="-10" dirty="0">
                <a:latin typeface="Arial MT"/>
                <a:cs typeface="Arial MT"/>
              </a:rPr>
              <a:t>VALUES('HYB','HYD_DEC_NAM','HYDERABAD','TS',8);</a:t>
            </a:r>
            <a:endParaRPr sz="1000">
              <a:latin typeface="Arial MT"/>
              <a:cs typeface="Arial MT"/>
            </a:endParaRPr>
          </a:p>
          <a:p>
            <a:pPr marL="12700" marR="415607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STATION </a:t>
            </a:r>
            <a:r>
              <a:rPr sz="1000" spc="-10" dirty="0">
                <a:latin typeface="Arial MT"/>
                <a:cs typeface="Arial MT"/>
              </a:rPr>
              <a:t>VALUES('VSKP','VISHAKAPATNAM','VISHAKAPATNAM','AP',12);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STATION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VALUES('KSRB','KSR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BANGALORE','BANGALORE','KARNATAKA',7);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STATION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VALUES('NZM','HAZRAT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NIZAMUDDIN','NEW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DELHI','NEW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DELHI',15);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STATION </a:t>
            </a:r>
            <a:r>
              <a:rPr sz="1000" spc="-10" dirty="0">
                <a:latin typeface="Arial MT"/>
                <a:cs typeface="Arial MT"/>
              </a:rPr>
              <a:t>VALUES('LNG','LINGAMPALLY','HYDERABAD','TS',2);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--4.PNR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417639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PNR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VALUES(23874915,'08-</a:t>
            </a:r>
            <a:r>
              <a:rPr sz="1000" spc="-50" dirty="0">
                <a:latin typeface="Arial MT"/>
                <a:cs typeface="Arial MT"/>
              </a:rPr>
              <a:t>MAY-</a:t>
            </a:r>
            <a:r>
              <a:rPr sz="1000" spc="-10" dirty="0">
                <a:latin typeface="Arial MT"/>
                <a:cs typeface="Arial MT"/>
              </a:rPr>
              <a:t>2023',12713,'KZP','SC','SL','GN',8765439218);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PNR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VALUES(89256347,'08-</a:t>
            </a:r>
            <a:r>
              <a:rPr sz="1000" spc="-50" dirty="0">
                <a:latin typeface="Arial MT"/>
                <a:cs typeface="Arial MT"/>
              </a:rPr>
              <a:t>MAY-</a:t>
            </a:r>
            <a:r>
              <a:rPr sz="1000" spc="-10" dirty="0">
                <a:latin typeface="Arial MT"/>
                <a:cs typeface="Arial MT"/>
              </a:rPr>
              <a:t>2023',12713,'BZA','KZP','AC','GN',9846512374);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331492"/>
            <a:ext cx="5874385" cy="691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PNR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VALUES(41598623,'08-</a:t>
            </a:r>
            <a:r>
              <a:rPr sz="1000" spc="-50" dirty="0">
                <a:latin typeface="Arial MT"/>
                <a:cs typeface="Arial MT"/>
              </a:rPr>
              <a:t>MAY-</a:t>
            </a:r>
            <a:r>
              <a:rPr sz="1000" spc="-10" dirty="0">
                <a:latin typeface="Arial MT"/>
                <a:cs typeface="Arial MT"/>
              </a:rPr>
              <a:t>2023',12728,'SC','VSKP','SL','TATKAL',8456127893);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PNR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VALUES(67491258,'08-</a:t>
            </a:r>
            <a:r>
              <a:rPr sz="1000" spc="-50" dirty="0">
                <a:latin typeface="Arial MT"/>
                <a:cs typeface="Arial MT"/>
              </a:rPr>
              <a:t>MAY-</a:t>
            </a:r>
            <a:r>
              <a:rPr sz="1000" spc="-10" dirty="0">
                <a:latin typeface="Arial MT"/>
                <a:cs typeface="Arial MT"/>
              </a:rPr>
              <a:t>2023',12728,'BZA','VSKP','AC','GN',7845961235);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PNR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VALUES(32675891,'08-</a:t>
            </a:r>
            <a:r>
              <a:rPr sz="1000" spc="-50" dirty="0">
                <a:latin typeface="Arial MT"/>
                <a:cs typeface="Arial MT"/>
              </a:rPr>
              <a:t>MAY-</a:t>
            </a:r>
            <a:r>
              <a:rPr sz="1000" spc="-10" dirty="0">
                <a:latin typeface="Arial MT"/>
                <a:cs typeface="Arial MT"/>
              </a:rPr>
              <a:t>2023',12727,'VSKP','HYB','SL','GN',8462159753);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PNR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VALUES(87145963,'08-</a:t>
            </a:r>
            <a:r>
              <a:rPr sz="1000" spc="-50" dirty="0">
                <a:latin typeface="Arial MT"/>
                <a:cs typeface="Arial MT"/>
              </a:rPr>
              <a:t>MAY-</a:t>
            </a:r>
            <a:r>
              <a:rPr sz="1000" spc="-10" dirty="0">
                <a:latin typeface="Arial MT"/>
                <a:cs typeface="Arial MT"/>
              </a:rPr>
              <a:t>2023',12727,'VSKP','BZA','AC','TATKAL',9842136574);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PNR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VALUES(59368241,'08-</a:t>
            </a:r>
            <a:r>
              <a:rPr sz="1000" spc="-50" dirty="0">
                <a:latin typeface="Arial MT"/>
                <a:cs typeface="Arial MT"/>
              </a:rPr>
              <a:t>MAY-</a:t>
            </a:r>
            <a:r>
              <a:rPr sz="1000" spc="-10" dirty="0">
                <a:latin typeface="Arial MT"/>
                <a:cs typeface="Arial MT"/>
              </a:rPr>
              <a:t>2023',22691,'KSRB','NZM','AC','GN',6541872390);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PNR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VALUES(45617982,'08-</a:t>
            </a:r>
            <a:r>
              <a:rPr sz="1000" spc="-50" dirty="0">
                <a:latin typeface="Arial MT"/>
                <a:cs typeface="Arial MT"/>
              </a:rPr>
              <a:t>MAY-</a:t>
            </a:r>
            <a:r>
              <a:rPr sz="1000" spc="-10" dirty="0">
                <a:latin typeface="Arial MT"/>
                <a:cs typeface="Arial MT"/>
              </a:rPr>
              <a:t>2023',22691,'SC','NZM','AC','TATKAL',6248713905);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PNR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VALUES(91837526,'08-</a:t>
            </a:r>
            <a:r>
              <a:rPr sz="1000" spc="-50" dirty="0">
                <a:latin typeface="Arial MT"/>
                <a:cs typeface="Arial MT"/>
              </a:rPr>
              <a:t>MAY-</a:t>
            </a:r>
            <a:r>
              <a:rPr sz="1000" spc="-10" dirty="0">
                <a:latin typeface="Arial MT"/>
                <a:cs typeface="Arial MT"/>
              </a:rPr>
              <a:t>2023',12805,'VSKP','LNG','2S','GN',8462017935);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PNR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VALUES(72543918,'08-</a:t>
            </a:r>
            <a:r>
              <a:rPr sz="1000" spc="-50" dirty="0">
                <a:latin typeface="Arial MT"/>
                <a:cs typeface="Arial MT"/>
              </a:rPr>
              <a:t>MAY-</a:t>
            </a:r>
            <a:r>
              <a:rPr sz="1000" spc="-10" dirty="0">
                <a:latin typeface="Arial MT"/>
                <a:cs typeface="Arial MT"/>
              </a:rPr>
              <a:t>2023',12805,'SC','LNG','2S','GN',8896658937);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</a:t>
            </a:r>
            <a:r>
              <a:rPr sz="1000" spc="-10" dirty="0">
                <a:latin typeface="Arial MT"/>
                <a:cs typeface="Arial MT"/>
              </a:rPr>
              <a:t>5.PASSENGER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136080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PASSENGER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(23874915,20,'SUMANTH',23,'M','S2');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PASSENGER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(89256347,30,'SRINU',40,'M','A1');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PASSENGER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(41598623,32,'NIDHI',30,'F','S1');</a:t>
            </a:r>
            <a:r>
              <a:rPr sz="1000" spc="50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PASSENGER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(41598623,42,'VIJAYA',54,'F','S2');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PASSENGER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(67491258,56,'KUMAR',38,'M','A2');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PASSENGER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(32675891,20,'VISHWAJITH',19,'M','S1');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PASSENGER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(87145963,18,'VATSAV',26,'M','A3');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PASSENGER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(59368241,06,'HASINI',22,'F','A2');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PASSENGER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(45617982,12,'SHIVANI',42,'F','A1');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PASSENGER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(91837526,36,'DEVENDAR',60,'M','D1');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PASSENGER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(72543918,54,'SUNITHA',49,'F','D3');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--6.EMPLOYEE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68199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VALUES(00001,'rithuraj','TC',40000,'20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APR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2004','SC');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VALUES(00002,'vishwa','SM',60000,'03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JAN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2001','SC');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VALUES(00003,'ganesh','POLICE',30000,'04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1996','SC');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VALUES(00004,'varsini','CLEANER',10000,'15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1998','SC');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VALUES(00005,'vatsav','CW',20000,'12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SEP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2000','SC');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VALUES(00006,'mukesh','TD',50000,'25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DEC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1996','SC');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VALUES(00069,'YESHWANTH','TD',50000,'25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DEC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1996','SC');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VALUES(00014,'shashidar','PW',5000,'12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SEP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2000','SC');</a:t>
            </a:r>
            <a:endParaRPr sz="1000">
              <a:latin typeface="Arial MT"/>
              <a:cs typeface="Arial MT"/>
            </a:endParaRPr>
          </a:p>
          <a:p>
            <a:pPr marL="12700" marR="1397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VALUES(00057,'HANUMANTHARAO','POLICE',30000,'04</a:t>
            </a:r>
            <a:r>
              <a:rPr sz="1000" spc="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7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1996','SC');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VALUES(00065,'RAJU','CW',20000,'12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SEP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2000','SC');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 MT"/>
              <a:cs typeface="Arial MT"/>
            </a:endParaRPr>
          </a:p>
          <a:p>
            <a:pPr marL="12700" marR="1009015" algn="just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VALUES(00007,'saketh','TD',50000,'21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FEB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2013','KZP');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VALUES(00008,'pramod','PW',5000,'09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SEP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1993','KZP');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VALUES(00009,'shivani','TC',40000,'05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MAR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2005','KZP');</a:t>
            </a:r>
            <a:endParaRPr sz="1000">
              <a:latin typeface="Arial MT"/>
              <a:cs typeface="Arial MT"/>
            </a:endParaRPr>
          </a:p>
          <a:p>
            <a:pPr marL="12700" marR="53594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VALUES(00010,'sanjana','CLEANER',10000,'16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NOV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2016','KZP');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VALUES(00011,'supraj','SM',60000,'20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APR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2004','KZP');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VALUES(00012,'vishal','CW',20000,'03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JAN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2001','KZP');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Arial MT"/>
                <a:cs typeface="Arial MT"/>
              </a:rPr>
              <a:t>INSERT INTO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VALUES(00013,'srinivasa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rao','POLICE',30000,'04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1996','KZP');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347074"/>
            <a:ext cx="5629910" cy="689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VALUES(00058,'RAVI','POLICE',30000,'04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1996','KZP');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 MT"/>
              <a:cs typeface="Arial MT"/>
            </a:endParaRPr>
          </a:p>
          <a:p>
            <a:pPr marL="12700" marR="58801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VALUES(00015,'manikanta','TD',50000,'25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DEC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1996','BZA');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VALUES(00016,'kamal','PW',5000,'21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FEB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2013','BZA');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VALUES(00017,'sanjay','TC',40000,'09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SEP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1993','BZA');</a:t>
            </a:r>
            <a:endParaRPr sz="1000">
              <a:latin typeface="Arial MT"/>
              <a:cs typeface="Arial MT"/>
            </a:endParaRPr>
          </a:p>
          <a:p>
            <a:pPr marL="12700" marR="22796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VALUES(00018,'abhishek','CLEANER',10000,'15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1998','BZA');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VALUES(00019,'bhuvanesh','SM',60000,'05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MAR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2005','BZA');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VALUES(00020,'saikiran','CW',20000,'16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NOV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2016','BZA');</a:t>
            </a:r>
            <a:r>
              <a:rPr sz="1000" spc="50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VALUES(00021,'AASHRITH','POLICE',30000,'04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1996','BZA');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VALUES(00059,'TEJA','POLICE',30000,'04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1996','BZA');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249554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VALUES(00022,'PARVESH','TD',50000,'25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DEC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1996','HYB');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VALUES(00023,'SAJJAN','PW',5000,'21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FEB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2013','HYB');</a:t>
            </a:r>
            <a:r>
              <a:rPr sz="1000" spc="50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VALUES(00024,'SUNITHA','TC',40000,'09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SEP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1993','HYB');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VALUES(00025,'RAJINI','CLEANER',10000,'15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1998','HYB');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VALUES(00026,'KIRAN','SM',60000,'05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MAR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2005','HYB');</a:t>
            </a:r>
            <a:r>
              <a:rPr sz="1000" spc="50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VALUES(00027,'RAJESH','CW',20000,'16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NOV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2016','HYB');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VALUES(00028,'VARSHINI','POLICE',30000,'04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1996','HYB');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VALUES(00064,'UTKARSH','POLICE',30000,'04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1996','HYB');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VALUES(00066,'RAGHU','CW',20000,'12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SEP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2000','HYB');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37655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VALUES(00029,'Trishul','TD',50000,'25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DEC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1996','VSKP');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VALUES(00030,'Raga','PW',5000,'21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FEB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2013','VSKP');</a:t>
            </a:r>
            <a:r>
              <a:rPr sz="1000" spc="50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VALUES(00031,'Pavan','TC',40000,'09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SEP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1993','VSKP');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VALUES(00032,'Uma','CLEANER',10000,'15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1998','VSKP');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VALUES(00033,'Rohit','SM',60000,'05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MAR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2005','VSKP');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VALUES(00034,'Abhiram','CW',20000,'16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NOV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2016','VSKP');</a:t>
            </a:r>
            <a:endParaRPr sz="1000">
              <a:latin typeface="Arial MT"/>
              <a:cs typeface="Arial MT"/>
            </a:endParaRPr>
          </a:p>
          <a:p>
            <a:pPr marL="12700" marR="22796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VALUES(00035,'Hanuman','POLICE',30000,'04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1996','VSKP');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VALUES(00060,'JAYA','POLICE',30000,'04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1996','VSKP');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VALUES(00068,'SHARMA','CW',20000,'12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SEP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2000','VSKP');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52705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VALUES(00036,'KARTHIK','TD',50000,'25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DEC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1996','KSRB');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VALUES(00037,'RAHUL','PW',5000,'21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FEB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2013','KSRB');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VALUES(00038,'HASINI','TC',40000,'09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SEP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1993','KSRB');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VALUES(00039,'VYSHNAVI','CLEANER',10000,'15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1998','KSRB');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VALUES(00040,'MANOJ','SM',60000,'05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MAR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2005','KSRB');</a:t>
            </a:r>
            <a:endParaRPr sz="1000">
              <a:latin typeface="Arial MT"/>
              <a:cs typeface="Arial MT"/>
            </a:endParaRPr>
          </a:p>
          <a:p>
            <a:pPr marL="12700" marR="14351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VALUES(00041,'SRIRAM','CW',20000,'16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NOV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2016','KSRB');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VALUES(00042,'ANEESH','POLICE',30000,'04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1996','KSRB');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VALUES(00061,'CHANDRA','POLICE',30000,'04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1996','KSRB');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VALUES(00043,'Anil','TD',50000,'25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DEC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1996','NZM');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331492"/>
            <a:ext cx="5773420" cy="691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4505">
              <a:lnSpc>
                <a:spcPct val="1102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VALUES(00044,'Mohan','PW',5000,'21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FEB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2013','NZM');</a:t>
            </a:r>
            <a:r>
              <a:rPr sz="1000" spc="50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VALUES(00045,'Jagadish','TC',40000,'09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SEP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1993','NZM');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VALUES(00046,'Raju','CLEANER',10000,'15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1998','NZM');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VALUES(00047,'Charishma','SM',60000,'05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MAR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2005','NZM');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VALUES(00048,'Sahithi','CW',20000,'16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NOV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2016','NZM');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VALUES(00049,'Hanvitha','POLICE',30000,'04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1996','NZM');</a:t>
            </a:r>
            <a:endParaRPr sz="1000">
              <a:latin typeface="Arial MT"/>
              <a:cs typeface="Arial MT"/>
            </a:endParaRPr>
          </a:p>
          <a:p>
            <a:pPr marL="12700" marR="45656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VALUES(00062,'HARSHA','POLICE',30000,'04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1996','NZM');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VALUES(00067,'ROHITH','CW',20000,'12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SEP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2000','NZM');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76009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VALUES(00050,'ANURAG','TD',50000,'25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DEC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1996','LNG');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VALUES(00051,'VISHNU','PW',5000,'21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FEB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2013','LNG');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VALUES(00052,'VARSHA','TC',40000,'09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SEP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1993','LNG');</a:t>
            </a:r>
            <a:endParaRPr sz="1000">
              <a:latin typeface="Arial MT"/>
              <a:cs typeface="Arial MT"/>
            </a:endParaRPr>
          </a:p>
          <a:p>
            <a:pPr marL="12700" marR="20447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VALUES(00053,'MOKSHAVI','CLEANER',10000,'15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1998','LNG');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VALUES(00054,'RAKESH','SM',60000,'05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MAR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2005','LNG');</a:t>
            </a:r>
            <a:endParaRPr sz="1000">
              <a:latin typeface="Arial MT"/>
              <a:cs typeface="Arial MT"/>
            </a:endParaRPr>
          </a:p>
          <a:p>
            <a:pPr marL="12700" marR="40259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VALUES(00055,'RISHIN','CW',20000,'16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NOV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2016','LNG');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VALUES(00056,'BHARATH','POLICE',30000,'04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1996','LNG');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EMPLOYEE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VALUES(00063,'PRANAV','POLICE',30000,'04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AUG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1996','LNG');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--7.COUNTER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84709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COUNTER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(1234,'SC','HYDERABAD','KOTHAPET',500035);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COUNTER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(2345,'SC','HYDERABAD','NAGOLE',500039);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COUNTER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(5678,'HYB','HYDERABAD','NAMPALLY',500095);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COUNTER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(3456,'NZM','NEW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DELHI','NIZAMUDDIN',110013);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COUNTER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(4567,'HYB','HYDERABAD','MALAKPET',500036);</a:t>
            </a:r>
            <a:endParaRPr sz="1000">
              <a:latin typeface="Arial MT"/>
              <a:cs typeface="Arial MT"/>
            </a:endParaRPr>
          </a:p>
          <a:p>
            <a:pPr marL="12700" marR="20637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 COUNTER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dirty="0">
                <a:latin typeface="Arial MT"/>
                <a:cs typeface="Arial MT"/>
              </a:rPr>
              <a:t> (6789,'NZM','NEW </a:t>
            </a:r>
            <a:r>
              <a:rPr sz="1000" spc="-10" dirty="0">
                <a:latin typeface="Arial MT"/>
                <a:cs typeface="Arial MT"/>
              </a:rPr>
              <a:t>DELHI','SIDDARATH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NAGAR',110013);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COUNTER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(7890,'VSKP','VISHAKAPATNAM','BALNAGAR',123456);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COUNTER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(8901,'VSKP','VISHAKAPATNAM','BEACH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COLONY',234567);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COUNTER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(9012,'LNG','HYDERABAD','LINGAMPALLI',345678);</a:t>
            </a:r>
            <a:endParaRPr sz="1000">
              <a:latin typeface="Arial MT"/>
              <a:cs typeface="Arial MT"/>
            </a:endParaRPr>
          </a:p>
          <a:p>
            <a:pPr marL="12700" marR="23749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COUNTER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(0123,'BZA','VIJAYAWADA','JAGADAMBA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CENTER',456789);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COUNTER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(0246,'KZP','KAZIPET','NITW',567890);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COUNTER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(1357,'KSRB','BANGLORE','CHINNASWAMY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STADIUM',678901);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</a:t>
            </a:r>
            <a:r>
              <a:rPr sz="1000" spc="-10" dirty="0">
                <a:latin typeface="Arial MT"/>
                <a:cs typeface="Arial MT"/>
              </a:rPr>
              <a:t>8.STALL_DETAILS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101663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STALL_DETAILS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(1,'SC',4500,'RAJU',9647851282);</a:t>
            </a:r>
            <a:r>
              <a:rPr sz="1000" spc="50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STALL_DETAILS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(2,'SC',6000,'AKHIL',7451986035);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STALL_DETAILS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(3,'BZA',2000,'GANESH',8456903722);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STALL_DETAILS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(4,'BZA',3000,'VISHWA',6572931450);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STALL_DETAILS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(5,'VSKP',5000,'MUKESH',8462974530);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STALL_DETAILS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(6,'VSKP',10000,'CHANDU',7759138460);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STALL_DETAILS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(7,'KZP',3900,'SAI',8460913574);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STALL_DETAILS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(8,'LNG',7000,'SUNNY',9946137586);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499436"/>
            <a:ext cx="4243705" cy="67437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20"/>
              </a:spcBef>
            </a:pPr>
            <a:r>
              <a:rPr sz="1000" dirty="0">
                <a:latin typeface="Arial MT"/>
                <a:cs typeface="Arial MT"/>
              </a:rPr>
              <a:t>--</a:t>
            </a:r>
            <a:r>
              <a:rPr sz="1000" spc="-10" dirty="0">
                <a:latin typeface="Arial MT"/>
                <a:cs typeface="Arial MT"/>
              </a:rPr>
              <a:t>9.STATION_WORKERS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5080" algn="just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VALUES(00002,'08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2023','D',1);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VALUES(00003,'08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2023','N',2);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VALUES(00004,'08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2023','D',1);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5080" algn="just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VALUES(00011,'08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2023','N',2);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VALUES(00013,'08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2023','D',1);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VALUES(00010,'08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2023','N',2);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5080" algn="just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VALUES(00019,'08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2023','D',1);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VALUES(00021,'08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2023','D',2);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VALUES(00018,'08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2023','N',2);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5080" algn="just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VALUES(00026,'08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2023','D',2);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VALUES(00028,'08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2023','N',2);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VALUES(00025,'08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2023','N',1);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 marR="5080" algn="just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VALUES(00033,'08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2023','D',2);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VALUES(00035,'08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2023','N',1);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VALUES(00032,'08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2023','N',2);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 marR="5080" algn="just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VALUES(00040,'08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2023','N',1);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VALUES(00042,'08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2023','D',1);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VALUES(00039,'08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2023','D',1);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 marR="5080" algn="just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VALUES(00047,'08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2023','N',1);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VALUES(00049,'08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2023','D',2);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VALUES(00046,'08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2023','N',1);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12700" marR="5080" algn="just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VALUES(00054,'08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2023','D',2);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VALUES(00056,'08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2023','D',1);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VALUES(00053,'08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2023','D',1);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--10.COUNTER_EMP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7747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 COUNTER_EMP </a:t>
            </a:r>
            <a:r>
              <a:rPr sz="1000" spc="-10" dirty="0">
                <a:latin typeface="Arial MT"/>
                <a:cs typeface="Arial MT"/>
              </a:rPr>
              <a:t>VALUES(1234,'D','08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2023',00005);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 COUNTER_EMP </a:t>
            </a:r>
            <a:r>
              <a:rPr sz="1000" spc="-10" dirty="0">
                <a:latin typeface="Arial MT"/>
                <a:cs typeface="Arial MT"/>
              </a:rPr>
              <a:t>VALUES(2345,'N','08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2023',00065);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331492"/>
            <a:ext cx="6247765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81530" algn="just">
              <a:lnSpc>
                <a:spcPct val="1102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 COUNTER_EMP </a:t>
            </a:r>
            <a:r>
              <a:rPr sz="1000" spc="-10" dirty="0">
                <a:latin typeface="Arial MT"/>
                <a:cs typeface="Arial MT"/>
              </a:rPr>
              <a:t>VALUES(5678,'D','08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2023',00027);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 COUNTER_EMP </a:t>
            </a:r>
            <a:r>
              <a:rPr sz="1000" spc="-10" dirty="0">
                <a:latin typeface="Arial MT"/>
                <a:cs typeface="Arial MT"/>
              </a:rPr>
              <a:t>VALUES(4567,'N','08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2023',00066);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 COUNTER_EMP </a:t>
            </a:r>
            <a:r>
              <a:rPr sz="1000" spc="-10" dirty="0">
                <a:latin typeface="Arial MT"/>
                <a:cs typeface="Arial MT"/>
              </a:rPr>
              <a:t>VALUES(3456,'D','08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2023',00048);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 COUNTER_EMP </a:t>
            </a:r>
            <a:r>
              <a:rPr sz="1000" spc="-10" dirty="0">
                <a:latin typeface="Arial MT"/>
                <a:cs typeface="Arial MT"/>
              </a:rPr>
              <a:t>VALUES(6789,'N','08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2023',00067);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 COUNTER_EMP </a:t>
            </a:r>
            <a:r>
              <a:rPr sz="1000" spc="-10" dirty="0">
                <a:latin typeface="Arial MT"/>
                <a:cs typeface="Arial MT"/>
              </a:rPr>
              <a:t>VALUES(7890,'D','08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2023',00068);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 COUNTER_EMP </a:t>
            </a:r>
            <a:r>
              <a:rPr sz="1000" spc="-10" dirty="0">
                <a:latin typeface="Arial MT"/>
                <a:cs typeface="Arial MT"/>
              </a:rPr>
              <a:t>VALUES(8901,'N','08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2023',00034);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 COUNTER_EMP </a:t>
            </a:r>
            <a:r>
              <a:rPr sz="1000" spc="-10" dirty="0">
                <a:latin typeface="Arial MT"/>
                <a:cs typeface="Arial MT"/>
              </a:rPr>
              <a:t>VALUES(9012,'D','08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2023',00055);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 COUNTER_EMP </a:t>
            </a:r>
            <a:r>
              <a:rPr sz="1000" spc="-10" dirty="0">
                <a:latin typeface="Arial MT"/>
                <a:cs typeface="Arial MT"/>
              </a:rPr>
              <a:t>VALUES(0123,'N','08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2023',00020);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 COUNTER_EMP </a:t>
            </a:r>
            <a:r>
              <a:rPr sz="1000" spc="-10" dirty="0">
                <a:latin typeface="Arial MT"/>
                <a:cs typeface="Arial MT"/>
              </a:rPr>
              <a:t>VALUES(0246,'D','08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2023',00012);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 COUNTER_EMP </a:t>
            </a:r>
            <a:r>
              <a:rPr sz="1000" spc="-10" dirty="0">
                <a:latin typeface="Arial MT"/>
                <a:cs typeface="Arial MT"/>
              </a:rPr>
              <a:t>VALUES(1357,'N','08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2023',00041);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--</a:t>
            </a:r>
            <a:r>
              <a:rPr sz="1000" spc="-10" dirty="0">
                <a:latin typeface="Arial MT"/>
                <a:cs typeface="Arial MT"/>
              </a:rPr>
              <a:t>11.SCHEDULE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(12713,'BZA',NULL,'08-05-2023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06:25:00</a:t>
            </a:r>
            <a:r>
              <a:rPr sz="1000" spc="-10" dirty="0">
                <a:latin typeface="Arial MT"/>
                <a:cs typeface="Arial MT"/>
              </a:rPr>
              <a:t> AM',1,0);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(12713,'KZP','08-05-2023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09:33:00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09:35:00</a:t>
            </a:r>
            <a:r>
              <a:rPr sz="1000" spc="-10" dirty="0">
                <a:latin typeface="Arial MT"/>
                <a:cs typeface="Arial MT"/>
              </a:rPr>
              <a:t> AM',1,216);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0" dirty="0">
                <a:latin typeface="Arial MT"/>
                <a:cs typeface="Arial MT"/>
              </a:rPr>
              <a:t> 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(12713,'SC','08-05-2023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11:55:00 AM',NULL,1,348);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(12728,'HYB',NULL,'08-05-2023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05:05:00</a:t>
            </a:r>
            <a:r>
              <a:rPr sz="1000" spc="-10" dirty="0">
                <a:latin typeface="Arial MT"/>
                <a:cs typeface="Arial MT"/>
              </a:rPr>
              <a:t> PM',1,0);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(12728,'SC','08-05-2023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05:25:00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05:30:00</a:t>
            </a:r>
            <a:r>
              <a:rPr sz="1000" spc="-10" dirty="0">
                <a:latin typeface="Arial MT"/>
                <a:cs typeface="Arial MT"/>
              </a:rPr>
              <a:t> PM',1,7);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(12728,'KZP','08-05-2023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07:13:00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07:15:00</a:t>
            </a:r>
            <a:r>
              <a:rPr sz="1000" spc="-10" dirty="0">
                <a:latin typeface="Arial MT"/>
                <a:cs typeface="Arial MT"/>
              </a:rPr>
              <a:t> PM',1,139);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0" dirty="0">
                <a:latin typeface="Arial MT"/>
                <a:cs typeface="Arial MT"/>
              </a:rPr>
              <a:t> VALUES </a:t>
            </a:r>
            <a:r>
              <a:rPr sz="1000" dirty="0">
                <a:latin typeface="Arial MT"/>
                <a:cs typeface="Arial MT"/>
              </a:rPr>
              <a:t>(12728,'BZA','08-05-2023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10:50:00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PM','08-05-2023</a:t>
            </a:r>
            <a:r>
              <a:rPr sz="1000" spc="-10" dirty="0">
                <a:latin typeface="Arial MT"/>
                <a:cs typeface="Arial MT"/>
              </a:rPr>
              <a:t> 11:05:00 PM',1,356);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(12728,'VSKP','09-05-2023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05:35:00</a:t>
            </a:r>
            <a:r>
              <a:rPr sz="1000" spc="-10" dirty="0">
                <a:latin typeface="Arial MT"/>
                <a:cs typeface="Arial MT"/>
              </a:rPr>
              <a:t> AM',NULL,2,706);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(12727,'VSKP',NULL,'08-05-2023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05:20:00</a:t>
            </a:r>
            <a:r>
              <a:rPr sz="1000" spc="-10" dirty="0">
                <a:latin typeface="Arial MT"/>
                <a:cs typeface="Arial MT"/>
              </a:rPr>
              <a:t> PM',1,0);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0" dirty="0">
                <a:latin typeface="Arial MT"/>
                <a:cs typeface="Arial MT"/>
              </a:rPr>
              <a:t> VALUES </a:t>
            </a:r>
            <a:r>
              <a:rPr sz="1000" dirty="0">
                <a:latin typeface="Arial MT"/>
                <a:cs typeface="Arial MT"/>
              </a:rPr>
              <a:t>(12727,'BZA','08-05-2023</a:t>
            </a:r>
            <a:r>
              <a:rPr sz="1000" spc="-10" dirty="0">
                <a:latin typeface="Arial MT"/>
                <a:cs typeface="Arial MT"/>
              </a:rPr>
              <a:t> 11:25:00 </a:t>
            </a:r>
            <a:r>
              <a:rPr sz="1000" dirty="0">
                <a:latin typeface="Arial MT"/>
                <a:cs typeface="Arial MT"/>
              </a:rPr>
              <a:t>PM','08-05-2023</a:t>
            </a:r>
            <a:r>
              <a:rPr sz="1000" spc="-10" dirty="0">
                <a:latin typeface="Arial MT"/>
                <a:cs typeface="Arial MT"/>
              </a:rPr>
              <a:t> 11:40:00 PM',1,350);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(12727,'KZP','09-05-2023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02:55:00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AM','09-05-2023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02:57:00</a:t>
            </a:r>
            <a:r>
              <a:rPr sz="1000" spc="-10" dirty="0">
                <a:latin typeface="Arial MT"/>
                <a:cs typeface="Arial MT"/>
              </a:rPr>
              <a:t> AM',2,566);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(12727,'SC','09-05-2023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05:10:00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PM','09-05-2023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05:15:00</a:t>
            </a:r>
            <a:r>
              <a:rPr sz="1000" spc="-10" dirty="0">
                <a:latin typeface="Arial MT"/>
                <a:cs typeface="Arial MT"/>
              </a:rPr>
              <a:t> AM',2,698);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(12727,'HYB','09-05-2023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06:15:00</a:t>
            </a:r>
            <a:r>
              <a:rPr sz="1000" spc="-10" dirty="0">
                <a:latin typeface="Arial MT"/>
                <a:cs typeface="Arial MT"/>
              </a:rPr>
              <a:t> AM',NULL,2,706);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(22691,'KSRB',NULL,'08-05-2023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08:00:00</a:t>
            </a:r>
            <a:r>
              <a:rPr sz="1000" spc="-10" dirty="0">
                <a:latin typeface="Arial MT"/>
                <a:cs typeface="Arial MT"/>
              </a:rPr>
              <a:t> PM',1,0);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(22691,'SC','09-05-2023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07:05:00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AM','09-05-2023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07:15:00</a:t>
            </a:r>
            <a:r>
              <a:rPr sz="1000" spc="-10" dirty="0">
                <a:latin typeface="Arial MT"/>
                <a:cs typeface="Arial MT"/>
              </a:rPr>
              <a:t> AM',2,706);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(22691,'KZP','09-05-2023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08:48:00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AM','09-05-2023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08:50:00</a:t>
            </a:r>
            <a:r>
              <a:rPr sz="1000" spc="-10" dirty="0">
                <a:latin typeface="Arial MT"/>
                <a:cs typeface="Arial MT"/>
              </a:rPr>
              <a:t> AM',2,837);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(22691,'NZM','10-05-2023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05:30:00</a:t>
            </a:r>
            <a:r>
              <a:rPr sz="1000" spc="-10" dirty="0">
                <a:latin typeface="Arial MT"/>
                <a:cs typeface="Arial MT"/>
              </a:rPr>
              <a:t> AM',NULL,3,2374);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113347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(15389,'SC',NULL,'08-05-2023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10:00:00</a:t>
            </a:r>
            <a:r>
              <a:rPr sz="1000" spc="-10" dirty="0">
                <a:latin typeface="Arial MT"/>
                <a:cs typeface="Arial MT"/>
              </a:rPr>
              <a:t> AM',1,0);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(15389,'KZP','08-05-2023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01:30:00</a:t>
            </a:r>
            <a:r>
              <a:rPr sz="1000" spc="-10" dirty="0">
                <a:latin typeface="Arial MT"/>
                <a:cs typeface="Arial MT"/>
              </a:rPr>
              <a:t> PM',NULL,1,132);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(12805,'VSKP',NULL,'08-05-2023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06:20:00</a:t>
            </a:r>
            <a:r>
              <a:rPr sz="1000" spc="-10" dirty="0">
                <a:latin typeface="Arial MT"/>
                <a:cs typeface="Arial MT"/>
              </a:rPr>
              <a:t> AM',1,0);</a:t>
            </a:r>
            <a:endParaRPr sz="1000">
              <a:latin typeface="Arial MT"/>
              <a:cs typeface="Arial MT"/>
            </a:endParaRPr>
          </a:p>
          <a:p>
            <a:pPr marL="12700" marR="1397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0" dirty="0">
                <a:latin typeface="Arial MT"/>
                <a:cs typeface="Arial MT"/>
              </a:rPr>
              <a:t> VALUES </a:t>
            </a:r>
            <a:r>
              <a:rPr sz="1000" dirty="0">
                <a:latin typeface="Arial MT"/>
                <a:cs typeface="Arial MT"/>
              </a:rPr>
              <a:t>(12805,'BZA','08-05-2023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11:55:00 </a:t>
            </a:r>
            <a:r>
              <a:rPr sz="1000" dirty="0">
                <a:latin typeface="Arial MT"/>
                <a:cs typeface="Arial MT"/>
              </a:rPr>
              <a:t>AM','08-05-2023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12:00:00</a:t>
            </a:r>
            <a:r>
              <a:rPr sz="1000" spc="-10" dirty="0">
                <a:latin typeface="Arial MT"/>
                <a:cs typeface="Arial MT"/>
              </a:rPr>
              <a:t> PM',1,349);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(12805,'SC','08-05-2023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06:15:00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06:20:00</a:t>
            </a:r>
            <a:r>
              <a:rPr sz="1000" spc="-10" dirty="0">
                <a:latin typeface="Arial MT"/>
                <a:cs typeface="Arial MT"/>
              </a:rPr>
              <a:t> PM',1,689);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(12805,'LNG','08-05-2023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07:40:00</a:t>
            </a:r>
            <a:r>
              <a:rPr sz="1000" spc="-10" dirty="0">
                <a:latin typeface="Arial MT"/>
                <a:cs typeface="Arial MT"/>
              </a:rPr>
              <a:t> PM',NULL,1,712);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331492"/>
            <a:ext cx="6543675" cy="6911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20"/>
              </a:spcBef>
            </a:pPr>
            <a:r>
              <a:rPr sz="1000" dirty="0">
                <a:latin typeface="Arial MT"/>
                <a:cs typeface="Arial MT"/>
              </a:rPr>
              <a:t>--12.WEEK_SCHEDULE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</a:t>
            </a:r>
            <a:endParaRPr sz="1000">
              <a:latin typeface="Arial MT"/>
              <a:cs typeface="Arial MT"/>
            </a:endParaRPr>
          </a:p>
          <a:p>
            <a:pPr marL="12700" marR="103505" algn="just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(12713,'BZA','08-05-2023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07:00:00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07:00:00</a:t>
            </a:r>
            <a:r>
              <a:rPr sz="1000" spc="-10" dirty="0">
                <a:latin typeface="Arial MT"/>
                <a:cs typeface="Arial MT"/>
              </a:rPr>
              <a:t> AM',1);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(12713,'KZP','08-05-2023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10:04:00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10:15:00</a:t>
            </a:r>
            <a:r>
              <a:rPr sz="1000" spc="-10" dirty="0">
                <a:latin typeface="Arial MT"/>
                <a:cs typeface="Arial MT"/>
              </a:rPr>
              <a:t> AM',1);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(12713,'SC','08-05-2023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12:48:00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12:48:00</a:t>
            </a:r>
            <a:r>
              <a:rPr sz="1000" spc="-10" dirty="0">
                <a:latin typeface="Arial MT"/>
                <a:cs typeface="Arial MT"/>
              </a:rPr>
              <a:t> PM',1);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1206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(12728,'HYB','08-05-2023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05:05:00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05:05:00</a:t>
            </a:r>
            <a:r>
              <a:rPr sz="1000" spc="-10" dirty="0">
                <a:latin typeface="Arial MT"/>
                <a:cs typeface="Arial MT"/>
              </a:rPr>
              <a:t> PM',1);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(12728,'SC','08-05-2023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05:22:00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06:17:00</a:t>
            </a:r>
            <a:r>
              <a:rPr sz="1000" spc="-10" dirty="0">
                <a:latin typeface="Arial MT"/>
                <a:cs typeface="Arial MT"/>
              </a:rPr>
              <a:t> PM',1);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(12728,'KZP','08-05-2023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07:51:00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07:56:00</a:t>
            </a:r>
            <a:r>
              <a:rPr sz="1000" spc="-10" dirty="0">
                <a:latin typeface="Arial MT"/>
                <a:cs typeface="Arial MT"/>
              </a:rPr>
              <a:t> PM',1);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0" dirty="0">
                <a:latin typeface="Arial MT"/>
                <a:cs typeface="Arial MT"/>
              </a:rPr>
              <a:t> VALUES </a:t>
            </a:r>
            <a:r>
              <a:rPr sz="1000" dirty="0">
                <a:latin typeface="Arial MT"/>
                <a:cs typeface="Arial MT"/>
              </a:rPr>
              <a:t>(12728,'BZA','08-05-2023</a:t>
            </a:r>
            <a:r>
              <a:rPr sz="1000" spc="-10" dirty="0">
                <a:latin typeface="Arial MT"/>
                <a:cs typeface="Arial MT"/>
              </a:rPr>
              <a:t> 11:32:00 </a:t>
            </a:r>
            <a:r>
              <a:rPr sz="1000" dirty="0">
                <a:latin typeface="Arial MT"/>
                <a:cs typeface="Arial MT"/>
              </a:rPr>
              <a:t>PM','08-05-2023</a:t>
            </a:r>
            <a:r>
              <a:rPr sz="1000" spc="-10" dirty="0">
                <a:latin typeface="Arial MT"/>
                <a:cs typeface="Arial MT"/>
              </a:rPr>
              <a:t> 11:40:00 PM',1);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(12728,'VSKP','09-05-2023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06:16:00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AM','09-05-2023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06:16:00</a:t>
            </a:r>
            <a:r>
              <a:rPr sz="1000" spc="-10" dirty="0">
                <a:latin typeface="Arial MT"/>
                <a:cs typeface="Arial MT"/>
              </a:rPr>
              <a:t> AM',2);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1206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(12727,'VSKP','08-05-2023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05:30:00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05:30:00</a:t>
            </a:r>
            <a:r>
              <a:rPr sz="1000" spc="-10" dirty="0">
                <a:latin typeface="Arial MT"/>
                <a:cs typeface="Arial MT"/>
              </a:rPr>
              <a:t> PM',1);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(12727,'BZA','09-05-2023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12:14:00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AM','09-05-2023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12:25:00</a:t>
            </a:r>
            <a:r>
              <a:rPr sz="1000" spc="-10" dirty="0">
                <a:latin typeface="Arial MT"/>
                <a:cs typeface="Arial MT"/>
              </a:rPr>
              <a:t> AM',2);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(12727,'KZP','09-05-2023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04:38:00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AM','09-05-2023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04:46:00</a:t>
            </a:r>
            <a:r>
              <a:rPr sz="1000" spc="-10" dirty="0">
                <a:latin typeface="Arial MT"/>
                <a:cs typeface="Arial MT"/>
              </a:rPr>
              <a:t> AM',2);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(12727,'SC','09-05-2023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07:10:00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PM','09-05-2023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07:39:00</a:t>
            </a:r>
            <a:r>
              <a:rPr sz="1000" spc="-10" dirty="0">
                <a:latin typeface="Arial MT"/>
                <a:cs typeface="Arial MT"/>
              </a:rPr>
              <a:t> AM',2);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(12727,'HYB','09-05-2023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07:55:00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AM','09-05-2023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07:55:00</a:t>
            </a:r>
            <a:r>
              <a:rPr sz="1000" spc="-10" dirty="0">
                <a:latin typeface="Arial MT"/>
                <a:cs typeface="Arial MT"/>
              </a:rPr>
              <a:t> AM',2);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(22691,'KSRB','08-05-2023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08:03:00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08:03:00</a:t>
            </a:r>
            <a:r>
              <a:rPr sz="1000" spc="-10" dirty="0">
                <a:latin typeface="Arial MT"/>
                <a:cs typeface="Arial MT"/>
              </a:rPr>
              <a:t> PM',1);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(22691,'SC','09-05-2023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08:02:00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AM','09-05-2023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08:17:00</a:t>
            </a:r>
            <a:r>
              <a:rPr sz="1000" spc="-10" dirty="0">
                <a:latin typeface="Arial MT"/>
                <a:cs typeface="Arial MT"/>
              </a:rPr>
              <a:t> AM',2);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(22691,'KZP','09-05-2023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10:14:00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AM','09-05-2023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10:20:00</a:t>
            </a:r>
            <a:r>
              <a:rPr sz="1000" spc="-10" dirty="0">
                <a:latin typeface="Arial MT"/>
                <a:cs typeface="Arial MT"/>
              </a:rPr>
              <a:t> AM',2);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(22691,'NZM','10-05-2023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06:02:00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AM','10-05-2023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06:02:00</a:t>
            </a:r>
            <a:r>
              <a:rPr sz="1000" spc="-10" dirty="0">
                <a:latin typeface="Arial MT"/>
                <a:cs typeface="Arial MT"/>
              </a:rPr>
              <a:t> AM',3);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10350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(15389,'SC','08-05-2023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10:00:00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10:00:00</a:t>
            </a:r>
            <a:r>
              <a:rPr sz="1000" spc="-10" dirty="0">
                <a:latin typeface="Arial MT"/>
                <a:cs typeface="Arial MT"/>
              </a:rPr>
              <a:t> AM',1);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(15389,'KZP','08-05-2023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01:00:00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01:00:00</a:t>
            </a:r>
            <a:r>
              <a:rPr sz="1000" spc="-10" dirty="0">
                <a:latin typeface="Arial MT"/>
                <a:cs typeface="Arial MT"/>
              </a:rPr>
              <a:t> PM',1);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1206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(12805,'VSKP','08-05-2023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06:20:00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06:20:00</a:t>
            </a:r>
            <a:r>
              <a:rPr sz="1000" spc="-10" dirty="0">
                <a:latin typeface="Arial MT"/>
                <a:cs typeface="Arial MT"/>
              </a:rPr>
              <a:t> AM',1);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(12805,'BZA','08-05-2023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12:45:00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01:01:00</a:t>
            </a:r>
            <a:r>
              <a:rPr sz="1000" spc="-10" dirty="0">
                <a:latin typeface="Arial MT"/>
                <a:cs typeface="Arial MT"/>
              </a:rPr>
              <a:t> PM',1);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(12805,'SC','08-05-2023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07:29:00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07:44:00</a:t>
            </a:r>
            <a:r>
              <a:rPr sz="1000" spc="-10" dirty="0">
                <a:latin typeface="Arial MT"/>
                <a:cs typeface="Arial MT"/>
              </a:rPr>
              <a:t> PM',1);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WEEK_SCHEDULE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 </a:t>
            </a:r>
            <a:r>
              <a:rPr sz="1000" dirty="0">
                <a:latin typeface="Arial MT"/>
                <a:cs typeface="Arial MT"/>
              </a:rPr>
              <a:t>(12805,'LNG','08-05-2023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08:47:00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PM','08-05-2023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08:47:00</a:t>
            </a:r>
            <a:r>
              <a:rPr sz="1000" spc="-10" dirty="0">
                <a:latin typeface="Arial MT"/>
                <a:cs typeface="Arial MT"/>
              </a:rPr>
              <a:t> PM',1);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--13.CURRENT_WORKERS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SCHEDULE</a:t>
            </a:r>
            <a:endParaRPr sz="1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Arial MT"/>
                <a:cs typeface="Arial MT"/>
              </a:rPr>
              <a:t>--tc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POLICE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PW</a:t>
            </a:r>
            <a:endParaRPr sz="1000">
              <a:latin typeface="Arial MT"/>
              <a:cs typeface="Arial MT"/>
            </a:endParaRPr>
          </a:p>
          <a:p>
            <a:pPr marL="12700" marR="1482725" algn="just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(12713,'BZA','08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2023',00017,'SC');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(12713,'BZA','08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2023',00015,'SC');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(12713,'BZA','08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2023',00059,'SC');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(12713,'BZA','08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2023',00016,'SC');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1398270" algn="just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(12728,'HYB','08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2023',00024,'KZP');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(12728,'HYB','08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2023',00022,'KZP');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(12728,'HYB','08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2023',00064,'KZP');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(12728,'HYB','08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2023',00023,'KZP');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499436"/>
            <a:ext cx="5242560" cy="506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050" algn="just">
              <a:lnSpc>
                <a:spcPct val="1102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(12728,'KZP','08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2023',00009,'VSKP');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(12728,'KZP','08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2023',00007,'VSKP');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(12728,'KZP','08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2023',00058,'VSKP');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(12728,'KZP','08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2023',00008,'VSKP');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19050" algn="just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(12727,'VSKP','08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2023',00031,'BZA');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(12727,'VSKP','08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2023',00029,'BZA');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(12727,'VSKP','08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2023',00068,'BZA');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(12727,'VSKP','08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2023',00030,'BZA');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96520" algn="just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(12727,'BZA','08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2023',00045,'HYB');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(12727,'BZA','08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2023',00043,'HYB');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(12727,'BZA','08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2023',00062,'HYB');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(12727,'BZA','08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2023',00044,'HYB');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50">
              <a:latin typeface="Arial MT"/>
              <a:cs typeface="Arial MT"/>
            </a:endParaRPr>
          </a:p>
          <a:p>
            <a:pPr marL="12700" marR="8255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(22691,'KSRB','08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2023',00038,'SC');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(22691,'KSRB','08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2023',00036,'SC');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(22691,'KSRB','08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2023',00042,'SC');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(22691,'KSRB','08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2023',00037,'SC');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(22691,'SC','08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2023',00069,'NZM');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(22691,'SC','08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2023',00001,'NZM');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(22691,'SC','08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2023',00003,'NZM');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(22691,'SC','08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2023',00014,'NZM');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 MT"/>
              <a:cs typeface="Arial MT"/>
            </a:endParaRPr>
          </a:p>
          <a:p>
            <a:pPr marL="12700" marR="5080" algn="just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(12805,'VSKP','08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2023',00052,'LNG');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(12805,'VSKP','08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2023',00050,'LNG');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(12805,'VSKP','08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2023',00063,'LNG'); </a:t>
            </a: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(12805,'VSKP','08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2023',00051,'LNG');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INSERT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CURRENT_WORKERS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(15389,'SC','08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2023',00006,'KZP');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8635" y="595019"/>
            <a:ext cx="102044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0000"/>
                </a:solidFill>
                <a:latin typeface="Arial MT"/>
                <a:cs typeface="Arial MT"/>
              </a:rPr>
              <a:t>ER </a:t>
            </a:r>
            <a:r>
              <a:rPr sz="1500" spc="-10" dirty="0">
                <a:solidFill>
                  <a:srgbClr val="FF0000"/>
                </a:solidFill>
                <a:latin typeface="Arial MT"/>
                <a:cs typeface="Arial MT"/>
              </a:rPr>
              <a:t>MODEL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218" y="1135545"/>
            <a:ext cx="10319562" cy="60015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098208"/>
              </p:ext>
            </p:extLst>
          </p:nvPr>
        </p:nvGraphicFramePr>
        <p:xfrm>
          <a:off x="190499" y="771524"/>
          <a:ext cx="10020300" cy="2590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28295" indent="-265430">
                        <a:lnSpc>
                          <a:spcPct val="100000"/>
                        </a:lnSpc>
                        <a:buAutoNum type="arabicPeriod"/>
                        <a:tabLst>
                          <a:tab pos="328295" algn="l"/>
                          <a:tab pos="328930" algn="l"/>
                        </a:tabLst>
                      </a:pPr>
                      <a:r>
                        <a:rPr sz="1100" spc="-10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TRAIN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/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TRAIN_NUMBER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RUNNING_DAYS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TRAIN_NAME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TRAIN_TYPE(FK)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28295" indent="-265430">
                        <a:lnSpc>
                          <a:spcPct val="100000"/>
                        </a:lnSpc>
                        <a:buAutoNum type="arabicPeriod" startAt="2"/>
                        <a:tabLst>
                          <a:tab pos="328295" algn="l"/>
                          <a:tab pos="328930" algn="l"/>
                        </a:tabLst>
                      </a:pPr>
                      <a:r>
                        <a:rPr sz="1100" spc="-10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TRAIN_DETAILS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 startAt="2"/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TRAIN_TYPE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GOODS_COUNT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GEN_COUNT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GEN_COST/KM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65150" lvl="1" indent="-27368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65150" algn="l"/>
                          <a:tab pos="565785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SL_COUNT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SL_COST/KM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65150" lvl="1" indent="-27368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65150" algn="l"/>
                          <a:tab pos="565785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AC_COUNT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65150" lvl="1" indent="-27368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65150" algn="l"/>
                          <a:tab pos="565785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AC_COST/KM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328295" indent="-265430">
                        <a:lnSpc>
                          <a:spcPct val="100000"/>
                        </a:lnSpc>
                        <a:buAutoNum type="arabicPeriod" startAt="3"/>
                        <a:tabLst>
                          <a:tab pos="328295" algn="l"/>
                          <a:tab pos="328930" algn="l"/>
                        </a:tabLst>
                      </a:pPr>
                      <a:r>
                        <a:rPr sz="1100" spc="-10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STATION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 startAt="3"/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ST</a:t>
                      </a:r>
                      <a:r>
                        <a:rPr lang="en-US" sz="11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ATIO</a:t>
                      </a:r>
                      <a:r>
                        <a:rPr sz="11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N_CODE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STATION_NAME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CITY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STATE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PLATFORM_COUNT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412750" indent="-349885">
                        <a:lnSpc>
                          <a:spcPct val="100000"/>
                        </a:lnSpc>
                        <a:buAutoNum type="arabicPeriod" startAt="4"/>
                        <a:tabLst>
                          <a:tab pos="412750" algn="l"/>
                          <a:tab pos="413384" algn="l"/>
                        </a:tabLst>
                      </a:pPr>
                      <a:r>
                        <a:rPr sz="1100" spc="-25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PNR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 startAt="4"/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PNR_NUMBER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DATE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TRAIN_NUMBER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(FK)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START_CODE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END_CODE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CLASS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QUOTA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PHN_NUMBER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0499" y="3933824"/>
          <a:ext cx="10020300" cy="1894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94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328295" indent="-265430">
                        <a:lnSpc>
                          <a:spcPct val="100000"/>
                        </a:lnSpc>
                        <a:buAutoNum type="arabicPeriod" startAt="5"/>
                        <a:tabLst>
                          <a:tab pos="328295" algn="l"/>
                          <a:tab pos="328930" algn="l"/>
                        </a:tabLst>
                      </a:pPr>
                      <a:r>
                        <a:rPr sz="1100" spc="-10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PASSENGER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 startAt="5"/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L="485775" lvl="1" indent="-25146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Segoe UI Symbol"/>
                        <a:buChar char="➢"/>
                        <a:tabLst>
                          <a:tab pos="486409" algn="l"/>
                        </a:tabLst>
                      </a:pPr>
                      <a:r>
                        <a:rPr sz="11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PNR</a:t>
                      </a:r>
                      <a:r>
                        <a:rPr sz="110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11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(FK)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48577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486409" algn="l"/>
                        </a:tabLst>
                      </a:pPr>
                      <a:r>
                        <a:rPr sz="11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SEAT_NO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485775" lvl="1" indent="-251460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Segoe UI Symbol"/>
                        <a:buChar char="➢"/>
                        <a:tabLst>
                          <a:tab pos="486409" algn="l"/>
                        </a:tabLst>
                      </a:pPr>
                      <a:r>
                        <a:rPr sz="11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COACH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46355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464184" algn="l"/>
                        </a:tabLst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NAME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48577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486409" algn="l"/>
                        </a:tabLst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AGE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46355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464184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GENDER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328295" indent="-265430">
                        <a:lnSpc>
                          <a:spcPct val="100000"/>
                        </a:lnSpc>
                        <a:buAutoNum type="arabicPeriod" startAt="6"/>
                        <a:tabLst>
                          <a:tab pos="328295" algn="l"/>
                          <a:tab pos="328930" algn="l"/>
                        </a:tabLst>
                      </a:pPr>
                      <a:r>
                        <a:rPr sz="1100" spc="-10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EMPLOYEE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 startAt="6"/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EMP_ID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EMP_NAME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DESIGNATION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SALARY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DOJ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HOME_STN_CODE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(FK)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328295" indent="-265430">
                        <a:lnSpc>
                          <a:spcPct val="100000"/>
                        </a:lnSpc>
                        <a:buAutoNum type="arabicPeriod" startAt="7"/>
                        <a:tabLst>
                          <a:tab pos="328295" algn="l"/>
                          <a:tab pos="328930" algn="l"/>
                        </a:tabLst>
                      </a:pPr>
                      <a:r>
                        <a:rPr sz="1100" spc="-10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COUNTER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 startAt="7"/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COUNTER_ID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STN_CODE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(FK)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CITY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AREA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PINCODE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254000" indent="-191135">
                        <a:lnSpc>
                          <a:spcPct val="100000"/>
                        </a:lnSpc>
                        <a:buAutoNum type="arabicPeriod" startAt="8"/>
                        <a:tabLst>
                          <a:tab pos="254635" algn="l"/>
                        </a:tabLst>
                      </a:pPr>
                      <a:r>
                        <a:rPr sz="1100" spc="-10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STALL_DETAILS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 startAt="8"/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STALL_ID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STN_CODE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(FK)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RENT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CONTRACTOR_NAME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  <a:p>
                      <a:pPr marL="520700" marR="132080" lvl="1" indent="-228600">
                        <a:lnSpc>
                          <a:spcPct val="110200"/>
                        </a:lnSpc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CONTRACTOR_PHN_NUMB </a:t>
                      </a:r>
                      <a:r>
                        <a:rPr sz="1100" spc="-25" dirty="0">
                          <a:latin typeface="Arial MT"/>
                          <a:cs typeface="Arial MT"/>
                        </a:rPr>
                        <a:t>ER</a:t>
                      </a:r>
                      <a:endParaRPr sz="11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245174" y="343104"/>
            <a:ext cx="19278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0000"/>
                </a:solidFill>
                <a:latin typeface="Arial MT"/>
                <a:cs typeface="Arial MT"/>
              </a:rPr>
              <a:t>RELATIONAL</a:t>
            </a:r>
            <a:r>
              <a:rPr sz="15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0000"/>
                </a:solidFill>
                <a:latin typeface="Arial MT"/>
                <a:cs typeface="Arial MT"/>
              </a:rPr>
              <a:t>MODEL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0974" y="361949"/>
          <a:ext cx="10058400" cy="1894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94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28295" indent="-265430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eriod" startAt="9"/>
                        <a:tabLst>
                          <a:tab pos="328295" algn="l"/>
                          <a:tab pos="328930" algn="l"/>
                        </a:tabLst>
                      </a:pPr>
                      <a:r>
                        <a:rPr sz="1100" spc="-10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STATION_WORKERS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 startAt="9"/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EMP_ID</a:t>
                      </a:r>
                      <a:r>
                        <a:rPr sz="110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(FK)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DATE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SHIFT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PLATFORM_NO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05765" indent="-342900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eriod" startAt="10"/>
                        <a:tabLst>
                          <a:tab pos="405765" algn="l"/>
                          <a:tab pos="406400" algn="l"/>
                        </a:tabLst>
                      </a:pPr>
                      <a:r>
                        <a:rPr sz="1100" spc="-10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COUNTER_EMP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 startAt="10"/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COUNTER_ID</a:t>
                      </a:r>
                      <a:r>
                        <a:rPr sz="1100" u="sng" spc="29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(FK)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SHIFT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DATE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EMP_ID</a:t>
                      </a:r>
                      <a:r>
                        <a:rPr sz="11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0" dirty="0">
                          <a:latin typeface="Arial MT"/>
                          <a:cs typeface="Arial MT"/>
                        </a:rPr>
                        <a:t>(FK)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21310" indent="-25844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eriod" startAt="11"/>
                        <a:tabLst>
                          <a:tab pos="321945" algn="l"/>
                        </a:tabLst>
                      </a:pPr>
                      <a:r>
                        <a:rPr sz="1100" spc="-10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SCHEDULE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 startAt="11"/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TRAIN_NUMBER</a:t>
                      </a:r>
                      <a:r>
                        <a:rPr sz="110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(FK)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STN_CODE</a:t>
                      </a:r>
                      <a:r>
                        <a:rPr sz="110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(FK)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ARR_TIME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DEP_TIME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DAY_NUMBER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DIST_COVERED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31470" indent="-268605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eriod" startAt="12"/>
                        <a:tabLst>
                          <a:tab pos="332105" algn="l"/>
                        </a:tabLst>
                      </a:pPr>
                      <a:r>
                        <a:rPr sz="1100" spc="-10" dirty="0">
                          <a:solidFill>
                            <a:srgbClr val="4472C3"/>
                          </a:solidFill>
                          <a:latin typeface="Arial MT"/>
                          <a:cs typeface="Arial MT"/>
                        </a:rPr>
                        <a:t>WEEK_SCHEDULE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4472C3"/>
                        </a:buClr>
                        <a:buFont typeface="Arial MT"/>
                        <a:buAutoNum type="arabicPeriod" startAt="12"/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TRAIN_NUMBER</a:t>
                      </a:r>
                      <a:r>
                        <a:rPr sz="110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(FK)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42925" lvl="1" indent="-251460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43560" algn="l"/>
                        </a:tabLst>
                      </a:pPr>
                      <a:r>
                        <a:rPr sz="11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STN_CODE</a:t>
                      </a:r>
                      <a:r>
                        <a:rPr sz="110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(FK)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ARR_TIME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DEP_TIME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20700" lvl="1" indent="-229235">
                        <a:lnSpc>
                          <a:spcPct val="100000"/>
                        </a:lnSpc>
                        <a:spcBef>
                          <a:spcPts val="135"/>
                        </a:spcBef>
                        <a:buFont typeface="Segoe UI Symbol"/>
                        <a:buChar char="➢"/>
                        <a:tabLst>
                          <a:tab pos="521334" algn="l"/>
                        </a:tabLst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DAY_NUMBER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3C3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576637" y="2452687"/>
            <a:ext cx="2790825" cy="1714500"/>
          </a:xfrm>
          <a:prstGeom prst="rect">
            <a:avLst/>
          </a:prstGeom>
          <a:solidFill>
            <a:srgbClr val="93C37D"/>
          </a:solidFill>
          <a:ln w="952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331470" indent="-268605">
              <a:lnSpc>
                <a:spcPct val="100000"/>
              </a:lnSpc>
              <a:buAutoNum type="arabicPeriod" startAt="13"/>
              <a:tabLst>
                <a:tab pos="332105" algn="l"/>
              </a:tabLst>
            </a:pPr>
            <a:r>
              <a:rPr sz="1100" spc="-10" dirty="0">
                <a:solidFill>
                  <a:srgbClr val="4472C3"/>
                </a:solidFill>
                <a:latin typeface="Arial MT"/>
                <a:cs typeface="Arial MT"/>
              </a:rPr>
              <a:t>CURRENT_WORKERS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472C3"/>
              </a:buClr>
              <a:buFont typeface="Arial MT"/>
              <a:buAutoNum type="arabicPeriod" startAt="13"/>
            </a:pPr>
            <a:endParaRPr sz="1150">
              <a:latin typeface="Arial MT"/>
              <a:cs typeface="Arial MT"/>
            </a:endParaRPr>
          </a:p>
          <a:p>
            <a:pPr marL="542925" lvl="1" indent="-251460">
              <a:lnSpc>
                <a:spcPct val="100000"/>
              </a:lnSpc>
              <a:buFont typeface="Segoe UI Symbol"/>
              <a:buChar char="➢"/>
              <a:tabLst>
                <a:tab pos="543560" algn="l"/>
              </a:tabLst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TRAIN_NUMBER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(FK)</a:t>
            </a:r>
            <a:endParaRPr sz="1100">
              <a:latin typeface="Arial MT"/>
              <a:cs typeface="Arial MT"/>
            </a:endParaRPr>
          </a:p>
          <a:p>
            <a:pPr marL="542925" lvl="1" indent="-251460">
              <a:lnSpc>
                <a:spcPct val="100000"/>
              </a:lnSpc>
              <a:spcBef>
                <a:spcPts val="135"/>
              </a:spcBef>
              <a:buFont typeface="Segoe UI Symbol"/>
              <a:buChar char="➢"/>
              <a:tabLst>
                <a:tab pos="543560" algn="l"/>
              </a:tabLst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START_STN_CODE</a:t>
            </a:r>
            <a:r>
              <a:rPr sz="1100" u="sng" spc="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(FK)</a:t>
            </a:r>
            <a:endParaRPr sz="1100">
              <a:latin typeface="Arial MT"/>
              <a:cs typeface="Arial MT"/>
            </a:endParaRPr>
          </a:p>
          <a:p>
            <a:pPr marL="542925" lvl="1" indent="-251460">
              <a:lnSpc>
                <a:spcPct val="100000"/>
              </a:lnSpc>
              <a:spcBef>
                <a:spcPts val="135"/>
              </a:spcBef>
              <a:buFont typeface="Segoe UI Symbol"/>
              <a:buChar char="➢"/>
              <a:tabLst>
                <a:tab pos="543560" algn="l"/>
              </a:tabLst>
            </a:pP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DATE</a:t>
            </a:r>
            <a:endParaRPr sz="1100">
              <a:latin typeface="Arial MT"/>
              <a:cs typeface="Arial MT"/>
            </a:endParaRPr>
          </a:p>
          <a:p>
            <a:pPr marL="542925" lvl="1" indent="-251460">
              <a:lnSpc>
                <a:spcPct val="100000"/>
              </a:lnSpc>
              <a:spcBef>
                <a:spcPts val="135"/>
              </a:spcBef>
              <a:buFont typeface="Segoe UI Symbol"/>
              <a:buChar char="➢"/>
              <a:tabLst>
                <a:tab pos="543560" algn="l"/>
              </a:tabLst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EMP_ID</a:t>
            </a:r>
            <a:r>
              <a:rPr sz="1100" u="sng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100" u="sng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(FK)</a:t>
            </a:r>
            <a:endParaRPr sz="1100">
              <a:latin typeface="Arial MT"/>
              <a:cs typeface="Arial MT"/>
            </a:endParaRPr>
          </a:p>
          <a:p>
            <a:pPr marL="542925" lvl="1" indent="-251460">
              <a:lnSpc>
                <a:spcPct val="100000"/>
              </a:lnSpc>
              <a:spcBef>
                <a:spcPts val="135"/>
              </a:spcBef>
              <a:buFont typeface="Segoe UI Symbol"/>
              <a:buChar char="➢"/>
              <a:tabLst>
                <a:tab pos="543560" algn="l"/>
              </a:tabLst>
            </a:pPr>
            <a:r>
              <a:rPr sz="1100" dirty="0">
                <a:latin typeface="Arial MT"/>
                <a:cs typeface="Arial MT"/>
              </a:rPr>
              <a:t>END_STN_CODE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(FK)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0001" y="343104"/>
            <a:ext cx="15779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0000"/>
                </a:solidFill>
                <a:latin typeface="Arial MT"/>
                <a:cs typeface="Arial MT"/>
              </a:rPr>
              <a:t>NORMALIZATION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180" y="598233"/>
            <a:ext cx="8030209" cy="595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Function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Dependencies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for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each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relation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Arial"/>
              <a:cs typeface="Arial"/>
            </a:endParaRPr>
          </a:p>
          <a:p>
            <a:pPr marL="129539" indent="-117475">
              <a:lnSpc>
                <a:spcPct val="100000"/>
              </a:lnSpc>
              <a:buSzPct val="90909"/>
              <a:buAutoNum type="arabicPeriod"/>
              <a:tabLst>
                <a:tab pos="130175" algn="l"/>
              </a:tabLst>
            </a:pPr>
            <a:r>
              <a:rPr sz="1100" spc="-10" dirty="0">
                <a:latin typeface="Arial MT"/>
                <a:cs typeface="Arial MT"/>
              </a:rPr>
              <a:t>TRAIN</a:t>
            </a:r>
            <a:endParaRPr sz="1100" dirty="0">
              <a:latin typeface="Arial MT"/>
              <a:cs typeface="Arial MT"/>
            </a:endParaRPr>
          </a:p>
          <a:p>
            <a:pPr marL="469265" marR="3295015">
              <a:lnSpc>
                <a:spcPct val="201100"/>
              </a:lnSpc>
            </a:pPr>
            <a:r>
              <a:rPr sz="1100" dirty="0">
                <a:latin typeface="Arial MT"/>
                <a:cs typeface="Arial MT"/>
              </a:rPr>
              <a:t>TRAIN_NUMBER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RUNNING_DAYS,TRAIN_NAME,TRAIN_TYPE </a:t>
            </a:r>
            <a:r>
              <a:rPr sz="1100" dirty="0">
                <a:latin typeface="Arial MT"/>
                <a:cs typeface="Arial MT"/>
              </a:rPr>
              <a:t>TRAIN_NAME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TRAIN_TYPE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Arial MT"/>
              <a:cs typeface="Arial MT"/>
            </a:endParaRPr>
          </a:p>
          <a:p>
            <a:pPr marL="129539" indent="-117475">
              <a:lnSpc>
                <a:spcPct val="100000"/>
              </a:lnSpc>
              <a:buSzPct val="90909"/>
              <a:buAutoNum type="arabicPeriod" startAt="2"/>
              <a:tabLst>
                <a:tab pos="130175" algn="l"/>
              </a:tabLst>
            </a:pPr>
            <a:r>
              <a:rPr sz="1100" spc="-10" dirty="0">
                <a:latin typeface="Arial MT"/>
                <a:cs typeface="Arial MT"/>
              </a:rPr>
              <a:t>TRAIN_DETAILS</a:t>
            </a:r>
            <a:endParaRPr sz="1100" dirty="0">
              <a:latin typeface="Arial MT"/>
              <a:cs typeface="Arial MT"/>
            </a:endParaRPr>
          </a:p>
          <a:p>
            <a:pPr marL="12700" marR="5080" indent="457200">
              <a:lnSpc>
                <a:spcPct val="201100"/>
              </a:lnSpc>
            </a:pPr>
            <a:r>
              <a:rPr sz="1100" dirty="0">
                <a:latin typeface="Arial MT"/>
                <a:cs typeface="Arial MT"/>
              </a:rPr>
              <a:t>TRAIN_TYPE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-1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GOODS_COUNT,GEN_COUNT,GEN_COST/KM,</a:t>
            </a:r>
            <a:r>
              <a:rPr sz="1100" spc="-1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SL_COUNT,SL_COST/KM,AC_COUNT,AC_COST/KM 3.STATION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 dirty="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STN_CODE</a:t>
            </a:r>
            <a:r>
              <a:rPr sz="1100" spc="10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STATION_NAME,CITY,STATE,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PLATFORM_COUNT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Arial MT"/>
                <a:cs typeface="Arial MT"/>
              </a:rPr>
              <a:t>4.PNR</a:t>
            </a:r>
            <a:endParaRPr sz="1100" dirty="0">
              <a:latin typeface="Arial MT"/>
              <a:cs typeface="Arial MT"/>
            </a:endParaRPr>
          </a:p>
          <a:p>
            <a:pPr marL="12700" marR="1037590" indent="457200">
              <a:lnSpc>
                <a:spcPct val="201100"/>
              </a:lnSpc>
            </a:pPr>
            <a:r>
              <a:rPr sz="1100" dirty="0">
                <a:latin typeface="Arial MT"/>
                <a:cs typeface="Arial MT"/>
              </a:rPr>
              <a:t>PNR_NUMBER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DATE,TRAIN_NUMBER,START_CODE,END_CODE,CLASS,QUOTA,PHN_NUMBER 5.PASSEGNER</a:t>
            </a:r>
            <a:endParaRPr sz="1100" dirty="0">
              <a:latin typeface="Arial MT"/>
              <a:cs typeface="Arial MT"/>
            </a:endParaRPr>
          </a:p>
          <a:p>
            <a:pPr marL="12700" marR="3754754" indent="457200">
              <a:lnSpc>
                <a:spcPct val="201100"/>
              </a:lnSpc>
            </a:pPr>
            <a:r>
              <a:rPr sz="1100" dirty="0">
                <a:latin typeface="Arial MT"/>
                <a:cs typeface="Arial MT"/>
              </a:rPr>
              <a:t>PNR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NUMBER,COACH,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SEAT_NO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NAME,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AGE,GENDER 6.EMPLOYEE</a:t>
            </a:r>
            <a:endParaRPr sz="1100" dirty="0">
              <a:latin typeface="Arial MT"/>
              <a:cs typeface="Arial MT"/>
            </a:endParaRPr>
          </a:p>
          <a:p>
            <a:pPr marL="12700" marR="2780030" indent="457200">
              <a:lnSpc>
                <a:spcPct val="201100"/>
              </a:lnSpc>
            </a:pPr>
            <a:r>
              <a:rPr sz="1100" dirty="0">
                <a:latin typeface="Arial MT"/>
                <a:cs typeface="Arial MT"/>
              </a:rPr>
              <a:t>EMP_ID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EMP_NAME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DESIGNATION,SALARY,DOJ,HOME_STN_CODE 7.COUNTER</a:t>
            </a:r>
            <a:endParaRPr sz="1100" dirty="0">
              <a:latin typeface="Arial MT"/>
              <a:cs typeface="Arial MT"/>
            </a:endParaRPr>
          </a:p>
          <a:p>
            <a:pPr marL="12700" marR="4189729" indent="457200">
              <a:lnSpc>
                <a:spcPct val="201100"/>
              </a:lnSpc>
            </a:pPr>
            <a:r>
              <a:rPr sz="1100" dirty="0">
                <a:latin typeface="Arial MT"/>
                <a:cs typeface="Arial MT"/>
              </a:rPr>
              <a:t>COUNTER_ID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1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STN_CODE,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CITY,AREA,PINCODE </a:t>
            </a:r>
            <a:r>
              <a:rPr sz="1100" spc="-10" dirty="0">
                <a:latin typeface="Arial MT"/>
                <a:cs typeface="Arial MT"/>
              </a:rPr>
              <a:t>8.STALL_DETAILS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 dirty="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</a:pPr>
            <a:r>
              <a:rPr sz="1100" spc="-10" dirty="0">
                <a:latin typeface="Arial MT"/>
                <a:cs typeface="Arial MT"/>
              </a:rPr>
              <a:t>STALL_ID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STN_CODE,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RENT,CONTRACTOR_NAME,CONTRACTOR_PHN_NUMBER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273050"/>
            <a:ext cx="6273165" cy="621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spcBef>
                <a:spcPts val="100"/>
              </a:spcBef>
            </a:pPr>
            <a:r>
              <a:rPr lang="en-IN" sz="1100" spc="-10" dirty="0">
                <a:latin typeface="Arial MT"/>
                <a:cs typeface="Arial MT"/>
              </a:rPr>
              <a:t>9.STATION_WORKERS</a:t>
            </a:r>
            <a:endParaRPr lang="en-US" sz="1100" dirty="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00"/>
              </a:spcBef>
            </a:pPr>
            <a:endParaRPr lang="en-IN" sz="1100" dirty="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EMP_ID</a:t>
            </a:r>
            <a:r>
              <a:rPr sz="1100" spc="-10" dirty="0">
                <a:latin typeface="Arial MT"/>
                <a:cs typeface="Arial MT"/>
              </a:rPr>
              <a:t> ,DATE,SHIFT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PLATFORM_NO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Arial MT"/>
              <a:cs typeface="Arial MT"/>
            </a:endParaRPr>
          </a:p>
          <a:p>
            <a:pPr marL="207010" indent="-194945">
              <a:lnSpc>
                <a:spcPct val="100000"/>
              </a:lnSpc>
              <a:buSzPct val="90909"/>
              <a:buAutoNum type="arabicPeriod" startAt="10"/>
              <a:tabLst>
                <a:tab pos="207645" algn="l"/>
              </a:tabLst>
            </a:pPr>
            <a:r>
              <a:rPr sz="1100" spc="-10" dirty="0">
                <a:latin typeface="Arial MT"/>
                <a:cs typeface="Arial MT"/>
              </a:rPr>
              <a:t>COUNTER_EMP</a:t>
            </a:r>
            <a:endParaRPr sz="1100" dirty="0">
              <a:latin typeface="Arial MT"/>
              <a:cs typeface="Arial MT"/>
            </a:endParaRPr>
          </a:p>
          <a:p>
            <a:pPr marL="12700" marR="3300095" indent="457200">
              <a:lnSpc>
                <a:spcPct val="201100"/>
              </a:lnSpc>
            </a:pPr>
            <a:r>
              <a:rPr sz="1100" spc="-10" dirty="0">
                <a:latin typeface="Arial MT"/>
                <a:cs typeface="Arial MT"/>
              </a:rPr>
              <a:t>COUNTER_ID,SHIFT,</a:t>
            </a:r>
            <a:r>
              <a:rPr sz="1100" spc="-1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DATE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EMP_ID 11.SCHEDULE</a:t>
            </a:r>
            <a:endParaRPr sz="1100" dirty="0">
              <a:latin typeface="Arial MT"/>
              <a:cs typeface="Arial MT"/>
            </a:endParaRPr>
          </a:p>
          <a:p>
            <a:pPr marL="12700" marR="5080" indent="457200">
              <a:lnSpc>
                <a:spcPct val="201100"/>
              </a:lnSpc>
            </a:pPr>
            <a:r>
              <a:rPr sz="1100" dirty="0">
                <a:latin typeface="Arial MT"/>
                <a:cs typeface="Arial MT"/>
              </a:rPr>
              <a:t>TRAIN_NUMBER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STN_CODE</a:t>
            </a:r>
            <a:r>
              <a:rPr sz="1100" spc="3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ARR_TIME,DEP_TIME,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DAY_NUMBER,DIST_COVERED 12.WEEK_SCHEDULE</a:t>
            </a:r>
            <a:endParaRPr sz="1100" dirty="0">
              <a:latin typeface="Arial MT"/>
              <a:cs typeface="Arial MT"/>
            </a:endParaRPr>
          </a:p>
          <a:p>
            <a:pPr marL="12700" marR="1135380" indent="457200">
              <a:lnSpc>
                <a:spcPct val="201100"/>
              </a:lnSpc>
            </a:pPr>
            <a:r>
              <a:rPr sz="1100" dirty="0">
                <a:latin typeface="Arial MT"/>
                <a:cs typeface="Arial MT"/>
              </a:rPr>
              <a:t>TRAIN_NUMBER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STN_CODE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,ARR_TIME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→DEP_TIME,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DAY_NUMBER </a:t>
            </a:r>
            <a:r>
              <a:rPr sz="1100" spc="-10" dirty="0">
                <a:latin typeface="Arial MT"/>
                <a:cs typeface="Arial MT"/>
              </a:rPr>
              <a:t>13.CURRENT_WORKERS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 MT"/>
                <a:cs typeface="Arial MT"/>
              </a:rPr>
              <a:t>TRAIN_NUMBER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START_STN_CODE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,DATE,</a:t>
            </a:r>
            <a:r>
              <a:rPr sz="1100" spc="-1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EMP_ID</a:t>
            </a:r>
            <a:r>
              <a:rPr sz="1100" spc="3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19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END_STN_CODE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1NF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469900" lvl="1" indent="-229235">
              <a:lnSpc>
                <a:spcPct val="100000"/>
              </a:lnSpc>
              <a:spcBef>
                <a:spcPts val="135"/>
              </a:spcBef>
              <a:buFont typeface="Segoe UI Symbol"/>
              <a:buChar char="➔"/>
              <a:tabLst>
                <a:tab pos="469900" algn="l"/>
              </a:tabLst>
            </a:pP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attributes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atomic.</a:t>
            </a:r>
            <a:endParaRPr sz="1100" dirty="0">
              <a:latin typeface="Arial MT"/>
              <a:cs typeface="Arial MT"/>
            </a:endParaRPr>
          </a:p>
          <a:p>
            <a:pPr marL="469900" lvl="1" indent="-229235">
              <a:lnSpc>
                <a:spcPct val="100000"/>
              </a:lnSpc>
              <a:spcBef>
                <a:spcPts val="135"/>
              </a:spcBef>
              <a:buFont typeface="Segoe UI Symbol"/>
              <a:buChar char="➔"/>
              <a:tabLst>
                <a:tab pos="469900" algn="l"/>
              </a:tabLst>
            </a:pPr>
            <a:r>
              <a:rPr sz="1100" dirty="0">
                <a:latin typeface="Arial MT"/>
                <a:cs typeface="Arial MT"/>
              </a:rPr>
              <a:t>It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table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format.</a:t>
            </a:r>
            <a:endParaRPr lang="en-US" sz="1100" spc="-10" dirty="0">
              <a:latin typeface="Arial MT"/>
              <a:cs typeface="Arial MT"/>
            </a:endParaRPr>
          </a:p>
          <a:p>
            <a:pPr marL="469900" lvl="1" indent="-229235">
              <a:lnSpc>
                <a:spcPct val="100000"/>
              </a:lnSpc>
              <a:spcBef>
                <a:spcPts val="135"/>
              </a:spcBef>
              <a:buFont typeface="Segoe UI Symbol"/>
              <a:buChar char="➔"/>
              <a:tabLst>
                <a:tab pos="469900" algn="l"/>
              </a:tabLst>
            </a:pPr>
            <a:r>
              <a:rPr lang="en-IN" sz="1100" spc="-10" dirty="0">
                <a:latin typeface="Arial MT"/>
                <a:cs typeface="Arial MT"/>
              </a:rPr>
              <a:t>There is a unique name for every attribute/column.</a:t>
            </a:r>
            <a:endParaRPr sz="1100" dirty="0">
              <a:latin typeface="Arial MT"/>
              <a:cs typeface="Arial MT"/>
            </a:endParaRPr>
          </a:p>
          <a:p>
            <a:pPr marL="469900" lvl="1" indent="-229235">
              <a:lnSpc>
                <a:spcPct val="100000"/>
              </a:lnSpc>
              <a:spcBef>
                <a:spcPts val="135"/>
              </a:spcBef>
              <a:buFont typeface="Segoe UI Symbol"/>
              <a:buChar char="➔"/>
              <a:tabLst>
                <a:tab pos="469900" algn="l"/>
              </a:tabLst>
            </a:pPr>
            <a:r>
              <a:rPr sz="1100" dirty="0">
                <a:latin typeface="Arial MT"/>
                <a:cs typeface="Arial MT"/>
              </a:rPr>
              <a:t>There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derived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attributes.</a:t>
            </a:r>
            <a:endParaRPr sz="1100" dirty="0">
              <a:latin typeface="Arial MT"/>
              <a:cs typeface="Arial MT"/>
            </a:endParaRPr>
          </a:p>
          <a:p>
            <a:pPr marL="469900" lvl="1" indent="-229235">
              <a:lnSpc>
                <a:spcPct val="100000"/>
              </a:lnSpc>
              <a:spcBef>
                <a:spcPts val="135"/>
              </a:spcBef>
              <a:buFont typeface="Segoe UI Symbol"/>
              <a:buChar char="➔"/>
              <a:tabLst>
                <a:tab pos="469900" algn="l"/>
              </a:tabLst>
            </a:pPr>
            <a:r>
              <a:rPr sz="1100" dirty="0">
                <a:latin typeface="Arial MT"/>
                <a:cs typeface="Arial MT"/>
              </a:rPr>
              <a:t>Relations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NF.</a:t>
            </a:r>
            <a:endParaRPr sz="1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Arial MT"/>
              <a:cs typeface="Arial MT"/>
            </a:endParaRPr>
          </a:p>
          <a:p>
            <a:pPr marL="128905" indent="-116839">
              <a:lnSpc>
                <a:spcPct val="100000"/>
              </a:lnSpc>
              <a:spcBef>
                <a:spcPts val="5"/>
              </a:spcBef>
              <a:buAutoNum type="arabicPlain" startAt="2"/>
              <a:tabLst>
                <a:tab pos="129539" algn="l"/>
              </a:tabLst>
            </a:pPr>
            <a:r>
              <a:rPr sz="1100" b="1" dirty="0">
                <a:latin typeface="Arial"/>
                <a:cs typeface="Arial"/>
              </a:rPr>
              <a:t>NF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469900" lvl="1" indent="-229235">
              <a:lnSpc>
                <a:spcPct val="100000"/>
              </a:lnSpc>
              <a:spcBef>
                <a:spcPts val="130"/>
              </a:spcBef>
              <a:buFont typeface="Segoe UI Symbol"/>
              <a:buChar char="➔"/>
              <a:tabLst>
                <a:tab pos="469900" algn="l"/>
              </a:tabLst>
            </a:pPr>
            <a:r>
              <a:rPr sz="1100" dirty="0">
                <a:latin typeface="Arial MT"/>
                <a:cs typeface="Arial MT"/>
              </a:rPr>
              <a:t>There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partial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dependencies.</a:t>
            </a:r>
            <a:endParaRPr sz="1100" dirty="0">
              <a:latin typeface="Arial MT"/>
              <a:cs typeface="Arial MT"/>
            </a:endParaRPr>
          </a:p>
          <a:p>
            <a:pPr marL="469900" lvl="1" indent="-229235">
              <a:lnSpc>
                <a:spcPct val="100000"/>
              </a:lnSpc>
              <a:spcBef>
                <a:spcPts val="135"/>
              </a:spcBef>
              <a:buFont typeface="Segoe UI Symbol"/>
              <a:buChar char="➔"/>
              <a:tabLst>
                <a:tab pos="469900" algn="l"/>
              </a:tabLst>
            </a:pPr>
            <a:r>
              <a:rPr sz="1100" dirty="0">
                <a:latin typeface="Arial MT"/>
                <a:cs typeface="Arial MT"/>
              </a:rPr>
              <a:t>Relations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NF.</a:t>
            </a:r>
            <a:endParaRPr sz="11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Segoe UI Symbol"/>
              <a:buChar char="➔"/>
            </a:pPr>
            <a:endParaRPr sz="1350" dirty="0">
              <a:latin typeface="Arial MT"/>
              <a:cs typeface="Arial MT"/>
            </a:endParaRPr>
          </a:p>
          <a:p>
            <a:pPr marL="128905" indent="-116839">
              <a:lnSpc>
                <a:spcPct val="100000"/>
              </a:lnSpc>
              <a:buAutoNum type="arabicPlain" startAt="2"/>
              <a:tabLst>
                <a:tab pos="129539" algn="l"/>
              </a:tabLst>
            </a:pPr>
            <a:r>
              <a:rPr sz="1100" b="1" dirty="0">
                <a:latin typeface="Arial"/>
                <a:cs typeface="Arial"/>
              </a:rPr>
              <a:t>NF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469900" lvl="1" indent="-229235">
              <a:lnSpc>
                <a:spcPct val="100000"/>
              </a:lnSpc>
              <a:spcBef>
                <a:spcPts val="135"/>
              </a:spcBef>
              <a:buFont typeface="Segoe UI Symbol"/>
              <a:buChar char="➔"/>
              <a:tabLst>
                <a:tab pos="469900" algn="l"/>
              </a:tabLst>
            </a:pPr>
            <a:r>
              <a:rPr sz="1100" dirty="0">
                <a:latin typeface="Arial MT"/>
                <a:cs typeface="Arial MT"/>
              </a:rPr>
              <a:t>There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transitive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dependency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 dirty="0">
              <a:latin typeface="Arial MT"/>
              <a:cs typeface="Arial MT"/>
            </a:endParaRPr>
          </a:p>
          <a:p>
            <a:pPr marL="469900" lvl="1" indent="-229235">
              <a:lnSpc>
                <a:spcPct val="100000"/>
              </a:lnSpc>
              <a:spcBef>
                <a:spcPts val="135"/>
              </a:spcBef>
              <a:buFont typeface="Segoe UI Symbol"/>
              <a:buChar char="➔"/>
              <a:tabLst>
                <a:tab pos="469900" algn="l"/>
              </a:tabLst>
            </a:pPr>
            <a:r>
              <a:rPr sz="1100" dirty="0">
                <a:latin typeface="Arial MT"/>
                <a:cs typeface="Arial MT"/>
              </a:rPr>
              <a:t>We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decomposing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below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67" y="367626"/>
            <a:ext cx="10039350" cy="1343025"/>
          </a:xfrm>
          <a:custGeom>
            <a:avLst/>
            <a:gdLst/>
            <a:ahLst/>
            <a:cxnLst/>
            <a:rect l="l" t="t" r="r" b="b"/>
            <a:pathLst>
              <a:path w="10039350" h="1343025">
                <a:moveTo>
                  <a:pt x="10039350" y="0"/>
                </a:moveTo>
                <a:lnTo>
                  <a:pt x="5019675" y="0"/>
                </a:lnTo>
                <a:lnTo>
                  <a:pt x="0" y="0"/>
                </a:lnTo>
                <a:lnTo>
                  <a:pt x="0" y="1343025"/>
                </a:lnTo>
                <a:lnTo>
                  <a:pt x="5019675" y="1343025"/>
                </a:lnTo>
                <a:lnTo>
                  <a:pt x="10039350" y="1343025"/>
                </a:lnTo>
                <a:lnTo>
                  <a:pt x="10039350" y="0"/>
                </a:lnTo>
                <a:close/>
              </a:path>
            </a:pathLst>
          </a:custGeom>
          <a:solidFill>
            <a:srgbClr val="A3C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9554" y="574918"/>
            <a:ext cx="6965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64160" algn="l"/>
              </a:tabLst>
            </a:pPr>
            <a:r>
              <a:rPr sz="1100" spc="-25" dirty="0">
                <a:latin typeface="Arial MT"/>
                <a:cs typeface="Arial MT"/>
              </a:rPr>
              <a:t>1.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10" dirty="0">
                <a:latin typeface="Arial MT"/>
                <a:cs typeface="Arial MT"/>
              </a:rPr>
              <a:t>TRAIN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354" y="894881"/>
            <a:ext cx="1473835" cy="57975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ts val="234"/>
              </a:spcBef>
              <a:buFont typeface="Segoe UI Symbol"/>
              <a:buChar char="➢"/>
              <a:tabLst>
                <a:tab pos="228600" algn="l"/>
              </a:tabLst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TRAIN_NUMBER</a:t>
            </a:r>
            <a:endParaRPr sz="1100">
              <a:latin typeface="Arial MT"/>
              <a:cs typeface="Arial MT"/>
            </a:endParaRPr>
          </a:p>
          <a:p>
            <a:pPr marL="228600" indent="-228600">
              <a:lnSpc>
                <a:spcPct val="100000"/>
              </a:lnSpc>
              <a:spcBef>
                <a:spcPts val="135"/>
              </a:spcBef>
              <a:buFont typeface="Segoe UI Symbol"/>
              <a:buChar char="➢"/>
              <a:tabLst>
                <a:tab pos="228600" algn="l"/>
              </a:tabLst>
            </a:pPr>
            <a:r>
              <a:rPr sz="1100" spc="-10" dirty="0">
                <a:latin typeface="Arial MT"/>
                <a:cs typeface="Arial MT"/>
              </a:rPr>
              <a:t>RUNNING_DAYS</a:t>
            </a:r>
            <a:endParaRPr sz="1100">
              <a:latin typeface="Arial MT"/>
              <a:cs typeface="Arial MT"/>
            </a:endParaRPr>
          </a:p>
          <a:p>
            <a:pPr marL="250190" indent="-250825">
              <a:lnSpc>
                <a:spcPct val="100000"/>
              </a:lnSpc>
              <a:spcBef>
                <a:spcPts val="130"/>
              </a:spcBef>
              <a:buFont typeface="Segoe UI Symbol"/>
              <a:buChar char="➢"/>
              <a:tabLst>
                <a:tab pos="250825" algn="l"/>
              </a:tabLst>
            </a:pPr>
            <a:r>
              <a:rPr sz="1100" dirty="0">
                <a:latin typeface="Arial MT"/>
                <a:cs typeface="Arial MT"/>
              </a:rPr>
              <a:t>TRAIN_NAME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(FK)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9229" y="583159"/>
            <a:ext cx="11074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14.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TRAIN_TYPE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5029" y="1039668"/>
            <a:ext cx="1163955" cy="39497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250190" indent="-250825">
              <a:lnSpc>
                <a:spcPct val="100000"/>
              </a:lnSpc>
              <a:spcBef>
                <a:spcPts val="234"/>
              </a:spcBef>
              <a:buFont typeface="Segoe UI Symbol"/>
              <a:buChar char="➢"/>
              <a:tabLst>
                <a:tab pos="250825" algn="l"/>
              </a:tabLst>
            </a:pP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TRAIN_NAME</a:t>
            </a:r>
            <a:endParaRPr sz="1100">
              <a:latin typeface="Arial MT"/>
              <a:cs typeface="Arial MT"/>
            </a:endParaRPr>
          </a:p>
          <a:p>
            <a:pPr marL="228600" indent="-228600">
              <a:lnSpc>
                <a:spcPct val="100000"/>
              </a:lnSpc>
              <a:spcBef>
                <a:spcPts val="135"/>
              </a:spcBef>
              <a:buFont typeface="Segoe UI Symbol"/>
              <a:buChar char="➢"/>
              <a:tabLst>
                <a:tab pos="228600" algn="l"/>
              </a:tabLst>
            </a:pPr>
            <a:r>
              <a:rPr sz="1100" dirty="0">
                <a:latin typeface="Arial MT"/>
                <a:cs typeface="Arial MT"/>
              </a:rPr>
              <a:t>TYPE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(FK)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180" y="1879605"/>
            <a:ext cx="4739640" cy="217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229235">
              <a:lnSpc>
                <a:spcPct val="100000"/>
              </a:lnSpc>
              <a:spcBef>
                <a:spcPts val="100"/>
              </a:spcBef>
              <a:buFont typeface="Segoe UI Symbol"/>
              <a:buChar char="➔"/>
              <a:tabLst>
                <a:tab pos="469900" algn="l"/>
              </a:tabLst>
            </a:pPr>
            <a:r>
              <a:rPr sz="1100" dirty="0">
                <a:latin typeface="Arial MT"/>
                <a:cs typeface="Arial MT"/>
              </a:rPr>
              <a:t>Now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both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3NF.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MODIFIED </a:t>
            </a:r>
            <a:r>
              <a:rPr sz="1200" b="1" spc="-10" dirty="0">
                <a:latin typeface="Arial"/>
                <a:cs typeface="Arial"/>
              </a:rPr>
              <a:t>FD’s: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latin typeface="Arial MT"/>
                <a:cs typeface="Arial MT"/>
              </a:rPr>
              <a:t>1.TRAIN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TRAIN_NUMBER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RUNNING_DAYS,TRAIN_NAME,TRAIN_TYPE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 MT"/>
                <a:cs typeface="Arial MT"/>
              </a:rPr>
              <a:t>14.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TRAIN_TYPE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TRAIN_NAME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→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TRAIN_TYPE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974" y="361949"/>
            <a:ext cx="10048875" cy="1352550"/>
          </a:xfrm>
          <a:custGeom>
            <a:avLst/>
            <a:gdLst/>
            <a:ahLst/>
            <a:cxnLst/>
            <a:rect l="l" t="t" r="r" b="b"/>
            <a:pathLst>
              <a:path w="10048875" h="1352550">
                <a:moveTo>
                  <a:pt x="4762" y="0"/>
                </a:moveTo>
                <a:lnTo>
                  <a:pt x="4762" y="1352549"/>
                </a:lnTo>
              </a:path>
              <a:path w="10048875" h="1352550">
                <a:moveTo>
                  <a:pt x="5024437" y="0"/>
                </a:moveTo>
                <a:lnTo>
                  <a:pt x="5024437" y="1352549"/>
                </a:lnTo>
              </a:path>
              <a:path w="10048875" h="1352550">
                <a:moveTo>
                  <a:pt x="10044111" y="0"/>
                </a:moveTo>
                <a:lnTo>
                  <a:pt x="10044111" y="1352549"/>
                </a:lnTo>
              </a:path>
              <a:path w="10048875" h="1352550">
                <a:moveTo>
                  <a:pt x="0" y="4762"/>
                </a:moveTo>
                <a:lnTo>
                  <a:pt x="10048874" y="4762"/>
                </a:lnTo>
              </a:path>
              <a:path w="10048875" h="1352550">
                <a:moveTo>
                  <a:pt x="0" y="1347787"/>
                </a:moveTo>
                <a:lnTo>
                  <a:pt x="10048874" y="1347787"/>
                </a:lnTo>
              </a:path>
            </a:pathLst>
          </a:custGeom>
          <a:ln w="9524">
            <a:solidFill>
              <a:srgbClr val="0C33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1148" y="344711"/>
            <a:ext cx="20554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solidFill>
                  <a:srgbClr val="FF0000"/>
                </a:solidFill>
                <a:latin typeface="Arial MT"/>
                <a:cs typeface="Arial MT"/>
              </a:rPr>
              <a:t>IMPLEMENTATION</a:t>
            </a:r>
            <a:r>
              <a:rPr sz="13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13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FF0000"/>
                </a:solidFill>
                <a:latin typeface="Arial MT"/>
                <a:cs typeface="Arial MT"/>
              </a:rPr>
              <a:t>SQL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180" y="733343"/>
            <a:ext cx="15024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Arial"/>
                <a:cs typeface="Arial"/>
              </a:rPr>
              <a:t>CREATION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10" dirty="0">
                <a:latin typeface="Arial"/>
                <a:cs typeface="Arial"/>
              </a:rPr>
              <a:t> TABLES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b="1" spc="-5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180" y="1053648"/>
            <a:ext cx="3694429" cy="136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0920">
              <a:lnSpc>
                <a:spcPct val="1102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--1.TRAIN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 CREATE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TABLE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TRAIN(</a:t>
            </a:r>
            <a:endParaRPr sz="1000">
              <a:latin typeface="Arial MT"/>
              <a:cs typeface="Arial MT"/>
            </a:endParaRPr>
          </a:p>
          <a:p>
            <a:pPr marL="153670" marR="151003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TRAIN_NUMBER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NUMBER, RUNNING_DAYS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CHAR(7), </a:t>
            </a:r>
            <a:r>
              <a:rPr sz="1000" dirty="0">
                <a:latin typeface="Arial MT"/>
                <a:cs typeface="Arial MT"/>
              </a:rPr>
              <a:t>TRAIN_NAME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dirty="0">
                <a:latin typeface="Arial MT"/>
                <a:cs typeface="Arial MT"/>
              </a:rPr>
              <a:t>PRIMARY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(TRAIN_NUMBER),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Arial MT"/>
                <a:cs typeface="Arial MT"/>
              </a:rPr>
              <a:t>FOREIGN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(TRAIN_NAME)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REFERENCES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TRAIN_TYPE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2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180" y="2565137"/>
            <a:ext cx="2008505" cy="2040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</a:t>
            </a:r>
            <a:r>
              <a:rPr sz="1000" spc="-10" dirty="0">
                <a:latin typeface="Arial MT"/>
                <a:cs typeface="Arial MT"/>
              </a:rPr>
              <a:t>2.TRAIN_DETAILS</a:t>
            </a:r>
            <a:r>
              <a:rPr sz="1000" spc="7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 CREATE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TABLE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TRAIN_DETAILS(</a:t>
            </a:r>
            <a:endParaRPr sz="1000">
              <a:latin typeface="Arial MT"/>
              <a:cs typeface="Arial MT"/>
            </a:endParaRPr>
          </a:p>
          <a:p>
            <a:pPr marL="153670" marR="7747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TRAIN_TYPE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dirty="0">
                <a:latin typeface="Arial MT"/>
                <a:cs typeface="Arial MT"/>
              </a:rPr>
              <a:t>GOODS_COUNT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INT, </a:t>
            </a:r>
            <a:r>
              <a:rPr sz="1000" dirty="0">
                <a:latin typeface="Arial MT"/>
                <a:cs typeface="Arial MT"/>
              </a:rPr>
              <a:t>GEN_COUNT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INT, </a:t>
            </a:r>
            <a:r>
              <a:rPr sz="1000" dirty="0">
                <a:latin typeface="Arial MT"/>
                <a:cs typeface="Arial MT"/>
              </a:rPr>
              <a:t>GEN_COST_KM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FLOAT, </a:t>
            </a:r>
            <a:r>
              <a:rPr sz="1000" dirty="0">
                <a:latin typeface="Arial MT"/>
                <a:cs typeface="Arial MT"/>
              </a:rPr>
              <a:t>SL_COUNT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INT, </a:t>
            </a:r>
            <a:r>
              <a:rPr sz="1000" dirty="0">
                <a:latin typeface="Arial MT"/>
                <a:cs typeface="Arial MT"/>
              </a:rPr>
              <a:t>SL_COST_KM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FLOAT, </a:t>
            </a:r>
            <a:r>
              <a:rPr sz="1000" dirty="0">
                <a:latin typeface="Arial MT"/>
                <a:cs typeface="Arial MT"/>
              </a:rPr>
              <a:t>AC_COUNT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INT, </a:t>
            </a:r>
            <a:r>
              <a:rPr sz="1000" dirty="0">
                <a:latin typeface="Arial MT"/>
                <a:cs typeface="Arial MT"/>
              </a:rPr>
              <a:t>AC_COST_KM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FLOAT, </a:t>
            </a:r>
            <a:r>
              <a:rPr sz="1000" dirty="0">
                <a:latin typeface="Arial MT"/>
                <a:cs typeface="Arial MT"/>
              </a:rPr>
              <a:t>PRIMARY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(TRAIN_TYPE)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2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" y="4748399"/>
            <a:ext cx="3395345" cy="120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0515">
              <a:lnSpc>
                <a:spcPct val="1102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--14.TRAIN_TYPE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 CREATE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TABLE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TRAIN_TYPE(</a:t>
            </a:r>
            <a:endParaRPr sz="1000">
              <a:latin typeface="Arial MT"/>
              <a:cs typeface="Arial MT"/>
            </a:endParaRPr>
          </a:p>
          <a:p>
            <a:pPr marL="153670" marR="139446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TRAIN_NAME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dirty="0">
                <a:latin typeface="Arial MT"/>
                <a:cs typeface="Arial MT"/>
              </a:rPr>
              <a:t>TYPE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dirty="0">
                <a:latin typeface="Arial MT"/>
                <a:cs typeface="Arial MT"/>
              </a:rPr>
              <a:t>PRIMARY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(TRAIN_NAME),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Arial MT"/>
                <a:cs typeface="Arial MT"/>
              </a:rPr>
              <a:t>FOREIGN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(TYPE)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REFERENCES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TRAIN_DETAILS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2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7979" y="1053648"/>
            <a:ext cx="2120900" cy="153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7530" algn="just">
              <a:lnSpc>
                <a:spcPct val="1102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</a:t>
            </a:r>
            <a:r>
              <a:rPr sz="1000" spc="-20" dirty="0">
                <a:latin typeface="Arial MT"/>
                <a:cs typeface="Arial MT"/>
              </a:rPr>
              <a:t>3.STATION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 CREATE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TABLE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STATION(</a:t>
            </a:r>
            <a:endParaRPr sz="1000">
              <a:latin typeface="Arial MT"/>
              <a:cs typeface="Arial MT"/>
            </a:endParaRPr>
          </a:p>
          <a:p>
            <a:pPr marL="153670" marR="12065" algn="just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STATION_CODE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 STATION_NAME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dirty="0">
                <a:latin typeface="Arial MT"/>
                <a:cs typeface="Arial MT"/>
              </a:rPr>
              <a:t>CITY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</a:t>
            </a:r>
            <a:endParaRPr sz="1000">
              <a:latin typeface="Arial MT"/>
              <a:cs typeface="Arial MT"/>
            </a:endParaRPr>
          </a:p>
          <a:p>
            <a:pPr marL="153670" marR="5080">
              <a:lnSpc>
                <a:spcPct val="110200"/>
              </a:lnSpc>
            </a:pPr>
            <a:r>
              <a:rPr sz="1000" spc="-25" dirty="0">
                <a:latin typeface="Arial MT"/>
                <a:cs typeface="Arial MT"/>
              </a:rPr>
              <a:t>STATE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 PLATFORM_COUNT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NUMBER, </a:t>
            </a:r>
            <a:r>
              <a:rPr sz="1000" dirty="0">
                <a:latin typeface="Arial MT"/>
                <a:cs typeface="Arial MT"/>
              </a:rPr>
              <a:t>PRIMARY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(STATION_CODE)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2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7979" y="2733080"/>
            <a:ext cx="3510915" cy="25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10435">
              <a:lnSpc>
                <a:spcPct val="1102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--4.PNR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 CREATE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TABLE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PNR(</a:t>
            </a:r>
            <a:endParaRPr sz="1000">
              <a:latin typeface="Arial MT"/>
              <a:cs typeface="Arial MT"/>
            </a:endParaRPr>
          </a:p>
          <a:p>
            <a:pPr marL="153670" marR="152844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PNR_NUMBER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NUMBER, JDATE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DATE,</a:t>
            </a:r>
            <a:r>
              <a:rPr sz="1000" spc="50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TRAIN_NUMBER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NUMBER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, </a:t>
            </a:r>
            <a:r>
              <a:rPr sz="1000" spc="-10" dirty="0">
                <a:latin typeface="Arial MT"/>
                <a:cs typeface="Arial MT"/>
              </a:rPr>
              <a:t>START_CODE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dirty="0">
                <a:latin typeface="Arial MT"/>
                <a:cs typeface="Arial MT"/>
              </a:rPr>
              <a:t>END_CODE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dirty="0">
                <a:latin typeface="Arial MT"/>
                <a:cs typeface="Arial MT"/>
              </a:rPr>
              <a:t>JCLASS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CHAR(2),</a:t>
            </a:r>
            <a:endParaRPr sz="1000">
              <a:latin typeface="Arial MT"/>
              <a:cs typeface="Arial MT"/>
            </a:endParaRPr>
          </a:p>
          <a:p>
            <a:pPr marL="153670" marR="147447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JQUOTA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dirty="0">
                <a:latin typeface="Arial MT"/>
                <a:cs typeface="Arial MT"/>
              </a:rPr>
              <a:t>PHN_NUMBER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NUMBER, </a:t>
            </a:r>
            <a:r>
              <a:rPr sz="1000" dirty="0">
                <a:latin typeface="Arial MT"/>
                <a:cs typeface="Arial MT"/>
              </a:rPr>
              <a:t>PRIMARY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KEY(PNR_NUMBER),</a:t>
            </a:r>
            <a:endParaRPr sz="1000">
              <a:latin typeface="Arial MT"/>
              <a:cs typeface="Arial MT"/>
            </a:endParaRPr>
          </a:p>
          <a:p>
            <a:pPr marL="153670" marR="5080" algn="just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FOREIGN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(TRAIN_NUMBER)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REFERENCES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TRAIN, </a:t>
            </a:r>
            <a:r>
              <a:rPr sz="1000" dirty="0">
                <a:latin typeface="Arial MT"/>
                <a:cs typeface="Arial MT"/>
              </a:rPr>
              <a:t>FOREIGN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 </a:t>
            </a:r>
            <a:r>
              <a:rPr sz="1000" spc="-10" dirty="0">
                <a:latin typeface="Arial MT"/>
                <a:cs typeface="Arial MT"/>
              </a:rPr>
              <a:t>(START_CODE)</a:t>
            </a:r>
            <a:r>
              <a:rPr sz="1000" dirty="0">
                <a:latin typeface="Arial MT"/>
                <a:cs typeface="Arial MT"/>
              </a:rPr>
              <a:t> REFERENCES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STATION, </a:t>
            </a:r>
            <a:r>
              <a:rPr sz="1000" dirty="0">
                <a:latin typeface="Arial MT"/>
                <a:cs typeface="Arial MT"/>
              </a:rPr>
              <a:t>FOREIGN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(END_CODE)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REFERENCES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2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7979" y="5420172"/>
            <a:ext cx="3249930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37005">
              <a:lnSpc>
                <a:spcPct val="1102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</a:t>
            </a:r>
            <a:r>
              <a:rPr sz="1000" spc="-10" dirty="0">
                <a:latin typeface="Arial MT"/>
                <a:cs typeface="Arial MT"/>
              </a:rPr>
              <a:t>5.PASSENGER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 CREATE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TABLE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PASSENGER(</a:t>
            </a:r>
            <a:endParaRPr sz="1000">
              <a:latin typeface="Arial MT"/>
              <a:cs typeface="Arial MT"/>
            </a:endParaRPr>
          </a:p>
          <a:p>
            <a:pPr marL="153670" marR="157797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PNR_NUMBER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NUMBER, SEAT_NO </a:t>
            </a:r>
            <a:r>
              <a:rPr sz="1000" spc="-20" dirty="0">
                <a:latin typeface="Arial MT"/>
                <a:cs typeface="Arial MT"/>
              </a:rPr>
              <a:t>INT,</a:t>
            </a:r>
            <a:endParaRPr sz="1000">
              <a:latin typeface="Arial MT"/>
              <a:cs typeface="Arial MT"/>
            </a:endParaRPr>
          </a:p>
          <a:p>
            <a:pPr marL="153670" marR="165100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PNAME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dirty="0">
                <a:latin typeface="Arial MT"/>
                <a:cs typeface="Arial MT"/>
              </a:rPr>
              <a:t>AGE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NUMBER,</a:t>
            </a:r>
            <a:r>
              <a:rPr sz="1000" spc="50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GENDER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CHAR(1), </a:t>
            </a:r>
            <a:r>
              <a:rPr sz="1000" dirty="0">
                <a:latin typeface="Arial MT"/>
                <a:cs typeface="Arial MT"/>
              </a:rPr>
              <a:t>COACH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</a:t>
            </a:r>
            <a:endParaRPr sz="1000">
              <a:latin typeface="Arial MT"/>
              <a:cs typeface="Arial MT"/>
            </a:endParaRPr>
          </a:p>
          <a:p>
            <a:pPr marL="153670" marR="508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PRIMARY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KEY(PNR_NUMBER,SEAT_NO,COACH), </a:t>
            </a:r>
            <a:r>
              <a:rPr sz="1000" dirty="0">
                <a:latin typeface="Arial MT"/>
                <a:cs typeface="Arial MT"/>
              </a:rPr>
              <a:t>FOREIGN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(PNR_NUMBER)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REFERENCES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PNR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2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180" y="331492"/>
            <a:ext cx="3592829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62455">
              <a:lnSpc>
                <a:spcPct val="1102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--6.EMPLOYEE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 CREATE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TABLE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EMPLOYEE(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Arial MT"/>
                <a:cs typeface="Arial MT"/>
              </a:rPr>
              <a:t>EMP_ID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NUMBER,</a:t>
            </a:r>
            <a:endParaRPr sz="1000">
              <a:latin typeface="Arial MT"/>
              <a:cs typeface="Arial MT"/>
            </a:endParaRPr>
          </a:p>
          <a:p>
            <a:pPr marL="153670" marR="158686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emp_name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 DESIGNATION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dirty="0">
                <a:latin typeface="Arial MT"/>
                <a:cs typeface="Arial MT"/>
              </a:rPr>
              <a:t>SALARY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NUMBER,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Arial MT"/>
                <a:cs typeface="Arial MT"/>
              </a:rPr>
              <a:t>DOJ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DATE,</a:t>
            </a:r>
            <a:endParaRPr sz="1000">
              <a:latin typeface="Arial MT"/>
              <a:cs typeface="Arial MT"/>
            </a:endParaRPr>
          </a:p>
          <a:p>
            <a:pPr marL="153670" marR="1483995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STATION_CODE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dirty="0">
                <a:latin typeface="Arial MT"/>
                <a:cs typeface="Arial MT"/>
              </a:rPr>
              <a:t>PRIMARY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(EMP_ID),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Arial MT"/>
                <a:cs typeface="Arial MT"/>
              </a:rPr>
              <a:t>FOREIGN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(STATION_CODE) </a:t>
            </a:r>
            <a:r>
              <a:rPr sz="1000" dirty="0">
                <a:latin typeface="Arial MT"/>
                <a:cs typeface="Arial MT"/>
              </a:rPr>
              <a:t>REFERENCES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STATION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2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180" y="2346811"/>
            <a:ext cx="3315335" cy="170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5445">
              <a:lnSpc>
                <a:spcPct val="1102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--7.COUNTER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 CREATE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TABLE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COUNTER(</a:t>
            </a:r>
            <a:endParaRPr sz="1000">
              <a:latin typeface="Arial MT"/>
              <a:cs typeface="Arial MT"/>
            </a:endParaRPr>
          </a:p>
          <a:p>
            <a:pPr marL="153670" marR="148399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COUNTER_ID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NUMBER, </a:t>
            </a:r>
            <a:r>
              <a:rPr sz="1000" dirty="0">
                <a:latin typeface="Arial MT"/>
                <a:cs typeface="Arial MT"/>
              </a:rPr>
              <a:t>STN_CODE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dirty="0">
                <a:latin typeface="Arial MT"/>
                <a:cs typeface="Arial MT"/>
              </a:rPr>
              <a:t>CITY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</a:t>
            </a:r>
            <a:endParaRPr sz="1000">
              <a:latin typeface="Arial MT"/>
              <a:cs typeface="Arial MT"/>
            </a:endParaRPr>
          </a:p>
          <a:p>
            <a:pPr marL="153670" marR="182943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AREA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dirty="0">
                <a:latin typeface="Arial MT"/>
                <a:cs typeface="Arial MT"/>
              </a:rPr>
              <a:t>PINCODE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NUMBER,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Arial MT"/>
                <a:cs typeface="Arial MT"/>
              </a:rPr>
              <a:t>PRIMARY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(COUNTER_ID),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Arial MT"/>
                <a:cs typeface="Arial MT"/>
              </a:rPr>
              <a:t>FOREIGN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(STN_CODE)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REFERENCES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STATION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2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180" y="4194187"/>
            <a:ext cx="3315335" cy="170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8890">
              <a:lnSpc>
                <a:spcPct val="1102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</a:t>
            </a:r>
            <a:r>
              <a:rPr sz="1000" spc="-10" dirty="0">
                <a:latin typeface="Arial MT"/>
                <a:cs typeface="Arial MT"/>
              </a:rPr>
              <a:t>8.STALL_DETAILS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 CREATE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TABLE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STALL_DETAILS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(</a:t>
            </a:r>
            <a:endParaRPr sz="1000">
              <a:latin typeface="Arial MT"/>
              <a:cs typeface="Arial MT"/>
            </a:endParaRPr>
          </a:p>
          <a:p>
            <a:pPr marL="153670" marR="1483995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STALL_ID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NUMBER, </a:t>
            </a:r>
            <a:r>
              <a:rPr sz="1000" dirty="0">
                <a:latin typeface="Arial MT"/>
                <a:cs typeface="Arial MT"/>
              </a:rPr>
              <a:t>STN_CODE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dirty="0">
                <a:latin typeface="Arial MT"/>
                <a:cs typeface="Arial MT"/>
              </a:rPr>
              <a:t>RENT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FLOAT,</a:t>
            </a:r>
            <a:endParaRPr sz="1000">
              <a:latin typeface="Arial MT"/>
              <a:cs typeface="Arial MT"/>
            </a:endParaRPr>
          </a:p>
          <a:p>
            <a:pPr marL="153670" marR="67945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CONTRACTOR_NAME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dirty="0">
                <a:latin typeface="Arial MT"/>
                <a:cs typeface="Arial MT"/>
              </a:rPr>
              <a:t>CONTRACTOR_PHN_NUMBER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NUMBER, </a:t>
            </a:r>
            <a:r>
              <a:rPr sz="1000" dirty="0">
                <a:latin typeface="Arial MT"/>
                <a:cs typeface="Arial MT"/>
              </a:rPr>
              <a:t>PRIMARY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(STALL_ID),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Arial MT"/>
                <a:cs typeface="Arial MT"/>
              </a:rPr>
              <a:t>FOREIGN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(STN_CODE)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REFERENCES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STATION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2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7979" y="331492"/>
            <a:ext cx="3263900" cy="153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38530">
              <a:lnSpc>
                <a:spcPct val="1102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</a:t>
            </a:r>
            <a:r>
              <a:rPr sz="1000" spc="-10" dirty="0">
                <a:latin typeface="Arial MT"/>
                <a:cs typeface="Arial MT"/>
              </a:rPr>
              <a:t>9.STATION_WORKERS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 CREATE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TABLE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STATION_WORKERS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(</a:t>
            </a:r>
            <a:endParaRPr sz="1000">
              <a:latin typeface="Arial MT"/>
              <a:cs typeface="Arial MT"/>
            </a:endParaRPr>
          </a:p>
          <a:p>
            <a:pPr marL="153670" marR="1898014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EMP_ID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NUMBER, WDATE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DATE, </a:t>
            </a:r>
            <a:r>
              <a:rPr sz="1000" dirty="0">
                <a:latin typeface="Arial MT"/>
                <a:cs typeface="Arial MT"/>
              </a:rPr>
              <a:t>SHIFT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CHAR(1), PLATFORM_NO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INT,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Arial MT"/>
                <a:cs typeface="Arial MT"/>
              </a:rPr>
              <a:t>PRIMARY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(EMP_ID,WDATE,SHIFT),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latin typeface="Arial MT"/>
                <a:cs typeface="Arial MT"/>
              </a:rPr>
              <a:t>FOREIGN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(EMP_ID)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REFERENCES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EMPLOYEE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2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7979" y="2010924"/>
            <a:ext cx="3581400" cy="170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39875">
              <a:lnSpc>
                <a:spcPct val="1102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--10.COUNTER_EMP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 CREATE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TABLE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COUNTER_EMP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(</a:t>
            </a:r>
            <a:endParaRPr sz="1000">
              <a:latin typeface="Arial MT"/>
              <a:cs typeface="Arial MT"/>
            </a:endParaRPr>
          </a:p>
          <a:p>
            <a:pPr marL="153670" marR="1972945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COUNTER_ID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NUMBER, </a:t>
            </a:r>
            <a:r>
              <a:rPr sz="1000" dirty="0">
                <a:latin typeface="Arial MT"/>
                <a:cs typeface="Arial MT"/>
              </a:rPr>
              <a:t>SHIFT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CHAR(1),</a:t>
            </a:r>
            <a:endParaRPr sz="1000">
              <a:latin typeface="Arial MT"/>
              <a:cs typeface="Arial MT"/>
            </a:endParaRPr>
          </a:p>
          <a:p>
            <a:pPr marL="153670" marR="2325370">
              <a:lnSpc>
                <a:spcPct val="110200"/>
              </a:lnSpc>
            </a:pPr>
            <a:r>
              <a:rPr sz="1000" spc="-10" dirty="0">
                <a:latin typeface="Arial MT"/>
                <a:cs typeface="Arial MT"/>
              </a:rPr>
              <a:t>WDATE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DATE, </a:t>
            </a:r>
            <a:r>
              <a:rPr sz="1000" dirty="0">
                <a:latin typeface="Arial MT"/>
                <a:cs typeface="Arial MT"/>
              </a:rPr>
              <a:t>EMP_ID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NUMBER,</a:t>
            </a:r>
            <a:endParaRPr sz="1000">
              <a:latin typeface="Arial MT"/>
              <a:cs typeface="Arial MT"/>
            </a:endParaRPr>
          </a:p>
          <a:p>
            <a:pPr marL="15367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Arial MT"/>
                <a:cs typeface="Arial MT"/>
              </a:rPr>
              <a:t>PRIMARY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(COUNTER_ID,SHIFT,WDATE),</a:t>
            </a:r>
            <a:endParaRPr sz="1000">
              <a:latin typeface="Arial MT"/>
              <a:cs typeface="Arial MT"/>
            </a:endParaRPr>
          </a:p>
          <a:p>
            <a:pPr marL="153670" marR="508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FOREIGN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(COUNTER_ID)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REFERENCES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COUNTER, </a:t>
            </a:r>
            <a:r>
              <a:rPr sz="1000" dirty="0">
                <a:latin typeface="Arial MT"/>
                <a:cs typeface="Arial MT"/>
              </a:rPr>
              <a:t>FOREIGN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(EMP_ID)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REFERENCES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EMPLOYEE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2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7979" y="3858300"/>
            <a:ext cx="3510915" cy="2040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86889">
              <a:lnSpc>
                <a:spcPct val="1102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--</a:t>
            </a:r>
            <a:r>
              <a:rPr sz="1000" spc="-10" dirty="0">
                <a:latin typeface="Arial MT"/>
                <a:cs typeface="Arial MT"/>
              </a:rPr>
              <a:t>11.SCHEDULE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relation CREATE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TABLE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SCHEDULE(</a:t>
            </a:r>
            <a:endParaRPr sz="1000">
              <a:latin typeface="Arial MT"/>
              <a:cs typeface="Arial MT"/>
            </a:endParaRPr>
          </a:p>
          <a:p>
            <a:pPr marL="153670" marR="1678939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TRAIN_NUMBER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NUMBER, </a:t>
            </a:r>
            <a:r>
              <a:rPr sz="1000" dirty="0">
                <a:latin typeface="Arial MT"/>
                <a:cs typeface="Arial MT"/>
              </a:rPr>
              <a:t>STN_CODE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VARCHAR(255), </a:t>
            </a:r>
            <a:r>
              <a:rPr sz="1000" dirty="0">
                <a:latin typeface="Arial MT"/>
                <a:cs typeface="Arial MT"/>
              </a:rPr>
              <a:t>ARR_TIME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TIMESTAMP, </a:t>
            </a:r>
            <a:r>
              <a:rPr sz="1000" dirty="0">
                <a:latin typeface="Arial MT"/>
                <a:cs typeface="Arial MT"/>
              </a:rPr>
              <a:t>DEP_TIME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TIMESTAMP, DAY_NUMBER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NUMBER, </a:t>
            </a:r>
            <a:r>
              <a:rPr sz="1000" dirty="0">
                <a:latin typeface="Arial MT"/>
                <a:cs typeface="Arial MT"/>
              </a:rPr>
              <a:t>DIST_COVERED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NUMBER,</a:t>
            </a:r>
            <a:endParaRPr sz="1000">
              <a:latin typeface="Arial MT"/>
              <a:cs typeface="Arial MT"/>
            </a:endParaRPr>
          </a:p>
          <a:p>
            <a:pPr marL="153670" marR="5080">
              <a:lnSpc>
                <a:spcPct val="110200"/>
              </a:lnSpc>
            </a:pPr>
            <a:r>
              <a:rPr sz="1000" dirty="0">
                <a:latin typeface="Arial MT"/>
                <a:cs typeface="Arial MT"/>
              </a:rPr>
              <a:t>PRIMARY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(TRAIN_NUMBER,STN_CODE),</a:t>
            </a:r>
            <a:r>
              <a:rPr sz="1000" spc="50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FOREIGN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(TRAIN_NUMBER)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REFERENCES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TRAIN, </a:t>
            </a:r>
            <a:r>
              <a:rPr sz="1000" dirty="0">
                <a:latin typeface="Arial MT"/>
                <a:cs typeface="Arial MT"/>
              </a:rPr>
              <a:t>FOREIGN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(STN_CODE)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REFERENCES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STATION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25" dirty="0">
                <a:latin typeface="Arial MT"/>
                <a:cs typeface="Arial MT"/>
              </a:rPr>
              <a:t>);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113</TotalTime>
  <Words>6388</Words>
  <Application>Microsoft Office PowerPoint</Application>
  <PresentationFormat>Custom</PresentationFormat>
  <Paragraphs>398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MT</vt:lpstr>
      <vt:lpstr>Corbel</vt:lpstr>
      <vt:lpstr>Segoe UI Symbol</vt:lpstr>
      <vt:lpstr>Times New Roman</vt:lpstr>
      <vt:lpstr>Verdana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SHIKHARA BANDARI</cp:lastModifiedBy>
  <cp:revision>5</cp:revision>
  <dcterms:created xsi:type="dcterms:W3CDTF">2023-05-15T03:47:41Z</dcterms:created>
  <dcterms:modified xsi:type="dcterms:W3CDTF">2023-07-11T04:47:51Z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2023-05-15T00:00:00Z</vt:filetime>
  </property>
  <property fmtid="{D5CDD505-2E9C-101B-9397-08002B2CF9AE}" pid="3" name="Creator">
    <vt:lpwstr>Mozilla/5.0 (Windows NT 10.0; Win64; x64) AppleWebKit/537.36 (KHTML, like Gecko) Chrome/113.0.0.0 Safari/537.36 Edg/113.0.1774.35</vt:lpwstr>
  </property>
  <property fmtid="{D5CDD505-2E9C-101B-9397-08002B2CF9AE}" pid="4" name="LastSaved">
    <vt:filetime>2023-05-15T00:00:00Z</vt:filetime>
  </property>
  <property fmtid="{D5CDD505-2E9C-101B-9397-08002B2CF9AE}" pid="5" name="Producer">
    <vt:lpwstr>Skia/PDF m113</vt:lpwstr>
  </property>
</Properties>
</file>