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58" r:id="rId8"/>
    <p:sldId id="264" r:id="rId9"/>
    <p:sldId id="271" r:id="rId10"/>
    <p:sldId id="272" r:id="rId11"/>
    <p:sldId id="266" r:id="rId12"/>
    <p:sldId id="269" r:id="rId13"/>
    <p:sldId id="267"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0F730-1E80-74F1-6CF3-4E5ADAFBDEB1}" v="76" dt="2022-09-18T11:13:38.350"/>
    <p1510:client id="{7704392D-BEBD-00E6-BCCE-4CB5E5056C70}" v="67" dt="2022-09-20T09:45:27.272"/>
    <p1510:client id="{8084A770-B093-7424-C008-5DFF48C526AB}" v="106" dt="2022-09-16T16:49:49.674"/>
    <p1510:client id="{9052722C-9E2A-3ACA-6B43-5DC641343CAB}" v="2" dt="2022-09-15T15:25:30.641"/>
    <p1510:client id="{BCA9CA80-BE38-DE83-B946-51A7A5B37C7A}" v="68" dt="2022-09-20T10:56:59.958"/>
    <p1510:client id="{C30BD711-898F-4317-8C6D-A720F088DCED}" v="85" dt="2022-09-15T15:15:49.147"/>
    <p1510:client id="{E8A6191C-33C5-2459-E523-E49427C8DFAA}" v="82" dt="2022-09-20T09:58:20.966"/>
    <p1510:client id="{EFD86256-6C8F-3FEE-185C-3617CAB9D88A}" v="251" dt="2022-09-19T15:23:35.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81E84-C436-4C3E-B042-1FEFD3D73E2A}" type="doc">
      <dgm:prSet loTypeId="urn:microsoft.com/office/officeart/2005/8/layout/hierarchy1" loCatId="hierarchy" qsTypeId="urn:microsoft.com/office/officeart/2005/8/quickstyle/simple3" qsCatId="simple" csTypeId="urn:microsoft.com/office/officeart/2005/8/colors/accent1_2" csCatId="accent1"/>
      <dgm:spPr/>
      <dgm:t>
        <a:bodyPr/>
        <a:lstStyle/>
        <a:p>
          <a:endParaRPr lang="en-US"/>
        </a:p>
      </dgm:t>
    </dgm:pt>
    <dgm:pt modelId="{DADF6020-1A0E-4395-AA43-F946C43CB3E5}">
      <dgm:prSet phldr="0"/>
      <dgm:spPr/>
      <dgm:t>
        <a:bodyPr/>
        <a:lstStyle/>
        <a:p>
          <a:r>
            <a:rPr lang="en-US">
              <a:latin typeface="Century Gothic" panose="020B0502020202020204"/>
            </a:rPr>
            <a:t>JDBC</a:t>
          </a:r>
          <a:endParaRPr lang="en-US"/>
        </a:p>
      </dgm:t>
    </dgm:pt>
    <dgm:pt modelId="{441C7B47-EF75-4DAB-B78B-AC139868A615}" type="parTrans" cxnId="{F3F894FD-D922-4B1B-8F69-94240ADA4466}">
      <dgm:prSet/>
      <dgm:spPr/>
      <dgm:t>
        <a:bodyPr/>
        <a:lstStyle/>
        <a:p>
          <a:endParaRPr lang="en-US"/>
        </a:p>
      </dgm:t>
    </dgm:pt>
    <dgm:pt modelId="{0F42F5EE-1AF3-441B-97D2-3D61C69242F5}" type="sibTrans" cxnId="{F3F894FD-D922-4B1B-8F69-94240ADA4466}">
      <dgm:prSet/>
      <dgm:spPr/>
      <dgm:t>
        <a:bodyPr/>
        <a:lstStyle/>
        <a:p>
          <a:endParaRPr lang="en-US"/>
        </a:p>
      </dgm:t>
    </dgm:pt>
    <dgm:pt modelId="{1B7B94BA-40BF-4ECB-B050-3A8410F164BA}">
      <dgm:prSet phldr="0"/>
      <dgm:spPr/>
      <dgm:t>
        <a:bodyPr/>
        <a:lstStyle/>
        <a:p>
          <a:pPr rtl="0"/>
          <a:r>
            <a:rPr lang="en-US">
              <a:latin typeface="Century Gothic" panose="020B0502020202020204"/>
            </a:rPr>
            <a:t>JDBC Template</a:t>
          </a:r>
          <a:endParaRPr lang="en-US"/>
        </a:p>
      </dgm:t>
    </dgm:pt>
    <dgm:pt modelId="{33CD1CCD-E223-4691-A960-90305BACFA40}" type="parTrans" cxnId="{9A6BCA3F-F270-434F-98C5-A40B50064B3A}">
      <dgm:prSet/>
      <dgm:spPr/>
      <dgm:t>
        <a:bodyPr/>
        <a:lstStyle/>
        <a:p>
          <a:endParaRPr lang="en-US"/>
        </a:p>
      </dgm:t>
    </dgm:pt>
    <dgm:pt modelId="{13E9D313-6859-4E6C-A49C-800965BC9D21}" type="sibTrans" cxnId="{9A6BCA3F-F270-434F-98C5-A40B50064B3A}">
      <dgm:prSet/>
      <dgm:spPr/>
      <dgm:t>
        <a:bodyPr/>
        <a:lstStyle/>
        <a:p>
          <a:endParaRPr lang="en-US"/>
        </a:p>
      </dgm:t>
    </dgm:pt>
    <dgm:pt modelId="{84F1CAC4-752E-4EAD-B405-4ECB93FF4705}">
      <dgm:prSet phldr="0"/>
      <dgm:spPr/>
      <dgm:t>
        <a:bodyPr/>
        <a:lstStyle/>
        <a:p>
          <a:r>
            <a:rPr lang="en-US">
              <a:latin typeface="Century Gothic" panose="020B0502020202020204"/>
            </a:rPr>
            <a:t>Hibernate</a:t>
          </a:r>
          <a:endParaRPr lang="en-US"/>
        </a:p>
      </dgm:t>
    </dgm:pt>
    <dgm:pt modelId="{9D5FC6F1-6148-4C1C-9CF1-6BE7E20709DE}" type="parTrans" cxnId="{CD0EB506-9773-4E2B-85CE-ADEBE47A62DE}">
      <dgm:prSet/>
      <dgm:spPr/>
      <dgm:t>
        <a:bodyPr/>
        <a:lstStyle/>
        <a:p>
          <a:endParaRPr lang="en-US"/>
        </a:p>
      </dgm:t>
    </dgm:pt>
    <dgm:pt modelId="{02A9E199-87DD-4DF2-91D0-D57D59133860}" type="sibTrans" cxnId="{CD0EB506-9773-4E2B-85CE-ADEBE47A62DE}">
      <dgm:prSet/>
      <dgm:spPr/>
      <dgm:t>
        <a:bodyPr/>
        <a:lstStyle/>
        <a:p>
          <a:endParaRPr lang="en-US"/>
        </a:p>
      </dgm:t>
    </dgm:pt>
    <dgm:pt modelId="{49AAEDBF-62AD-43DC-A7F5-1B6BC9BFC9CA}" type="pres">
      <dgm:prSet presAssocID="{47281E84-C436-4C3E-B042-1FEFD3D73E2A}" presName="hierChild1" presStyleCnt="0">
        <dgm:presLayoutVars>
          <dgm:chPref val="1"/>
          <dgm:dir/>
          <dgm:animOne val="branch"/>
          <dgm:animLvl val="lvl"/>
          <dgm:resizeHandles/>
        </dgm:presLayoutVars>
      </dgm:prSet>
      <dgm:spPr/>
    </dgm:pt>
    <dgm:pt modelId="{9DD10D59-C366-441E-92E9-D56B1BA1F6CB}" type="pres">
      <dgm:prSet presAssocID="{DADF6020-1A0E-4395-AA43-F946C43CB3E5}" presName="hierRoot1" presStyleCnt="0"/>
      <dgm:spPr/>
    </dgm:pt>
    <dgm:pt modelId="{A6624001-9C76-42F8-8D35-706D0B212C9F}" type="pres">
      <dgm:prSet presAssocID="{DADF6020-1A0E-4395-AA43-F946C43CB3E5}" presName="composite" presStyleCnt="0"/>
      <dgm:spPr/>
    </dgm:pt>
    <dgm:pt modelId="{DEDE4DF2-87B1-42B9-8B48-10559024EF4A}" type="pres">
      <dgm:prSet presAssocID="{DADF6020-1A0E-4395-AA43-F946C43CB3E5}" presName="background" presStyleLbl="node0" presStyleIdx="0" presStyleCnt="3"/>
      <dgm:spPr/>
    </dgm:pt>
    <dgm:pt modelId="{F89E4BBB-FA00-45A7-84C1-63FFEFE0439E}" type="pres">
      <dgm:prSet presAssocID="{DADF6020-1A0E-4395-AA43-F946C43CB3E5}" presName="text" presStyleLbl="fgAcc0" presStyleIdx="0" presStyleCnt="3">
        <dgm:presLayoutVars>
          <dgm:chPref val="3"/>
        </dgm:presLayoutVars>
      </dgm:prSet>
      <dgm:spPr/>
    </dgm:pt>
    <dgm:pt modelId="{398F7AAF-5B00-41C7-AABE-9369259BFAE8}" type="pres">
      <dgm:prSet presAssocID="{DADF6020-1A0E-4395-AA43-F946C43CB3E5}" presName="hierChild2" presStyleCnt="0"/>
      <dgm:spPr/>
    </dgm:pt>
    <dgm:pt modelId="{9EF94142-DE03-421A-AD84-18C485360F9F}" type="pres">
      <dgm:prSet presAssocID="{1B7B94BA-40BF-4ECB-B050-3A8410F164BA}" presName="hierRoot1" presStyleCnt="0"/>
      <dgm:spPr/>
    </dgm:pt>
    <dgm:pt modelId="{118DE633-444A-451B-90FA-3C6046316131}" type="pres">
      <dgm:prSet presAssocID="{1B7B94BA-40BF-4ECB-B050-3A8410F164BA}" presName="composite" presStyleCnt="0"/>
      <dgm:spPr/>
    </dgm:pt>
    <dgm:pt modelId="{A67659DC-2D70-4DB7-BC3A-6A07C97FE193}" type="pres">
      <dgm:prSet presAssocID="{1B7B94BA-40BF-4ECB-B050-3A8410F164BA}" presName="background" presStyleLbl="node0" presStyleIdx="1" presStyleCnt="3"/>
      <dgm:spPr/>
    </dgm:pt>
    <dgm:pt modelId="{EB9614D0-447C-4FE5-B7AF-C2834CC38AEF}" type="pres">
      <dgm:prSet presAssocID="{1B7B94BA-40BF-4ECB-B050-3A8410F164BA}" presName="text" presStyleLbl="fgAcc0" presStyleIdx="1" presStyleCnt="3">
        <dgm:presLayoutVars>
          <dgm:chPref val="3"/>
        </dgm:presLayoutVars>
      </dgm:prSet>
      <dgm:spPr/>
    </dgm:pt>
    <dgm:pt modelId="{1CD8118B-1D52-4613-B9AC-95B48782C4EC}" type="pres">
      <dgm:prSet presAssocID="{1B7B94BA-40BF-4ECB-B050-3A8410F164BA}" presName="hierChild2" presStyleCnt="0"/>
      <dgm:spPr/>
    </dgm:pt>
    <dgm:pt modelId="{D717FD76-BFE6-45F0-9E05-3FEF0A475423}" type="pres">
      <dgm:prSet presAssocID="{84F1CAC4-752E-4EAD-B405-4ECB93FF4705}" presName="hierRoot1" presStyleCnt="0"/>
      <dgm:spPr/>
    </dgm:pt>
    <dgm:pt modelId="{F02CB367-6959-46FE-A6B6-A17922B0F015}" type="pres">
      <dgm:prSet presAssocID="{84F1CAC4-752E-4EAD-B405-4ECB93FF4705}" presName="composite" presStyleCnt="0"/>
      <dgm:spPr/>
    </dgm:pt>
    <dgm:pt modelId="{96856474-E502-4FAB-8B50-A8DB84540205}" type="pres">
      <dgm:prSet presAssocID="{84F1CAC4-752E-4EAD-B405-4ECB93FF4705}" presName="background" presStyleLbl="node0" presStyleIdx="2" presStyleCnt="3"/>
      <dgm:spPr/>
    </dgm:pt>
    <dgm:pt modelId="{B8DE956B-7969-45CD-9833-A8D05BC417BD}" type="pres">
      <dgm:prSet presAssocID="{84F1CAC4-752E-4EAD-B405-4ECB93FF4705}" presName="text" presStyleLbl="fgAcc0" presStyleIdx="2" presStyleCnt="3">
        <dgm:presLayoutVars>
          <dgm:chPref val="3"/>
        </dgm:presLayoutVars>
      </dgm:prSet>
      <dgm:spPr/>
    </dgm:pt>
    <dgm:pt modelId="{C652FB58-64BB-447D-8D0C-15446289C166}" type="pres">
      <dgm:prSet presAssocID="{84F1CAC4-752E-4EAD-B405-4ECB93FF4705}" presName="hierChild2" presStyleCnt="0"/>
      <dgm:spPr/>
    </dgm:pt>
  </dgm:ptLst>
  <dgm:cxnLst>
    <dgm:cxn modelId="{CD0EB506-9773-4E2B-85CE-ADEBE47A62DE}" srcId="{47281E84-C436-4C3E-B042-1FEFD3D73E2A}" destId="{84F1CAC4-752E-4EAD-B405-4ECB93FF4705}" srcOrd="2" destOrd="0" parTransId="{9D5FC6F1-6148-4C1C-9CF1-6BE7E20709DE}" sibTransId="{02A9E199-87DD-4DF2-91D0-D57D59133860}"/>
    <dgm:cxn modelId="{D778A732-904C-485D-8BA8-179BB6E0EB39}" type="presOf" srcId="{DADF6020-1A0E-4395-AA43-F946C43CB3E5}" destId="{F89E4BBB-FA00-45A7-84C1-63FFEFE0439E}" srcOrd="0" destOrd="0" presId="urn:microsoft.com/office/officeart/2005/8/layout/hierarchy1"/>
    <dgm:cxn modelId="{9A6BCA3F-F270-434F-98C5-A40B50064B3A}" srcId="{47281E84-C436-4C3E-B042-1FEFD3D73E2A}" destId="{1B7B94BA-40BF-4ECB-B050-3A8410F164BA}" srcOrd="1" destOrd="0" parTransId="{33CD1CCD-E223-4691-A960-90305BACFA40}" sibTransId="{13E9D313-6859-4E6C-A49C-800965BC9D21}"/>
    <dgm:cxn modelId="{07EE6669-FC41-441B-9939-F89E9FA5F1F5}" type="presOf" srcId="{47281E84-C436-4C3E-B042-1FEFD3D73E2A}" destId="{49AAEDBF-62AD-43DC-A7F5-1B6BC9BFC9CA}" srcOrd="0" destOrd="0" presId="urn:microsoft.com/office/officeart/2005/8/layout/hierarchy1"/>
    <dgm:cxn modelId="{3EAB9EDD-0BA4-4E92-A8A7-B313E9C398F3}" type="presOf" srcId="{1B7B94BA-40BF-4ECB-B050-3A8410F164BA}" destId="{EB9614D0-447C-4FE5-B7AF-C2834CC38AEF}" srcOrd="0" destOrd="0" presId="urn:microsoft.com/office/officeart/2005/8/layout/hierarchy1"/>
    <dgm:cxn modelId="{68A971E7-4C6A-4F2F-A111-86B3EF92EB1E}" type="presOf" srcId="{84F1CAC4-752E-4EAD-B405-4ECB93FF4705}" destId="{B8DE956B-7969-45CD-9833-A8D05BC417BD}" srcOrd="0" destOrd="0" presId="urn:microsoft.com/office/officeart/2005/8/layout/hierarchy1"/>
    <dgm:cxn modelId="{F3F894FD-D922-4B1B-8F69-94240ADA4466}" srcId="{47281E84-C436-4C3E-B042-1FEFD3D73E2A}" destId="{DADF6020-1A0E-4395-AA43-F946C43CB3E5}" srcOrd="0" destOrd="0" parTransId="{441C7B47-EF75-4DAB-B78B-AC139868A615}" sibTransId="{0F42F5EE-1AF3-441B-97D2-3D61C69242F5}"/>
    <dgm:cxn modelId="{61942946-AF55-48C0-A4D2-83D8FC31EEF6}" type="presParOf" srcId="{49AAEDBF-62AD-43DC-A7F5-1B6BC9BFC9CA}" destId="{9DD10D59-C366-441E-92E9-D56B1BA1F6CB}" srcOrd="0" destOrd="0" presId="urn:microsoft.com/office/officeart/2005/8/layout/hierarchy1"/>
    <dgm:cxn modelId="{309431E9-D2EA-4B30-AA65-642378B02916}" type="presParOf" srcId="{9DD10D59-C366-441E-92E9-D56B1BA1F6CB}" destId="{A6624001-9C76-42F8-8D35-706D0B212C9F}" srcOrd="0" destOrd="0" presId="urn:microsoft.com/office/officeart/2005/8/layout/hierarchy1"/>
    <dgm:cxn modelId="{C78A2FB8-5372-411D-911C-6F5ADBDE3EFA}" type="presParOf" srcId="{A6624001-9C76-42F8-8D35-706D0B212C9F}" destId="{DEDE4DF2-87B1-42B9-8B48-10559024EF4A}" srcOrd="0" destOrd="0" presId="urn:microsoft.com/office/officeart/2005/8/layout/hierarchy1"/>
    <dgm:cxn modelId="{3D1213AF-7938-4CA5-9ACB-CBC95BD99F05}" type="presParOf" srcId="{A6624001-9C76-42F8-8D35-706D0B212C9F}" destId="{F89E4BBB-FA00-45A7-84C1-63FFEFE0439E}" srcOrd="1" destOrd="0" presId="urn:microsoft.com/office/officeart/2005/8/layout/hierarchy1"/>
    <dgm:cxn modelId="{DBA6070E-FC11-4B45-81E2-EA6101F988A5}" type="presParOf" srcId="{9DD10D59-C366-441E-92E9-D56B1BA1F6CB}" destId="{398F7AAF-5B00-41C7-AABE-9369259BFAE8}" srcOrd="1" destOrd="0" presId="urn:microsoft.com/office/officeart/2005/8/layout/hierarchy1"/>
    <dgm:cxn modelId="{3209EAC6-E98C-47EA-BB11-896B5C9F5FB0}" type="presParOf" srcId="{49AAEDBF-62AD-43DC-A7F5-1B6BC9BFC9CA}" destId="{9EF94142-DE03-421A-AD84-18C485360F9F}" srcOrd="1" destOrd="0" presId="urn:microsoft.com/office/officeart/2005/8/layout/hierarchy1"/>
    <dgm:cxn modelId="{A44933A7-5A19-4EDF-B128-4347B4DE7101}" type="presParOf" srcId="{9EF94142-DE03-421A-AD84-18C485360F9F}" destId="{118DE633-444A-451B-90FA-3C6046316131}" srcOrd="0" destOrd="0" presId="urn:microsoft.com/office/officeart/2005/8/layout/hierarchy1"/>
    <dgm:cxn modelId="{73AD4F77-7D82-4FA9-873A-C7BAD7AE9D8A}" type="presParOf" srcId="{118DE633-444A-451B-90FA-3C6046316131}" destId="{A67659DC-2D70-4DB7-BC3A-6A07C97FE193}" srcOrd="0" destOrd="0" presId="urn:microsoft.com/office/officeart/2005/8/layout/hierarchy1"/>
    <dgm:cxn modelId="{49BE1AF7-087C-47A2-8317-66F44E946FF5}" type="presParOf" srcId="{118DE633-444A-451B-90FA-3C6046316131}" destId="{EB9614D0-447C-4FE5-B7AF-C2834CC38AEF}" srcOrd="1" destOrd="0" presId="urn:microsoft.com/office/officeart/2005/8/layout/hierarchy1"/>
    <dgm:cxn modelId="{6BB66A56-EE1D-4FCE-BEF5-3B5E468A95C7}" type="presParOf" srcId="{9EF94142-DE03-421A-AD84-18C485360F9F}" destId="{1CD8118B-1D52-4613-B9AC-95B48782C4EC}" srcOrd="1" destOrd="0" presId="urn:microsoft.com/office/officeart/2005/8/layout/hierarchy1"/>
    <dgm:cxn modelId="{A82BB65D-F3CE-4716-AE09-B26ADA685657}" type="presParOf" srcId="{49AAEDBF-62AD-43DC-A7F5-1B6BC9BFC9CA}" destId="{D717FD76-BFE6-45F0-9E05-3FEF0A475423}" srcOrd="2" destOrd="0" presId="urn:microsoft.com/office/officeart/2005/8/layout/hierarchy1"/>
    <dgm:cxn modelId="{A8A8A95C-BE16-4943-B19F-9D05FA61A691}" type="presParOf" srcId="{D717FD76-BFE6-45F0-9E05-3FEF0A475423}" destId="{F02CB367-6959-46FE-A6B6-A17922B0F015}" srcOrd="0" destOrd="0" presId="urn:microsoft.com/office/officeart/2005/8/layout/hierarchy1"/>
    <dgm:cxn modelId="{A6470D0A-E367-4C9A-888D-AAB4C226C185}" type="presParOf" srcId="{F02CB367-6959-46FE-A6B6-A17922B0F015}" destId="{96856474-E502-4FAB-8B50-A8DB84540205}" srcOrd="0" destOrd="0" presId="urn:microsoft.com/office/officeart/2005/8/layout/hierarchy1"/>
    <dgm:cxn modelId="{708B6A2E-5EDC-4824-87FC-D6B5E8F76EF3}" type="presParOf" srcId="{F02CB367-6959-46FE-A6B6-A17922B0F015}" destId="{B8DE956B-7969-45CD-9833-A8D05BC417BD}" srcOrd="1" destOrd="0" presId="urn:microsoft.com/office/officeart/2005/8/layout/hierarchy1"/>
    <dgm:cxn modelId="{AC1C6249-5EB6-4BE6-9CE9-8550CACE895E}" type="presParOf" srcId="{D717FD76-BFE6-45F0-9E05-3FEF0A475423}" destId="{C652FB58-64BB-447D-8D0C-15446289C16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4CB059-E652-4362-BBE8-F5BFCAC22DE7}" type="doc">
      <dgm:prSet loTypeId="urn:microsoft.com/office/officeart/2005/8/layout/hierarchy1" loCatId="hierarchy" qsTypeId="urn:microsoft.com/office/officeart/2005/8/quickstyle/3d4" qsCatId="3D" csTypeId="urn:microsoft.com/office/officeart/2005/8/colors/accent1_4" csCatId="accent1"/>
      <dgm:spPr/>
      <dgm:t>
        <a:bodyPr/>
        <a:lstStyle/>
        <a:p>
          <a:endParaRPr lang="en-US"/>
        </a:p>
      </dgm:t>
    </dgm:pt>
    <dgm:pt modelId="{DB1DE44C-C7F5-4F63-B228-DE145168711A}">
      <dgm:prSet/>
      <dgm:spPr/>
      <dgm:t>
        <a:bodyPr/>
        <a:lstStyle/>
        <a:p>
          <a:r>
            <a:rPr lang="en-US"/>
            <a:t>Many-To-One mapping represents a single-valued association where a collection of entities can be associated with the similar entity. Hence, in relational database any more than one row of an entity can refer to the similar rows of another entity.</a:t>
          </a:r>
        </a:p>
      </dgm:t>
    </dgm:pt>
    <dgm:pt modelId="{C2A489F3-E61C-4063-B42F-02C729C5B989}" type="parTrans" cxnId="{0EF1E011-A44F-47E1-A9EC-78944E87C018}">
      <dgm:prSet/>
      <dgm:spPr/>
      <dgm:t>
        <a:bodyPr/>
        <a:lstStyle/>
        <a:p>
          <a:endParaRPr lang="en-US"/>
        </a:p>
      </dgm:t>
    </dgm:pt>
    <dgm:pt modelId="{4044BDCA-0430-41EC-B1DE-58A274F70562}" type="sibTrans" cxnId="{0EF1E011-A44F-47E1-A9EC-78944E87C018}">
      <dgm:prSet/>
      <dgm:spPr/>
      <dgm:t>
        <a:bodyPr/>
        <a:lstStyle/>
        <a:p>
          <a:endParaRPr lang="en-US"/>
        </a:p>
      </dgm:t>
    </dgm:pt>
    <dgm:pt modelId="{C4181CFD-153E-4FA3-8851-F9B8BF686E48}">
      <dgm:prSet/>
      <dgm:spPr/>
      <dgm:t>
        <a:bodyPr/>
        <a:lstStyle/>
        <a:p>
          <a:r>
            <a:rPr lang="en-US"/>
            <a:t>One-To-Many mapping comes into the category of collection-valued association where an entity is associated with a collection of other entities. Hence, in this type of association the instance of one entity can be mapped with any number of instances of another entity.</a:t>
          </a:r>
        </a:p>
      </dgm:t>
    </dgm:pt>
    <dgm:pt modelId="{D30EB4F3-D8C8-4BCE-A270-C3E63A9DB3B5}" type="parTrans" cxnId="{044D1BB1-BCC8-4C91-BA19-3261770BECD7}">
      <dgm:prSet/>
      <dgm:spPr/>
      <dgm:t>
        <a:bodyPr/>
        <a:lstStyle/>
        <a:p>
          <a:endParaRPr lang="en-US"/>
        </a:p>
      </dgm:t>
    </dgm:pt>
    <dgm:pt modelId="{3BACF19B-BD7A-4929-AD53-4B65EC2BCD72}" type="sibTrans" cxnId="{044D1BB1-BCC8-4C91-BA19-3261770BECD7}">
      <dgm:prSet/>
      <dgm:spPr/>
      <dgm:t>
        <a:bodyPr/>
        <a:lstStyle/>
        <a:p>
          <a:endParaRPr lang="en-US"/>
        </a:p>
      </dgm:t>
    </dgm:pt>
    <dgm:pt modelId="{B5C4339E-5E05-4E52-ACD5-C0529B0F05DC}" type="pres">
      <dgm:prSet presAssocID="{0A4CB059-E652-4362-BBE8-F5BFCAC22DE7}" presName="hierChild1" presStyleCnt="0">
        <dgm:presLayoutVars>
          <dgm:chPref val="1"/>
          <dgm:dir/>
          <dgm:animOne val="branch"/>
          <dgm:animLvl val="lvl"/>
          <dgm:resizeHandles/>
        </dgm:presLayoutVars>
      </dgm:prSet>
      <dgm:spPr/>
    </dgm:pt>
    <dgm:pt modelId="{EF4CC116-D51F-44EB-8453-F780EDB9E29A}" type="pres">
      <dgm:prSet presAssocID="{DB1DE44C-C7F5-4F63-B228-DE145168711A}" presName="hierRoot1" presStyleCnt="0"/>
      <dgm:spPr/>
    </dgm:pt>
    <dgm:pt modelId="{A151E0EC-1180-429D-922E-D64F68E364BA}" type="pres">
      <dgm:prSet presAssocID="{DB1DE44C-C7F5-4F63-B228-DE145168711A}" presName="composite" presStyleCnt="0"/>
      <dgm:spPr/>
    </dgm:pt>
    <dgm:pt modelId="{93974C1F-FEBC-4D9C-9ED4-C199C5CBA8ED}" type="pres">
      <dgm:prSet presAssocID="{DB1DE44C-C7F5-4F63-B228-DE145168711A}" presName="background" presStyleLbl="node0" presStyleIdx="0" presStyleCnt="2"/>
      <dgm:spPr/>
    </dgm:pt>
    <dgm:pt modelId="{FDAD9D8D-D893-41DA-9818-747C4B09A905}" type="pres">
      <dgm:prSet presAssocID="{DB1DE44C-C7F5-4F63-B228-DE145168711A}" presName="text" presStyleLbl="fgAcc0" presStyleIdx="0" presStyleCnt="2">
        <dgm:presLayoutVars>
          <dgm:chPref val="3"/>
        </dgm:presLayoutVars>
      </dgm:prSet>
      <dgm:spPr/>
    </dgm:pt>
    <dgm:pt modelId="{F4307C42-219C-4A7F-82EE-34E09C9A29D9}" type="pres">
      <dgm:prSet presAssocID="{DB1DE44C-C7F5-4F63-B228-DE145168711A}" presName="hierChild2" presStyleCnt="0"/>
      <dgm:spPr/>
    </dgm:pt>
    <dgm:pt modelId="{84F61D63-72CC-45EE-9A19-EE51E3DBB7BE}" type="pres">
      <dgm:prSet presAssocID="{C4181CFD-153E-4FA3-8851-F9B8BF686E48}" presName="hierRoot1" presStyleCnt="0"/>
      <dgm:spPr/>
    </dgm:pt>
    <dgm:pt modelId="{A5A19433-0E6C-477B-A45F-E69B48D1AE88}" type="pres">
      <dgm:prSet presAssocID="{C4181CFD-153E-4FA3-8851-F9B8BF686E48}" presName="composite" presStyleCnt="0"/>
      <dgm:spPr/>
    </dgm:pt>
    <dgm:pt modelId="{996B0D95-BD5C-4B32-BFBB-729D5423FFBA}" type="pres">
      <dgm:prSet presAssocID="{C4181CFD-153E-4FA3-8851-F9B8BF686E48}" presName="background" presStyleLbl="node0" presStyleIdx="1" presStyleCnt="2"/>
      <dgm:spPr/>
    </dgm:pt>
    <dgm:pt modelId="{F610AA86-3706-48AA-B3FD-0C63086C8849}" type="pres">
      <dgm:prSet presAssocID="{C4181CFD-153E-4FA3-8851-F9B8BF686E48}" presName="text" presStyleLbl="fgAcc0" presStyleIdx="1" presStyleCnt="2">
        <dgm:presLayoutVars>
          <dgm:chPref val="3"/>
        </dgm:presLayoutVars>
      </dgm:prSet>
      <dgm:spPr/>
    </dgm:pt>
    <dgm:pt modelId="{5A379E46-8BD3-49FE-A48F-FA4CB45166DF}" type="pres">
      <dgm:prSet presAssocID="{C4181CFD-153E-4FA3-8851-F9B8BF686E48}" presName="hierChild2" presStyleCnt="0"/>
      <dgm:spPr/>
    </dgm:pt>
  </dgm:ptLst>
  <dgm:cxnLst>
    <dgm:cxn modelId="{0EF1E011-A44F-47E1-A9EC-78944E87C018}" srcId="{0A4CB059-E652-4362-BBE8-F5BFCAC22DE7}" destId="{DB1DE44C-C7F5-4F63-B228-DE145168711A}" srcOrd="0" destOrd="0" parTransId="{C2A489F3-E61C-4063-B42F-02C729C5B989}" sibTransId="{4044BDCA-0430-41EC-B1DE-58A274F70562}"/>
    <dgm:cxn modelId="{1C608464-CF91-4A84-9C6F-7E60D8891F26}" type="presOf" srcId="{DB1DE44C-C7F5-4F63-B228-DE145168711A}" destId="{FDAD9D8D-D893-41DA-9818-747C4B09A905}" srcOrd="0" destOrd="0" presId="urn:microsoft.com/office/officeart/2005/8/layout/hierarchy1"/>
    <dgm:cxn modelId="{0BEF0571-ED57-437E-845D-6A79ADCCF95A}" type="presOf" srcId="{0A4CB059-E652-4362-BBE8-F5BFCAC22DE7}" destId="{B5C4339E-5E05-4E52-ACD5-C0529B0F05DC}" srcOrd="0" destOrd="0" presId="urn:microsoft.com/office/officeart/2005/8/layout/hierarchy1"/>
    <dgm:cxn modelId="{3E4D7997-E0BA-440A-BB42-F8587BF6FB81}" type="presOf" srcId="{C4181CFD-153E-4FA3-8851-F9B8BF686E48}" destId="{F610AA86-3706-48AA-B3FD-0C63086C8849}" srcOrd="0" destOrd="0" presId="urn:microsoft.com/office/officeart/2005/8/layout/hierarchy1"/>
    <dgm:cxn modelId="{044D1BB1-BCC8-4C91-BA19-3261770BECD7}" srcId="{0A4CB059-E652-4362-BBE8-F5BFCAC22DE7}" destId="{C4181CFD-153E-4FA3-8851-F9B8BF686E48}" srcOrd="1" destOrd="0" parTransId="{D30EB4F3-D8C8-4BCE-A270-C3E63A9DB3B5}" sibTransId="{3BACF19B-BD7A-4929-AD53-4B65EC2BCD72}"/>
    <dgm:cxn modelId="{91FA7803-C426-4605-A0CF-2ADD3E8CE5C8}" type="presParOf" srcId="{B5C4339E-5E05-4E52-ACD5-C0529B0F05DC}" destId="{EF4CC116-D51F-44EB-8453-F780EDB9E29A}" srcOrd="0" destOrd="0" presId="urn:microsoft.com/office/officeart/2005/8/layout/hierarchy1"/>
    <dgm:cxn modelId="{5D718197-690D-45D6-8E51-5DB745611B23}" type="presParOf" srcId="{EF4CC116-D51F-44EB-8453-F780EDB9E29A}" destId="{A151E0EC-1180-429D-922E-D64F68E364BA}" srcOrd="0" destOrd="0" presId="urn:microsoft.com/office/officeart/2005/8/layout/hierarchy1"/>
    <dgm:cxn modelId="{09E91B89-914E-4CB9-B175-A6DEC24368EA}" type="presParOf" srcId="{A151E0EC-1180-429D-922E-D64F68E364BA}" destId="{93974C1F-FEBC-4D9C-9ED4-C199C5CBA8ED}" srcOrd="0" destOrd="0" presId="urn:microsoft.com/office/officeart/2005/8/layout/hierarchy1"/>
    <dgm:cxn modelId="{DFA33346-4EF8-4CB7-B6FB-A6ED0D563244}" type="presParOf" srcId="{A151E0EC-1180-429D-922E-D64F68E364BA}" destId="{FDAD9D8D-D893-41DA-9818-747C4B09A905}" srcOrd="1" destOrd="0" presId="urn:microsoft.com/office/officeart/2005/8/layout/hierarchy1"/>
    <dgm:cxn modelId="{CC0EDC3B-7224-47C5-B8CC-BFD3DBD82F30}" type="presParOf" srcId="{EF4CC116-D51F-44EB-8453-F780EDB9E29A}" destId="{F4307C42-219C-4A7F-82EE-34E09C9A29D9}" srcOrd="1" destOrd="0" presId="urn:microsoft.com/office/officeart/2005/8/layout/hierarchy1"/>
    <dgm:cxn modelId="{E5A1BCE9-570E-4EC9-82CC-5494BDF0FA53}" type="presParOf" srcId="{B5C4339E-5E05-4E52-ACD5-C0529B0F05DC}" destId="{84F61D63-72CC-45EE-9A19-EE51E3DBB7BE}" srcOrd="1" destOrd="0" presId="urn:microsoft.com/office/officeart/2005/8/layout/hierarchy1"/>
    <dgm:cxn modelId="{AFA7C8F7-6794-468F-A4D7-8EA73008B0A0}" type="presParOf" srcId="{84F61D63-72CC-45EE-9A19-EE51E3DBB7BE}" destId="{A5A19433-0E6C-477B-A45F-E69B48D1AE88}" srcOrd="0" destOrd="0" presId="urn:microsoft.com/office/officeart/2005/8/layout/hierarchy1"/>
    <dgm:cxn modelId="{48945B8A-3487-495D-813D-8671B63CDF96}" type="presParOf" srcId="{A5A19433-0E6C-477B-A45F-E69B48D1AE88}" destId="{996B0D95-BD5C-4B32-BFBB-729D5423FFBA}" srcOrd="0" destOrd="0" presId="urn:microsoft.com/office/officeart/2005/8/layout/hierarchy1"/>
    <dgm:cxn modelId="{5A21C9CB-AE5F-4068-9676-3BD50A11C734}" type="presParOf" srcId="{A5A19433-0E6C-477B-A45F-E69B48D1AE88}" destId="{F610AA86-3706-48AA-B3FD-0C63086C8849}" srcOrd="1" destOrd="0" presId="urn:microsoft.com/office/officeart/2005/8/layout/hierarchy1"/>
    <dgm:cxn modelId="{FAEA002F-DB91-4C06-A81B-B4EBF5AC0DBE}" type="presParOf" srcId="{84F61D63-72CC-45EE-9A19-EE51E3DBB7BE}" destId="{5A379E46-8BD3-49FE-A48F-FA4CB45166D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E4DF2-87B1-42B9-8B48-10559024EF4A}">
      <dsp:nvSpPr>
        <dsp:cNvPr id="0" name=""/>
        <dsp:cNvSpPr/>
      </dsp:nvSpPr>
      <dsp:spPr>
        <a:xfrm>
          <a:off x="0" y="556339"/>
          <a:ext cx="2968228" cy="188482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89E4BBB-FA00-45A7-84C1-63FFEFE0439E}">
      <dsp:nvSpPr>
        <dsp:cNvPr id="0" name=""/>
        <dsp:cNvSpPr/>
      </dsp:nvSpPr>
      <dsp:spPr>
        <a:xfrm>
          <a:off x="329803" y="869652"/>
          <a:ext cx="2968228" cy="188482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latin typeface="Century Gothic" panose="020B0502020202020204"/>
            </a:rPr>
            <a:t>JDBC</a:t>
          </a:r>
          <a:endParaRPr lang="en-US" sz="4100" kern="1200"/>
        </a:p>
      </dsp:txBody>
      <dsp:txXfrm>
        <a:off x="385008" y="924857"/>
        <a:ext cx="2857818" cy="1774414"/>
      </dsp:txXfrm>
    </dsp:sp>
    <dsp:sp modelId="{A67659DC-2D70-4DB7-BC3A-6A07C97FE193}">
      <dsp:nvSpPr>
        <dsp:cNvPr id="0" name=""/>
        <dsp:cNvSpPr/>
      </dsp:nvSpPr>
      <dsp:spPr>
        <a:xfrm>
          <a:off x="3627834" y="556339"/>
          <a:ext cx="2968228" cy="188482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B9614D0-447C-4FE5-B7AF-C2834CC38AEF}">
      <dsp:nvSpPr>
        <dsp:cNvPr id="0" name=""/>
        <dsp:cNvSpPr/>
      </dsp:nvSpPr>
      <dsp:spPr>
        <a:xfrm>
          <a:off x="3957637" y="869652"/>
          <a:ext cx="2968228" cy="188482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en-US" sz="4100" kern="1200">
              <a:latin typeface="Century Gothic" panose="020B0502020202020204"/>
            </a:rPr>
            <a:t>JDBC Template</a:t>
          </a:r>
          <a:endParaRPr lang="en-US" sz="4100" kern="1200"/>
        </a:p>
      </dsp:txBody>
      <dsp:txXfrm>
        <a:off x="4012842" y="924857"/>
        <a:ext cx="2857818" cy="1774414"/>
      </dsp:txXfrm>
    </dsp:sp>
    <dsp:sp modelId="{96856474-E502-4FAB-8B50-A8DB84540205}">
      <dsp:nvSpPr>
        <dsp:cNvPr id="0" name=""/>
        <dsp:cNvSpPr/>
      </dsp:nvSpPr>
      <dsp:spPr>
        <a:xfrm>
          <a:off x="7255668" y="556339"/>
          <a:ext cx="2968228" cy="188482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8DE956B-7969-45CD-9833-A8D05BC417BD}">
      <dsp:nvSpPr>
        <dsp:cNvPr id="0" name=""/>
        <dsp:cNvSpPr/>
      </dsp:nvSpPr>
      <dsp:spPr>
        <a:xfrm>
          <a:off x="7585471" y="869652"/>
          <a:ext cx="2968228" cy="188482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latin typeface="Century Gothic" panose="020B0502020202020204"/>
            </a:rPr>
            <a:t>Hibernate</a:t>
          </a:r>
          <a:endParaRPr lang="en-US" sz="4100" kern="1200"/>
        </a:p>
      </dsp:txBody>
      <dsp:txXfrm>
        <a:off x="7640676" y="924857"/>
        <a:ext cx="2857818" cy="1774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74C1F-FEBC-4D9C-9ED4-C199C5CBA8ED}">
      <dsp:nvSpPr>
        <dsp:cNvPr id="0" name=""/>
        <dsp:cNvSpPr/>
      </dsp:nvSpPr>
      <dsp:spPr>
        <a:xfrm>
          <a:off x="1291" y="377474"/>
          <a:ext cx="4534002" cy="2879091"/>
        </a:xfrm>
        <a:prstGeom prst="roundRect">
          <a:avLst>
            <a:gd name="adj" fmla="val 10000"/>
          </a:avLst>
        </a:prstGeom>
        <a:solidFill>
          <a:schemeClr val="accent1">
            <a:shade val="6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DAD9D8D-D893-41DA-9818-747C4B09A905}">
      <dsp:nvSpPr>
        <dsp:cNvPr id="0" name=""/>
        <dsp:cNvSpPr/>
      </dsp:nvSpPr>
      <dsp:spPr>
        <a:xfrm>
          <a:off x="505069" y="856063"/>
          <a:ext cx="4534002" cy="2879091"/>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Many-To-One mapping represents a single-valued association where a collection of entities can be associated with the similar entity. Hence, in relational database any more than one row of an entity can refer to the similar rows of another entity.</a:t>
          </a:r>
        </a:p>
      </dsp:txBody>
      <dsp:txXfrm>
        <a:off x="589395" y="940389"/>
        <a:ext cx="4365350" cy="2710439"/>
      </dsp:txXfrm>
    </dsp:sp>
    <dsp:sp modelId="{996B0D95-BD5C-4B32-BFBB-729D5423FFBA}">
      <dsp:nvSpPr>
        <dsp:cNvPr id="0" name=""/>
        <dsp:cNvSpPr/>
      </dsp:nvSpPr>
      <dsp:spPr>
        <a:xfrm>
          <a:off x="5542850" y="377474"/>
          <a:ext cx="4534002" cy="2879091"/>
        </a:xfrm>
        <a:prstGeom prst="roundRect">
          <a:avLst>
            <a:gd name="adj" fmla="val 10000"/>
          </a:avLst>
        </a:prstGeom>
        <a:solidFill>
          <a:schemeClr val="accent1">
            <a:shade val="6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610AA86-3706-48AA-B3FD-0C63086C8849}">
      <dsp:nvSpPr>
        <dsp:cNvPr id="0" name=""/>
        <dsp:cNvSpPr/>
      </dsp:nvSpPr>
      <dsp:spPr>
        <a:xfrm>
          <a:off x="6046628" y="856063"/>
          <a:ext cx="4534002" cy="2879091"/>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One-To-Many mapping comes into the category of collection-valued association where an entity is associated with a collection of other entities. Hence, in this type of association the instance of one entity can be mapped with any number of instances of another entity.</a:t>
          </a:r>
        </a:p>
      </dsp:txBody>
      <dsp:txXfrm>
        <a:off x="6130954" y="940389"/>
        <a:ext cx="4365350" cy="27104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9/20/2022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9/20/2022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280559" y="1286935"/>
            <a:ext cx="9638153" cy="3726710"/>
          </a:xfrm>
          <a:effectLst/>
        </p:spPr>
        <p:txBody>
          <a:bodyPr>
            <a:normAutofit/>
          </a:bodyPr>
          <a:lstStyle/>
          <a:p>
            <a:pPr algn="ctr"/>
            <a:r>
              <a:rPr lang="en-US" sz="6000" dirty="0">
                <a:solidFill>
                  <a:schemeClr val="tx1"/>
                </a:solidFill>
                <a:latin typeface="Candara"/>
                <a:ea typeface="MingLiU_HKSCS"/>
                <a:cs typeface="Courier New"/>
              </a:rPr>
              <a:t>Spring Data JPA</a:t>
            </a:r>
            <a:br>
              <a:rPr lang="en-US" sz="6000" dirty="0">
                <a:solidFill>
                  <a:schemeClr val="tx1"/>
                </a:solidFill>
                <a:latin typeface="Candara"/>
                <a:ea typeface="MingLiU_HKSCS"/>
                <a:cs typeface="Courier New"/>
              </a:rPr>
            </a:br>
            <a:r>
              <a:rPr lang="en-US" sz="6000" dirty="0">
                <a:solidFill>
                  <a:schemeClr val="tx1"/>
                </a:solidFill>
                <a:latin typeface="Candara"/>
                <a:ea typeface="MingLiU_HKSCS"/>
                <a:cs typeface="Courier New"/>
              </a:rPr>
              <a:t>&amp;</a:t>
            </a:r>
            <a:br>
              <a:rPr lang="en-US" sz="6000" dirty="0">
                <a:solidFill>
                  <a:schemeClr val="tx1"/>
                </a:solidFill>
                <a:latin typeface="Candara"/>
                <a:ea typeface="MingLiU_HKSCS"/>
                <a:cs typeface="Courier New"/>
              </a:rPr>
            </a:br>
            <a:r>
              <a:rPr lang="en-US" sz="6000" dirty="0">
                <a:solidFill>
                  <a:schemeClr val="tx1"/>
                </a:solidFill>
                <a:latin typeface="Candara"/>
                <a:ea typeface="MingLiU_HKSCS"/>
                <a:cs typeface="Courier New"/>
              </a:rPr>
              <a:t>Mappings</a:t>
            </a:r>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4640-DF13-ABDF-B4C2-02173DE80D03}"/>
              </a:ext>
            </a:extLst>
          </p:cNvPr>
          <p:cNvSpPr>
            <a:spLocks noGrp="1"/>
          </p:cNvSpPr>
          <p:nvPr>
            <p:ph type="title"/>
          </p:nvPr>
        </p:nvSpPr>
        <p:spPr>
          <a:xfrm>
            <a:off x="810000" y="447188"/>
            <a:ext cx="5359921" cy="970450"/>
          </a:xfrm>
        </p:spPr>
        <p:txBody>
          <a:bodyPr>
            <a:normAutofit/>
          </a:bodyPr>
          <a:lstStyle/>
          <a:p>
            <a:r>
              <a:rPr lang="en-US" sz="3700">
                <a:ea typeface="+mj-lt"/>
                <a:cs typeface="+mj-lt"/>
              </a:rPr>
              <a:t>One-to-One Mapping</a:t>
            </a:r>
            <a:endParaRPr lang="en-US" sz="3700"/>
          </a:p>
        </p:txBody>
      </p:sp>
      <p:sp>
        <p:nvSpPr>
          <p:cNvPr id="3" name="Content Placeholder 2">
            <a:extLst>
              <a:ext uri="{FF2B5EF4-FFF2-40B4-BE49-F238E27FC236}">
                <a16:creationId xmlns:a16="http://schemas.microsoft.com/office/drawing/2014/main" id="{E6D20527-7D1C-B00E-9739-3826F2466287}"/>
              </a:ext>
            </a:extLst>
          </p:cNvPr>
          <p:cNvSpPr>
            <a:spLocks noGrp="1"/>
          </p:cNvSpPr>
          <p:nvPr>
            <p:ph idx="1"/>
          </p:nvPr>
        </p:nvSpPr>
        <p:spPr>
          <a:xfrm>
            <a:off x="804601" y="3097175"/>
            <a:ext cx="5365320" cy="2789845"/>
          </a:xfrm>
        </p:spPr>
        <p:txBody>
          <a:bodyPr vert="horz" lIns="91440" tIns="45720" rIns="91440" bIns="45720" rtlCol="0" anchor="ctr">
            <a:noAutofit/>
          </a:bodyPr>
          <a:lstStyle/>
          <a:p>
            <a:r>
              <a:rPr lang="en-US" sz="2400">
                <a:ea typeface="+mn-lt"/>
                <a:cs typeface="+mn-lt"/>
              </a:rPr>
              <a:t>The One-To-One mapping represents a single-valued association where an instance of one entity is associated with an instance of another entity. In this type of association one instance of source entity can be mapped at most one instance of target entity.</a:t>
            </a:r>
          </a:p>
          <a:p>
            <a:endParaRPr lang="en-US">
              <a:ea typeface="+mn-lt"/>
              <a:cs typeface="+mn-lt"/>
            </a:endParaRPr>
          </a:p>
          <a:p>
            <a:endParaRPr lang="en-US">
              <a:ea typeface="+mn-lt"/>
              <a:cs typeface="+mn-lt"/>
            </a:endParaRPr>
          </a:p>
        </p:txBody>
      </p:sp>
      <p:sp>
        <p:nvSpPr>
          <p:cNvPr id="32" name="Rectangle 25">
            <a:extLst>
              <a:ext uri="{FF2B5EF4-FFF2-40B4-BE49-F238E27FC236}">
                <a16:creationId xmlns:a16="http://schemas.microsoft.com/office/drawing/2014/main" id="{1C524A27-B6C0-41EA-ABCB-AA2E61FC0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7">
            <a:extLst>
              <a:ext uri="{FF2B5EF4-FFF2-40B4-BE49-F238E27FC236}">
                <a16:creationId xmlns:a16="http://schemas.microsoft.com/office/drawing/2014/main" id="{F3FCE8DC-E7A6-4A8F-BB57-A87EC4B84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682905B9-0ED9-85C0-87D4-180C39FAF35E}"/>
              </a:ext>
            </a:extLst>
          </p:cNvPr>
          <p:cNvPicPr>
            <a:picLocks noChangeAspect="1"/>
          </p:cNvPicPr>
          <p:nvPr/>
        </p:nvPicPr>
        <p:blipFill>
          <a:blip r:embed="rId2"/>
          <a:stretch>
            <a:fillRect/>
          </a:stretch>
        </p:blipFill>
        <p:spPr>
          <a:xfrm>
            <a:off x="7245231" y="1229775"/>
            <a:ext cx="4085883" cy="42229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83598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C01F-3A98-F621-0099-91F17E29D05A}"/>
              </a:ext>
            </a:extLst>
          </p:cNvPr>
          <p:cNvSpPr>
            <a:spLocks noGrp="1"/>
          </p:cNvSpPr>
          <p:nvPr>
            <p:ph type="title"/>
          </p:nvPr>
        </p:nvSpPr>
        <p:spPr>
          <a:xfrm>
            <a:off x="810000" y="447188"/>
            <a:ext cx="10571998" cy="970450"/>
          </a:xfrm>
        </p:spPr>
        <p:txBody>
          <a:bodyPr>
            <a:normAutofit/>
          </a:bodyPr>
          <a:lstStyle/>
          <a:p>
            <a:pPr>
              <a:lnSpc>
                <a:spcPct val="90000"/>
              </a:lnSpc>
            </a:pPr>
            <a:r>
              <a:rPr lang="en-US" sz="3400">
                <a:ea typeface="+mj-lt"/>
                <a:cs typeface="+mj-lt"/>
              </a:rPr>
              <a:t>One-to-Many Mapping &amp; Many-to-One Mapping</a:t>
            </a:r>
            <a:endParaRPr lang="en-US" sz="3400"/>
          </a:p>
        </p:txBody>
      </p:sp>
      <p:graphicFrame>
        <p:nvGraphicFramePr>
          <p:cNvPr id="5" name="Content Placeholder 2">
            <a:extLst>
              <a:ext uri="{FF2B5EF4-FFF2-40B4-BE49-F238E27FC236}">
                <a16:creationId xmlns:a16="http://schemas.microsoft.com/office/drawing/2014/main" id="{A4F34D36-A608-346A-1755-EE30BDE3E85C}"/>
              </a:ext>
            </a:extLst>
          </p:cNvPr>
          <p:cNvGraphicFramePr>
            <a:graphicFrameLocks noGrp="1"/>
          </p:cNvGraphicFramePr>
          <p:nvPr>
            <p:ph idx="1"/>
            <p:extLst>
              <p:ext uri="{D42A27DB-BD31-4B8C-83A1-F6EECF244321}">
                <p14:modId xmlns:p14="http://schemas.microsoft.com/office/powerpoint/2010/main" val="2752970588"/>
              </p:ext>
            </p:extLst>
          </p:nvPr>
        </p:nvGraphicFramePr>
        <p:xfrm>
          <a:off x="805039" y="2494722"/>
          <a:ext cx="10581922" cy="4112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908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00F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Icon&#10;&#10;Description automatically generated">
            <a:extLst>
              <a:ext uri="{FF2B5EF4-FFF2-40B4-BE49-F238E27FC236}">
                <a16:creationId xmlns:a16="http://schemas.microsoft.com/office/drawing/2014/main" id="{5DB9E32C-FE60-FADF-716D-861C7B543C40}"/>
              </a:ext>
            </a:extLst>
          </p:cNvPr>
          <p:cNvPicPr>
            <a:picLocks noChangeAspect="1"/>
          </p:cNvPicPr>
          <p:nvPr/>
        </p:nvPicPr>
        <p:blipFill>
          <a:blip r:embed="rId2"/>
          <a:stretch>
            <a:fillRect/>
          </a:stretch>
        </p:blipFill>
        <p:spPr>
          <a:xfrm>
            <a:off x="776041" y="1434017"/>
            <a:ext cx="10639918" cy="3989967"/>
          </a:xfrm>
          <a:prstGeom prst="rect">
            <a:avLst/>
          </a:prstGeom>
        </p:spPr>
      </p:pic>
    </p:spTree>
    <p:extLst>
      <p:ext uri="{BB962C8B-B14F-4D97-AF65-F5344CB8AC3E}">
        <p14:creationId xmlns:p14="http://schemas.microsoft.com/office/powerpoint/2010/main" val="236196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28">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55966-17DD-0000-D589-AD7A0D6A0AA8}"/>
              </a:ext>
            </a:extLst>
          </p:cNvPr>
          <p:cNvSpPr>
            <a:spLocks noGrp="1"/>
          </p:cNvSpPr>
          <p:nvPr>
            <p:ph type="title"/>
          </p:nvPr>
        </p:nvSpPr>
        <p:spPr>
          <a:xfrm>
            <a:off x="8432825" y="1303113"/>
            <a:ext cx="3372079" cy="4582454"/>
          </a:xfrm>
          <a:effectLst/>
        </p:spPr>
        <p:txBody>
          <a:bodyPr anchor="ctr">
            <a:normAutofit/>
          </a:bodyPr>
          <a:lstStyle/>
          <a:p>
            <a:r>
              <a:rPr lang="en-US" sz="4800">
                <a:ea typeface="+mj-lt"/>
                <a:cs typeface="+mj-lt"/>
              </a:rPr>
              <a:t>Many-to-Many Mapping</a:t>
            </a:r>
            <a:endParaRPr lang="en-US" sz="4800"/>
          </a:p>
        </p:txBody>
      </p:sp>
      <p:sp useBgFill="1">
        <p:nvSpPr>
          <p:cNvPr id="34" name="Freeform: Shape 30">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E176E9A-A929-8DEB-9EAA-613B186E1CB1}"/>
              </a:ext>
            </a:extLst>
          </p:cNvPr>
          <p:cNvSpPr>
            <a:spLocks noGrp="1"/>
          </p:cNvSpPr>
          <p:nvPr>
            <p:ph idx="1"/>
          </p:nvPr>
        </p:nvSpPr>
        <p:spPr>
          <a:xfrm>
            <a:off x="451514" y="978993"/>
            <a:ext cx="6917507" cy="4900014"/>
          </a:xfrm>
          <a:effectLst/>
        </p:spPr>
        <p:txBody>
          <a:bodyPr>
            <a:normAutofit/>
          </a:bodyPr>
          <a:lstStyle/>
          <a:p>
            <a:r>
              <a:rPr lang="en-US" sz="2800">
                <a:ea typeface="+mn-lt"/>
                <a:cs typeface="+mn-lt"/>
              </a:rPr>
              <a:t>The Many-To-Many mapping represents a collection-valued association where any number of entities can be associated with a collection of other entities. In relational database any number of rows of one entity can be referred to any number of rows of another entity.</a:t>
            </a:r>
            <a:endParaRPr lang="en-US" sz="2800"/>
          </a:p>
        </p:txBody>
      </p:sp>
    </p:spTree>
    <p:extLst>
      <p:ext uri="{BB962C8B-B14F-4D97-AF65-F5344CB8AC3E}">
        <p14:creationId xmlns:p14="http://schemas.microsoft.com/office/powerpoint/2010/main" val="311624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4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7690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application, chat or text message&#10;&#10;Description automatically generated">
            <a:extLst>
              <a:ext uri="{FF2B5EF4-FFF2-40B4-BE49-F238E27FC236}">
                <a16:creationId xmlns:a16="http://schemas.microsoft.com/office/drawing/2014/main" id="{6AA55401-8551-C5B4-4676-F8CE76B7A449}"/>
              </a:ext>
            </a:extLst>
          </p:cNvPr>
          <p:cNvPicPr>
            <a:picLocks noChangeAspect="1"/>
          </p:cNvPicPr>
          <p:nvPr/>
        </p:nvPicPr>
        <p:blipFill>
          <a:blip r:embed="rId2"/>
          <a:stretch>
            <a:fillRect/>
          </a:stretch>
        </p:blipFill>
        <p:spPr>
          <a:xfrm>
            <a:off x="1561382" y="1193596"/>
            <a:ext cx="8954217" cy="4730933"/>
          </a:xfrm>
          <a:prstGeom prst="rect">
            <a:avLst/>
          </a:prstGeom>
        </p:spPr>
      </p:pic>
    </p:spTree>
    <p:extLst>
      <p:ext uri="{BB962C8B-B14F-4D97-AF65-F5344CB8AC3E}">
        <p14:creationId xmlns:p14="http://schemas.microsoft.com/office/powerpoint/2010/main" val="99182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74EE2C8-6F6A-79D9-B736-34AD5799195C}"/>
              </a:ext>
            </a:extLst>
          </p:cNvPr>
          <p:cNvSpPr>
            <a:spLocks noGrp="1"/>
          </p:cNvSpPr>
          <p:nvPr>
            <p:ph idx="1"/>
          </p:nvPr>
        </p:nvSpPr>
        <p:spPr>
          <a:xfrm>
            <a:off x="1115732" y="1834099"/>
            <a:ext cx="9966953" cy="4024699"/>
          </a:xfrm>
          <a:effectLst/>
        </p:spPr>
        <p:txBody>
          <a:bodyPr>
            <a:normAutofit/>
          </a:bodyPr>
          <a:lstStyle/>
          <a:p>
            <a:pPr marL="0" indent="0">
              <a:buNone/>
            </a:pPr>
            <a:r>
              <a:rPr lang="en-US" sz="6600"/>
              <a:t>           Thank you</a:t>
            </a:r>
          </a:p>
        </p:txBody>
      </p:sp>
    </p:spTree>
    <p:extLst>
      <p:ext uri="{BB962C8B-B14F-4D97-AF65-F5344CB8AC3E}">
        <p14:creationId xmlns:p14="http://schemas.microsoft.com/office/powerpoint/2010/main" val="105815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86407-E60C-F397-FCE8-302341A439E7}"/>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Contents</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89E6E6-3307-EB53-B879-5398F0F024E2}"/>
              </a:ext>
            </a:extLst>
          </p:cNvPr>
          <p:cNvSpPr>
            <a:spLocks noGrp="1"/>
          </p:cNvSpPr>
          <p:nvPr>
            <p:ph idx="1"/>
          </p:nvPr>
        </p:nvSpPr>
        <p:spPr>
          <a:xfrm>
            <a:off x="5146751" y="2065142"/>
            <a:ext cx="6080050" cy="3574384"/>
          </a:xfrm>
          <a:effectLst/>
        </p:spPr>
        <p:txBody>
          <a:bodyPr>
            <a:normAutofit/>
          </a:bodyPr>
          <a:lstStyle/>
          <a:p>
            <a:pPr marL="0" indent="0">
              <a:buNone/>
            </a:pPr>
            <a:endParaRPr lang="en-US" sz="2800"/>
          </a:p>
          <a:p>
            <a:r>
              <a:rPr lang="en-US" sz="2800"/>
              <a:t>History of JPA</a:t>
            </a:r>
          </a:p>
          <a:p>
            <a:r>
              <a:rPr lang="en-US" sz="2800">
                <a:ea typeface="+mn-lt"/>
                <a:cs typeface="+mn-lt"/>
              </a:rPr>
              <a:t>Spring ORM</a:t>
            </a:r>
          </a:p>
          <a:p>
            <a:r>
              <a:rPr lang="en-US" sz="2800">
                <a:ea typeface="+mn-lt"/>
                <a:cs typeface="+mn-lt"/>
              </a:rPr>
              <a:t>JPA</a:t>
            </a:r>
            <a:endParaRPr lang="en-US" sz="2800"/>
          </a:p>
          <a:p>
            <a:r>
              <a:rPr lang="en-US" sz="2800"/>
              <a:t>Spring Data JPA</a:t>
            </a:r>
          </a:p>
          <a:p>
            <a:r>
              <a:rPr lang="en-US" sz="2800"/>
              <a:t>Association Mappings</a:t>
            </a:r>
          </a:p>
          <a:p>
            <a:pPr marL="0" indent="0">
              <a:buNone/>
            </a:pPr>
            <a:endParaRPr lang="en-US" sz="2800"/>
          </a:p>
          <a:p>
            <a:endParaRPr lang="en-US" sz="2800"/>
          </a:p>
          <a:p>
            <a:endParaRPr lang="en-US" sz="1600"/>
          </a:p>
        </p:txBody>
      </p:sp>
    </p:spTree>
    <p:extLst>
      <p:ext uri="{BB962C8B-B14F-4D97-AF65-F5344CB8AC3E}">
        <p14:creationId xmlns:p14="http://schemas.microsoft.com/office/powerpoint/2010/main" val="280735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A4EA-27A9-7D60-8BE3-2880F3230C74}"/>
              </a:ext>
            </a:extLst>
          </p:cNvPr>
          <p:cNvSpPr>
            <a:spLocks noGrp="1"/>
          </p:cNvSpPr>
          <p:nvPr>
            <p:ph type="title"/>
          </p:nvPr>
        </p:nvSpPr>
        <p:spPr>
          <a:xfrm>
            <a:off x="810000" y="447188"/>
            <a:ext cx="10571998" cy="970450"/>
          </a:xfrm>
        </p:spPr>
        <p:txBody>
          <a:bodyPr>
            <a:normAutofit/>
          </a:bodyPr>
          <a:lstStyle/>
          <a:p>
            <a:r>
              <a:rPr lang="en-US"/>
              <a:t>History of JPA</a:t>
            </a:r>
          </a:p>
        </p:txBody>
      </p:sp>
      <p:graphicFrame>
        <p:nvGraphicFramePr>
          <p:cNvPr id="12" name="Content Placeholder 2">
            <a:extLst>
              <a:ext uri="{FF2B5EF4-FFF2-40B4-BE49-F238E27FC236}">
                <a16:creationId xmlns:a16="http://schemas.microsoft.com/office/drawing/2014/main" id="{F869C2D8-9903-2A5E-EB10-2C61DECC2AE8}"/>
              </a:ext>
            </a:extLst>
          </p:cNvPr>
          <p:cNvGraphicFramePr>
            <a:graphicFrameLocks noGrp="1"/>
          </p:cNvGraphicFramePr>
          <p:nvPr>
            <p:ph idx="1"/>
            <p:extLst>
              <p:ext uri="{D42A27DB-BD31-4B8C-83A1-F6EECF244321}">
                <p14:modId xmlns:p14="http://schemas.microsoft.com/office/powerpoint/2010/main" val="2104976133"/>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35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318485-0754-567A-C19B-1A076193A4F1}"/>
              </a:ext>
            </a:extLst>
          </p:cNvPr>
          <p:cNvSpPr>
            <a:spLocks noGrp="1"/>
          </p:cNvSpPr>
          <p:nvPr>
            <p:ph type="title"/>
          </p:nvPr>
        </p:nvSpPr>
        <p:spPr>
          <a:xfrm>
            <a:off x="810000" y="447188"/>
            <a:ext cx="10571998" cy="970450"/>
          </a:xfrm>
          <a:effectLst/>
        </p:spPr>
        <p:txBody>
          <a:bodyPr>
            <a:normAutofit/>
          </a:bodyPr>
          <a:lstStyle/>
          <a:p>
            <a:r>
              <a:rPr lang="en-US"/>
              <a:t>Spring ORM</a:t>
            </a:r>
          </a:p>
        </p:txBody>
      </p:sp>
      <p:sp>
        <p:nvSpPr>
          <p:cNvPr id="3" name="Content Placeholder 2">
            <a:extLst>
              <a:ext uri="{FF2B5EF4-FFF2-40B4-BE49-F238E27FC236}">
                <a16:creationId xmlns:a16="http://schemas.microsoft.com/office/drawing/2014/main" id="{FF6CAF0E-69EA-AE87-9682-7228071CA874}"/>
              </a:ext>
            </a:extLst>
          </p:cNvPr>
          <p:cNvSpPr>
            <a:spLocks noGrp="1"/>
          </p:cNvSpPr>
          <p:nvPr>
            <p:ph idx="1"/>
          </p:nvPr>
        </p:nvSpPr>
        <p:spPr>
          <a:xfrm>
            <a:off x="863882" y="2185988"/>
            <a:ext cx="9789071" cy="4088066"/>
          </a:xfrm>
          <a:effectLst/>
        </p:spPr>
        <p:txBody>
          <a:bodyPr>
            <a:normAutofit/>
          </a:bodyPr>
          <a:lstStyle/>
          <a:p>
            <a:r>
              <a:rPr lang="en-US" sz="2400" b="1">
                <a:ea typeface="+mn-lt"/>
                <a:cs typeface="+mn-lt"/>
              </a:rPr>
              <a:t>ORM</a:t>
            </a:r>
            <a:r>
              <a:rPr lang="en-US" sz="2400">
                <a:ea typeface="+mn-lt"/>
                <a:cs typeface="+mn-lt"/>
              </a:rPr>
              <a:t> is a technique for converting data between Java objects and relational databases (table). In simple words, we can say that the </a:t>
            </a:r>
            <a:r>
              <a:rPr lang="en-US" sz="2400" b="1">
                <a:ea typeface="+mn-lt"/>
                <a:cs typeface="+mn-lt"/>
              </a:rPr>
              <a:t>ORM implements responsibility of mapping the object to relational model and vice-versa</a:t>
            </a:r>
            <a:r>
              <a:rPr lang="en-US" sz="2400">
                <a:ea typeface="+mn-lt"/>
                <a:cs typeface="+mn-lt"/>
              </a:rPr>
              <a:t>. the ORM tool does mapping in such a way that model class becomes a table in the database and each instance becomes a row of the table.</a:t>
            </a:r>
            <a:endParaRPr lang="en-US" sz="2400"/>
          </a:p>
        </p:txBody>
      </p:sp>
    </p:spTree>
    <p:extLst>
      <p:ext uri="{BB962C8B-B14F-4D97-AF65-F5344CB8AC3E}">
        <p14:creationId xmlns:p14="http://schemas.microsoft.com/office/powerpoint/2010/main" val="14963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F07F2A84-A950-F697-AC34-9C72DA1279DC}"/>
              </a:ext>
            </a:extLst>
          </p:cNvPr>
          <p:cNvPicPr>
            <a:picLocks noGrp="1" noChangeAspect="1"/>
          </p:cNvPicPr>
          <p:nvPr>
            <p:ph idx="1"/>
          </p:nvPr>
        </p:nvPicPr>
        <p:blipFill>
          <a:blip r:embed="rId2"/>
          <a:stretch>
            <a:fillRect/>
          </a:stretch>
        </p:blipFill>
        <p:spPr>
          <a:xfrm>
            <a:off x="776041" y="1021719"/>
            <a:ext cx="10639918" cy="4814563"/>
          </a:xfrm>
          <a:prstGeom prst="rect">
            <a:avLst/>
          </a:prstGeom>
        </p:spPr>
      </p:pic>
    </p:spTree>
    <p:extLst>
      <p:ext uri="{BB962C8B-B14F-4D97-AF65-F5344CB8AC3E}">
        <p14:creationId xmlns:p14="http://schemas.microsoft.com/office/powerpoint/2010/main" val="155375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C04AEA-62F3-B210-4F39-E7C035DBA74E}"/>
              </a:ext>
            </a:extLst>
          </p:cNvPr>
          <p:cNvSpPr>
            <a:spLocks noGrp="1"/>
          </p:cNvSpPr>
          <p:nvPr>
            <p:ph type="title"/>
          </p:nvPr>
        </p:nvSpPr>
        <p:spPr>
          <a:xfrm>
            <a:off x="810000" y="447188"/>
            <a:ext cx="10571998" cy="970450"/>
          </a:xfrm>
          <a:effectLst/>
        </p:spPr>
        <p:txBody>
          <a:bodyPr>
            <a:normAutofit/>
          </a:bodyPr>
          <a:lstStyle/>
          <a:p>
            <a:r>
              <a:rPr lang="en-US" sz="5400"/>
              <a:t>JPA</a:t>
            </a:r>
          </a:p>
        </p:txBody>
      </p:sp>
      <p:sp>
        <p:nvSpPr>
          <p:cNvPr id="3" name="Content Placeholder 2">
            <a:extLst>
              <a:ext uri="{FF2B5EF4-FFF2-40B4-BE49-F238E27FC236}">
                <a16:creationId xmlns:a16="http://schemas.microsoft.com/office/drawing/2014/main" id="{CBDDC319-24F4-28BF-F459-B0CD25B8F325}"/>
              </a:ext>
            </a:extLst>
          </p:cNvPr>
          <p:cNvSpPr>
            <a:spLocks noGrp="1"/>
          </p:cNvSpPr>
          <p:nvPr>
            <p:ph idx="1"/>
          </p:nvPr>
        </p:nvSpPr>
        <p:spPr>
          <a:xfrm>
            <a:off x="863882" y="2185988"/>
            <a:ext cx="10748626" cy="4059844"/>
          </a:xfrm>
          <a:effectLst/>
        </p:spPr>
        <p:txBody>
          <a:bodyPr>
            <a:normAutofit lnSpcReduction="10000"/>
          </a:bodyPr>
          <a:lstStyle/>
          <a:p>
            <a:pPr marL="0" indent="0">
              <a:buNone/>
            </a:pPr>
            <a:endParaRPr lang="en-US" sz="2800"/>
          </a:p>
          <a:p>
            <a:pPr marL="0" indent="0">
              <a:buNone/>
            </a:pPr>
            <a:r>
              <a:rPr lang="en-US" sz="2800">
                <a:ea typeface="+mn-lt"/>
                <a:cs typeface="+mn-lt"/>
              </a:rPr>
              <a:t>Java has created a specification called Java Persistent API. It aims towards bringing consistency around accessing different databases. </a:t>
            </a:r>
            <a:endParaRPr lang="en-US" sz="2800"/>
          </a:p>
          <a:p>
            <a:pPr marL="0" indent="0">
              <a:buNone/>
            </a:pPr>
            <a:endParaRPr lang="en-US" sz="2800">
              <a:ea typeface="+mn-lt"/>
              <a:cs typeface="+mn-lt"/>
            </a:endParaRPr>
          </a:p>
          <a:p>
            <a:r>
              <a:rPr lang="en-US" sz="2800">
                <a:ea typeface="+mn-lt"/>
                <a:cs typeface="+mn-lt"/>
              </a:rPr>
              <a:t>Entity Manager Factory</a:t>
            </a:r>
            <a:endParaRPr lang="en-US" sz="2800"/>
          </a:p>
          <a:p>
            <a:r>
              <a:rPr lang="en-US" sz="2800"/>
              <a:t>Entity Manger</a:t>
            </a:r>
          </a:p>
          <a:p>
            <a:r>
              <a:rPr lang="en-US" sz="2800" err="1"/>
              <a:t>Transcation</a:t>
            </a:r>
            <a:r>
              <a:rPr lang="en-US" sz="2800"/>
              <a:t> Management </a:t>
            </a:r>
          </a:p>
        </p:txBody>
      </p:sp>
    </p:spTree>
    <p:extLst>
      <p:ext uri="{BB962C8B-B14F-4D97-AF65-F5344CB8AC3E}">
        <p14:creationId xmlns:p14="http://schemas.microsoft.com/office/powerpoint/2010/main" val="303719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AF6B9-30AF-B64D-60E8-4992EAC812D4}"/>
              </a:ext>
            </a:extLst>
          </p:cNvPr>
          <p:cNvSpPr>
            <a:spLocks noGrp="1"/>
          </p:cNvSpPr>
          <p:nvPr>
            <p:ph type="title"/>
          </p:nvPr>
        </p:nvSpPr>
        <p:spPr>
          <a:xfrm>
            <a:off x="810000" y="447188"/>
            <a:ext cx="10571998" cy="970450"/>
          </a:xfrm>
          <a:effectLst/>
        </p:spPr>
        <p:txBody>
          <a:bodyPr anchor="ctr">
            <a:normAutofit/>
          </a:bodyPr>
          <a:lstStyle/>
          <a:p>
            <a:pPr algn="ctr"/>
            <a:r>
              <a:rPr lang="en-US" sz="5400" b="0">
                <a:solidFill>
                  <a:schemeClr val="tx1"/>
                </a:solidFill>
                <a:latin typeface="Trebuchet MS"/>
                <a:ea typeface="+mj-lt"/>
                <a:cs typeface="+mj-lt"/>
              </a:rPr>
              <a:t>Spring Data JPA</a:t>
            </a:r>
            <a:endParaRPr lang="en-US" sz="5400">
              <a:solidFill>
                <a:schemeClr val="tx1"/>
              </a:solidFill>
              <a:latin typeface="Trebuchet MS"/>
            </a:endParaRP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8831387-1EEF-D079-8D6E-96CB85649686}"/>
              </a:ext>
            </a:extLst>
          </p:cNvPr>
          <p:cNvSpPr>
            <a:spLocks noGrp="1"/>
          </p:cNvSpPr>
          <p:nvPr>
            <p:ph idx="1"/>
          </p:nvPr>
        </p:nvSpPr>
        <p:spPr>
          <a:xfrm>
            <a:off x="1115732" y="2222287"/>
            <a:ext cx="9966953" cy="3834066"/>
          </a:xfrm>
          <a:effectLst/>
        </p:spPr>
        <p:txBody>
          <a:bodyPr>
            <a:normAutofit/>
          </a:bodyPr>
          <a:lstStyle/>
          <a:p>
            <a:r>
              <a:rPr lang="en-US" sz="2800" b="1">
                <a:ea typeface="+mn-lt"/>
                <a:cs typeface="+mn-lt"/>
              </a:rPr>
              <a:t>Spring Boot JPA </a:t>
            </a:r>
            <a:r>
              <a:rPr lang="en-US" sz="2800">
                <a:ea typeface="+mn-lt"/>
                <a:cs typeface="+mn-lt"/>
              </a:rPr>
              <a:t>is a Java specification for managing </a:t>
            </a:r>
            <a:r>
              <a:rPr lang="en-US" sz="2800" b="1">
                <a:ea typeface="+mn-lt"/>
                <a:cs typeface="+mn-lt"/>
              </a:rPr>
              <a:t>relational</a:t>
            </a:r>
            <a:r>
              <a:rPr lang="en-US" sz="2800">
                <a:ea typeface="+mn-lt"/>
                <a:cs typeface="+mn-lt"/>
              </a:rPr>
              <a:t> data in Java applications. It allows us to access and persist data between Java object/ class and relational database. JPA follows </a:t>
            </a:r>
            <a:r>
              <a:rPr lang="en-US" sz="2800" b="1">
                <a:ea typeface="+mn-lt"/>
                <a:cs typeface="+mn-lt"/>
              </a:rPr>
              <a:t>Object-Relation Mapping </a:t>
            </a:r>
            <a:r>
              <a:rPr lang="en-US" sz="2800">
                <a:ea typeface="+mn-lt"/>
                <a:cs typeface="+mn-lt"/>
              </a:rPr>
              <a:t>(ORM).</a:t>
            </a:r>
          </a:p>
          <a:p>
            <a:r>
              <a:rPr lang="en-US" sz="2800">
                <a:ea typeface="+mn-lt"/>
                <a:cs typeface="+mn-lt"/>
              </a:rPr>
              <a:t>JPA is not a framework. It defines a concept that can be implemented by any framework.</a:t>
            </a:r>
            <a:endParaRPr lang="en-US" sz="2800"/>
          </a:p>
        </p:txBody>
      </p:sp>
    </p:spTree>
    <p:extLst>
      <p:ext uri="{BB962C8B-B14F-4D97-AF65-F5344CB8AC3E}">
        <p14:creationId xmlns:p14="http://schemas.microsoft.com/office/powerpoint/2010/main" val="173376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4FD7-555F-D8EE-3FC7-8BDCB1275722}"/>
              </a:ext>
            </a:extLst>
          </p:cNvPr>
          <p:cNvSpPr>
            <a:spLocks noGrp="1"/>
          </p:cNvSpPr>
          <p:nvPr>
            <p:ph type="title"/>
          </p:nvPr>
        </p:nvSpPr>
        <p:spPr/>
        <p:txBody>
          <a:bodyPr/>
          <a:lstStyle/>
          <a:p>
            <a:r>
              <a:rPr lang="en-US" sz="4800"/>
              <a:t>Association Mappings</a:t>
            </a:r>
          </a:p>
        </p:txBody>
      </p:sp>
      <p:sp>
        <p:nvSpPr>
          <p:cNvPr id="3" name="Content Placeholder 2">
            <a:extLst>
              <a:ext uri="{FF2B5EF4-FFF2-40B4-BE49-F238E27FC236}">
                <a16:creationId xmlns:a16="http://schemas.microsoft.com/office/drawing/2014/main" id="{DED763F8-3B5C-378B-0803-05413B5EE5E3}"/>
              </a:ext>
            </a:extLst>
          </p:cNvPr>
          <p:cNvSpPr>
            <a:spLocks noGrp="1"/>
          </p:cNvSpPr>
          <p:nvPr>
            <p:ph idx="1"/>
          </p:nvPr>
        </p:nvSpPr>
        <p:spPr>
          <a:xfrm>
            <a:off x="536490" y="2222287"/>
            <a:ext cx="12092684" cy="4130399"/>
          </a:xfrm>
        </p:spPr>
        <p:txBody>
          <a:bodyPr/>
          <a:lstStyle/>
          <a:p>
            <a:pPr marL="0" indent="0">
              <a:buNone/>
            </a:pPr>
            <a:r>
              <a:rPr lang="en-US" sz="2800" dirty="0">
                <a:ea typeface="+mn-lt"/>
                <a:cs typeface="+mn-lt"/>
              </a:rPr>
              <a:t>Spring JPA table relationships using </a:t>
            </a:r>
            <a:r>
              <a:rPr lang="en-US" sz="2800" dirty="0" err="1">
                <a:ea typeface="+mn-lt"/>
                <a:cs typeface="+mn-lt"/>
              </a:rPr>
              <a:t>SpringBoot</a:t>
            </a:r>
            <a:r>
              <a:rPr lang="en-US" sz="2800" dirty="0">
                <a:ea typeface="+mn-lt"/>
                <a:cs typeface="+mn-lt"/>
              </a:rPr>
              <a:t> and PostgreSQL database.</a:t>
            </a:r>
            <a:endParaRPr lang="en-US" sz="2800" dirty="0"/>
          </a:p>
          <a:p>
            <a:r>
              <a:rPr lang="en-US" sz="2800" dirty="0">
                <a:ea typeface="+mn-lt"/>
                <a:cs typeface="+mn-lt"/>
              </a:rPr>
              <a:t>One-to-One Mapping</a:t>
            </a:r>
            <a:endParaRPr lang="en-US" sz="2800" dirty="0"/>
          </a:p>
          <a:p>
            <a:r>
              <a:rPr lang="en-US" sz="2800" dirty="0"/>
              <a:t>One-to-Many Mapping</a:t>
            </a:r>
          </a:p>
          <a:p>
            <a:r>
              <a:rPr lang="en-US" sz="2800" dirty="0"/>
              <a:t>Many-to-One Mapping</a:t>
            </a:r>
          </a:p>
          <a:p>
            <a:r>
              <a:rPr lang="en-US" sz="2800" dirty="0"/>
              <a:t>Many-to-Many Mapping</a:t>
            </a:r>
          </a:p>
        </p:txBody>
      </p:sp>
    </p:spTree>
    <p:extLst>
      <p:ext uri="{BB962C8B-B14F-4D97-AF65-F5344CB8AC3E}">
        <p14:creationId xmlns:p14="http://schemas.microsoft.com/office/powerpoint/2010/main" val="310201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118A3-8AE2-F46D-3952-6EEF5081B498}"/>
              </a:ext>
            </a:extLst>
          </p:cNvPr>
          <p:cNvSpPr>
            <a:spLocks noGrp="1"/>
          </p:cNvSpPr>
          <p:nvPr>
            <p:ph type="title"/>
          </p:nvPr>
        </p:nvSpPr>
        <p:spPr>
          <a:xfrm>
            <a:off x="810000" y="643607"/>
            <a:ext cx="10571998" cy="970450"/>
          </a:xfrm>
          <a:effectLst/>
        </p:spPr>
        <p:txBody>
          <a:bodyPr anchor="ctr">
            <a:normAutofit/>
          </a:bodyPr>
          <a:lstStyle/>
          <a:p>
            <a:r>
              <a:rPr lang="en-US" sz="4800">
                <a:solidFill>
                  <a:schemeClr val="tx1"/>
                </a:solidFill>
              </a:rPr>
              <a:t>Usage of Mappings</a:t>
            </a:r>
          </a:p>
        </p:txBody>
      </p:sp>
      <p:sp>
        <p:nvSpPr>
          <p:cNvPr id="3" name="Content Placeholder 2">
            <a:extLst>
              <a:ext uri="{FF2B5EF4-FFF2-40B4-BE49-F238E27FC236}">
                <a16:creationId xmlns:a16="http://schemas.microsoft.com/office/drawing/2014/main" id="{0B4D81BE-078C-21AB-15E7-0E5243B8FBB5}"/>
              </a:ext>
            </a:extLst>
          </p:cNvPr>
          <p:cNvSpPr>
            <a:spLocks noGrp="1"/>
          </p:cNvSpPr>
          <p:nvPr>
            <p:ph idx="1"/>
          </p:nvPr>
        </p:nvSpPr>
        <p:spPr>
          <a:xfrm>
            <a:off x="804601" y="2613378"/>
            <a:ext cx="7968738" cy="3245420"/>
          </a:xfrm>
          <a:effectLst/>
        </p:spPr>
        <p:txBody>
          <a:bodyPr anchor="t">
            <a:normAutofit/>
          </a:bodyPr>
          <a:lstStyle/>
          <a:p>
            <a:r>
              <a:rPr lang="en-US" sz="2800"/>
              <a:t>Prevents Redundant data </a:t>
            </a:r>
          </a:p>
          <a:p>
            <a:r>
              <a:rPr lang="en-US" sz="2800"/>
              <a:t>Saves Memory </a:t>
            </a:r>
          </a:p>
          <a:p>
            <a:r>
              <a:rPr lang="en-US" sz="2800"/>
              <a:t>Maintain Relationships</a:t>
            </a:r>
          </a:p>
        </p:txBody>
      </p:sp>
    </p:spTree>
    <p:extLst>
      <p:ext uri="{BB962C8B-B14F-4D97-AF65-F5344CB8AC3E}">
        <p14:creationId xmlns:p14="http://schemas.microsoft.com/office/powerpoint/2010/main" val="2344010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Quotable</vt:lpstr>
      <vt:lpstr>Spring Data JPA &amp; Mappings</vt:lpstr>
      <vt:lpstr>Contents</vt:lpstr>
      <vt:lpstr>History of JPA</vt:lpstr>
      <vt:lpstr>Spring ORM</vt:lpstr>
      <vt:lpstr>PowerPoint Presentation</vt:lpstr>
      <vt:lpstr>JPA</vt:lpstr>
      <vt:lpstr>Spring Data JPA</vt:lpstr>
      <vt:lpstr>Association Mappings</vt:lpstr>
      <vt:lpstr>Usage of Mappings</vt:lpstr>
      <vt:lpstr>One-to-One Mapping</vt:lpstr>
      <vt:lpstr>One-to-Many Mapping &amp; Many-to-One Mapping</vt:lpstr>
      <vt:lpstr>PowerPoint Presentation</vt:lpstr>
      <vt:lpstr>Many-to-Many Mapping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2022-09-15T08:20:20Z</dcterms:created>
  <dcterms:modified xsi:type="dcterms:W3CDTF">2022-09-20T12:08:43Z</dcterms:modified>
</cp:coreProperties>
</file>