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636" r:id="rId2"/>
    <p:sldId id="659" r:id="rId3"/>
    <p:sldId id="646" r:id="rId4"/>
    <p:sldId id="648" r:id="rId5"/>
    <p:sldId id="664" r:id="rId6"/>
    <p:sldId id="627" r:id="rId7"/>
    <p:sldId id="628" r:id="rId8"/>
    <p:sldId id="637" r:id="rId9"/>
    <p:sldId id="641" r:id="rId10"/>
    <p:sldId id="672" r:id="rId11"/>
    <p:sldId id="670" r:id="rId12"/>
    <p:sldId id="673" r:id="rId13"/>
    <p:sldId id="671" r:id="rId14"/>
    <p:sldId id="674" r:id="rId15"/>
    <p:sldId id="675" r:id="rId16"/>
    <p:sldId id="662" r:id="rId17"/>
    <p:sldId id="663" r:id="rId18"/>
    <p:sldId id="668" r:id="rId19"/>
    <p:sldId id="604" r:id="rId20"/>
    <p:sldId id="605" r:id="rId21"/>
    <p:sldId id="606" r:id="rId22"/>
    <p:sldId id="609" r:id="rId23"/>
    <p:sldId id="610" r:id="rId24"/>
    <p:sldId id="607" r:id="rId25"/>
    <p:sldId id="608" r:id="rId26"/>
    <p:sldId id="562" r:id="rId27"/>
    <p:sldId id="588" r:id="rId28"/>
    <p:sldId id="590" r:id="rId29"/>
    <p:sldId id="587" r:id="rId30"/>
    <p:sldId id="589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7544" autoAdjust="0"/>
  </p:normalViewPr>
  <p:slideViewPr>
    <p:cSldViewPr>
      <p:cViewPr varScale="1">
        <p:scale>
          <a:sx n="73" d="100"/>
          <a:sy n="73" d="100"/>
        </p:scale>
        <p:origin x="129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99DCC3-0F23-4E9D-BCA1-9F0AAF44AA76}" type="datetimeFigureOut">
              <a:rPr lang="en-IN" smtClean="0"/>
              <a:pPr/>
              <a:t>12-11-2020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65EF5-F892-47FD-836A-7C2FFED3BCF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253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8597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70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pPr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6173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pPr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8064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pPr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2335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pPr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6154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pPr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pPr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pPr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pPr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pPr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pPr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pPr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pPr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pPr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pPr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pPr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pPr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pPr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pPr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pPr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5EF5-F892-47FD-836A-7C2FFED3BCFC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7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3BA-4492-4FD6-92BB-D0327B6537A8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1F1-931E-4AC8-91A5-9983268F84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56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3BA-4492-4FD6-92BB-D0327B6537A8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1F1-931E-4AC8-91A5-9983268F84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64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3BA-4492-4FD6-92BB-D0327B6537A8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1F1-931E-4AC8-91A5-9983268F84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150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3BA-4492-4FD6-92BB-D0327B6537A8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1F1-931E-4AC8-91A5-9983268F84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96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3BA-4492-4FD6-92BB-D0327B6537A8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1F1-931E-4AC8-91A5-9983268F84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3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3BA-4492-4FD6-92BB-D0327B6537A8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1F1-931E-4AC8-91A5-9983268F84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5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3BA-4492-4FD6-92BB-D0327B6537A8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1F1-931E-4AC8-91A5-9983268F84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44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3BA-4492-4FD6-92BB-D0327B6537A8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1F1-931E-4AC8-91A5-9983268F84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41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3BA-4492-4FD6-92BB-D0327B6537A8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1F1-931E-4AC8-91A5-9983268F84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200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3BA-4492-4FD6-92BB-D0327B6537A8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1F1-931E-4AC8-91A5-9983268F84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50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E3BA-4492-4FD6-92BB-D0327B6537A8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41F1-931E-4AC8-91A5-9983268F84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01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8E3BA-4492-4FD6-92BB-D0327B6537A8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D41F1-931E-4AC8-91A5-9983268F84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2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9" name="Rounded Rectangle 8"/>
          <p:cNvSpPr/>
          <p:nvPr/>
        </p:nvSpPr>
        <p:spPr>
          <a:xfrm>
            <a:off x="0" y="312420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2867891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2867891"/>
            <a:ext cx="8257308" cy="4849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100" b="1" dirty="0" smtClean="0">
                <a:solidFill>
                  <a:srgbClr val="002060"/>
                </a:solidFill>
              </a:rPr>
              <a:t>COMPONENTS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90600" y="4114800"/>
            <a:ext cx="7315200" cy="138499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</a:rPr>
              <a:t>"</a:t>
            </a:r>
            <a:r>
              <a:rPr lang="en-US" sz="2800" i="1" dirty="0">
                <a:solidFill>
                  <a:srgbClr val="FFFF00"/>
                </a:solidFill>
              </a:rPr>
              <a:t>React abstracts away the DOM from you, giving a simpler programming model and better performance.</a:t>
            </a:r>
            <a:r>
              <a:rPr lang="en-US" sz="2800" dirty="0">
                <a:solidFill>
                  <a:srgbClr val="FFFF00"/>
                </a:solidFill>
              </a:rPr>
              <a:t>" </a:t>
            </a:r>
          </a:p>
        </p:txBody>
      </p:sp>
    </p:spTree>
    <p:extLst>
      <p:ext uri="{BB962C8B-B14F-4D97-AF65-F5344CB8AC3E}">
        <p14:creationId xmlns:p14="http://schemas.microsoft.com/office/powerpoint/2010/main" val="201933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0" y="2563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0"/>
            <a:ext cx="8257308" cy="4849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Components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1" y="914400"/>
            <a:ext cx="83819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800" dirty="0"/>
          </a:p>
        </p:txBody>
      </p:sp>
      <p:pic>
        <p:nvPicPr>
          <p:cNvPr id="12" name="Picture 11" descr="https://cdn-media-1.freecodecamp.org/images/0ZXhBgvKYzQJ2ktWeLdw8Ep961sWLipbFI0b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14400"/>
            <a:ext cx="7467600" cy="4724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33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0" y="2563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0"/>
            <a:ext cx="8257308" cy="4849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Components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1" y="914400"/>
            <a:ext cx="838199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smtClean="0"/>
              <a:t>Five </a:t>
            </a:r>
            <a:r>
              <a:rPr lang="en-IN" sz="2800" b="1" dirty="0"/>
              <a:t>phases of a React </a:t>
            </a:r>
            <a:r>
              <a:rPr lang="en-IN" sz="2800" b="1" dirty="0" smtClean="0"/>
              <a:t>component </a:t>
            </a:r>
            <a:endParaRPr lang="en-IN" sz="2800" b="1" dirty="0"/>
          </a:p>
          <a:p>
            <a:endParaRPr lang="en-IN" sz="2800" b="1" dirty="0" smtClean="0"/>
          </a:p>
          <a:p>
            <a:pPr marL="514350" indent="-514350">
              <a:buFont typeface="+mj-lt"/>
              <a:buAutoNum type="arabicPeriod"/>
            </a:pPr>
            <a:r>
              <a:rPr lang="en-IN" sz="2800" b="1" dirty="0" smtClean="0"/>
              <a:t>Initialization (initializing the state in constructor)</a:t>
            </a:r>
            <a:endParaRPr lang="en-IN" sz="2800" dirty="0"/>
          </a:p>
          <a:p>
            <a:pPr marL="514350" indent="-514350">
              <a:buFont typeface="+mj-lt"/>
              <a:buAutoNum type="arabicPeriod"/>
            </a:pPr>
            <a:r>
              <a:rPr lang="en-IN" sz="2800" b="1" dirty="0" smtClean="0"/>
              <a:t>Mounting   </a:t>
            </a:r>
            <a:endParaRPr lang="en-IN" sz="2800" dirty="0"/>
          </a:p>
          <a:p>
            <a:pPr marL="514350" indent="-514350">
              <a:buFont typeface="+mj-lt"/>
              <a:buAutoNum type="arabicPeriod"/>
            </a:pPr>
            <a:r>
              <a:rPr lang="en-IN" sz="2800" b="1" dirty="0"/>
              <a:t>Update</a:t>
            </a:r>
            <a:endParaRPr lang="en-IN" sz="2800" dirty="0"/>
          </a:p>
          <a:p>
            <a:pPr marL="514350" indent="-514350">
              <a:buFont typeface="+mj-lt"/>
              <a:buAutoNum type="arabicPeriod"/>
            </a:pPr>
            <a:r>
              <a:rPr lang="en-IN" sz="2800" b="1" dirty="0" smtClean="0"/>
              <a:t>Unmounting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b="1" dirty="0" smtClean="0"/>
              <a:t>Error Handling</a:t>
            </a:r>
            <a:endParaRPr lang="en-IN" sz="2800" dirty="0"/>
          </a:p>
          <a:p>
            <a:pPr marL="285750" indent="-285750">
              <a:buFont typeface="Arial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2107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0" y="2563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0"/>
            <a:ext cx="8257308" cy="4849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Components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1" y="914400"/>
            <a:ext cx="83819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63" y="1075632"/>
            <a:ext cx="8610383" cy="477954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71600" y="6016405"/>
            <a:ext cx="144780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BIRTH</a:t>
            </a:r>
            <a:endParaRPr lang="en-IN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861955" y="5934064"/>
            <a:ext cx="144780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GROWTH</a:t>
            </a:r>
            <a:endParaRPr lang="en-IN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324600" y="5934064"/>
            <a:ext cx="144780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DEATH</a:t>
            </a:r>
            <a:endParaRPr lang="en-IN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733800" y="3581400"/>
            <a:ext cx="1447800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ERROR HANDLING</a:t>
            </a:r>
          </a:p>
          <a:p>
            <a:pPr algn="ctr"/>
            <a:r>
              <a:rPr lang="en-IN" b="1" dirty="0" smtClean="0"/>
              <a:t>(SICK)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99473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0" y="2563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0"/>
            <a:ext cx="8257308" cy="4849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Components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819691" y="2988400"/>
            <a:ext cx="32920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800" dirty="0"/>
          </a:p>
        </p:txBody>
      </p:sp>
      <p:pic>
        <p:nvPicPr>
          <p:cNvPr id="1026" name="Picture 2" descr="https://cdn-images-1.medium.com/max/2000/1*sn-ftowp0_VVRbeUAFECM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673575"/>
            <a:ext cx="9220200" cy="633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74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0" y="2563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0"/>
            <a:ext cx="8257308" cy="4849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Components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819691" y="2988400"/>
            <a:ext cx="32920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800" dirty="0"/>
          </a:p>
        </p:txBody>
      </p:sp>
      <p:pic>
        <p:nvPicPr>
          <p:cNvPr id="12" name="Picture 11" descr="https://cdn-media-1.freecodecamp.org/images/-k1Wn8Tyztlbj-iQi1JG5R9URhy4M5PZOsIl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19594"/>
            <a:ext cx="8257308" cy="571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102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0" y="2563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0"/>
            <a:ext cx="8257308" cy="4849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Components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819691" y="2988400"/>
            <a:ext cx="32920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800" dirty="0"/>
          </a:p>
        </p:txBody>
      </p:sp>
      <p:sp>
        <p:nvSpPr>
          <p:cNvPr id="2" name="Rectangle 1"/>
          <p:cNvSpPr/>
          <p:nvPr/>
        </p:nvSpPr>
        <p:spPr>
          <a:xfrm>
            <a:off x="242454" y="512618"/>
            <a:ext cx="8873837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/>
            <a:r>
              <a:rPr lang="en-IN" sz="2800" dirty="0"/>
              <a:t>1. Mounting</a:t>
            </a:r>
          </a:p>
          <a:p>
            <a:pPr lvl="0" fontAlgn="base"/>
            <a:r>
              <a:rPr lang="en-IN" sz="2800" dirty="0"/>
              <a:t>            constructor(), </a:t>
            </a:r>
            <a:r>
              <a:rPr lang="en-IN" sz="2800" dirty="0" err="1"/>
              <a:t>getDerivedStateFromProps</a:t>
            </a:r>
            <a:r>
              <a:rPr lang="en-IN" sz="2800" dirty="0"/>
              <a:t>(), render() and </a:t>
            </a:r>
            <a:r>
              <a:rPr lang="en-IN" sz="2800" dirty="0" err="1"/>
              <a:t>componentDidMount</a:t>
            </a:r>
            <a:r>
              <a:rPr lang="en-IN" sz="2800" dirty="0"/>
              <a:t>()</a:t>
            </a:r>
          </a:p>
          <a:p>
            <a:pPr lvl="0" fontAlgn="base"/>
            <a:endParaRPr lang="en-IN" sz="2800" dirty="0"/>
          </a:p>
          <a:p>
            <a:pPr lvl="0" fontAlgn="base"/>
            <a:r>
              <a:rPr lang="en-IN" sz="2800" dirty="0"/>
              <a:t>   2. Updating</a:t>
            </a:r>
          </a:p>
          <a:p>
            <a:pPr lvl="0" fontAlgn="base"/>
            <a:r>
              <a:rPr lang="en-IN" sz="2800" dirty="0"/>
              <a:t>        </a:t>
            </a:r>
            <a:r>
              <a:rPr lang="en-IN" sz="2800" dirty="0" err="1"/>
              <a:t>getDerivedStateFromProps</a:t>
            </a:r>
            <a:r>
              <a:rPr lang="en-IN" sz="2800" dirty="0"/>
              <a:t>(), </a:t>
            </a:r>
            <a:r>
              <a:rPr lang="en-IN" sz="2800" dirty="0" err="1"/>
              <a:t>shouldComponentUpdate</a:t>
            </a:r>
            <a:r>
              <a:rPr lang="en-IN" sz="2800" dirty="0"/>
              <a:t>(), </a:t>
            </a:r>
          </a:p>
          <a:p>
            <a:pPr lvl="0" fontAlgn="base"/>
            <a:r>
              <a:rPr lang="en-IN" sz="2800" dirty="0"/>
              <a:t>        render(), </a:t>
            </a:r>
            <a:r>
              <a:rPr lang="en-IN" sz="2800" dirty="0" err="1"/>
              <a:t>getSnapshotBeforeUpdate</a:t>
            </a:r>
            <a:r>
              <a:rPr lang="en-IN" sz="2800" dirty="0"/>
              <a:t>() and </a:t>
            </a:r>
            <a:r>
              <a:rPr lang="en-IN" sz="2800" dirty="0" err="1"/>
              <a:t>componentDidUpdate</a:t>
            </a:r>
            <a:r>
              <a:rPr lang="en-IN" sz="2800" dirty="0"/>
              <a:t>()</a:t>
            </a:r>
          </a:p>
          <a:p>
            <a:pPr lvl="0" fontAlgn="base"/>
            <a:endParaRPr lang="en-IN" sz="2800" dirty="0"/>
          </a:p>
          <a:p>
            <a:pPr lvl="0" fontAlgn="base"/>
            <a:r>
              <a:rPr lang="en-IN" sz="2800" dirty="0"/>
              <a:t>   3. </a:t>
            </a:r>
            <a:r>
              <a:rPr lang="en-IN" sz="2800" dirty="0" err="1"/>
              <a:t>Unmouting</a:t>
            </a:r>
            <a:endParaRPr lang="en-IN" sz="2800" dirty="0"/>
          </a:p>
          <a:p>
            <a:pPr lvl="0" fontAlgn="base"/>
            <a:r>
              <a:rPr lang="en-IN" sz="2800" dirty="0"/>
              <a:t>        </a:t>
            </a:r>
            <a:r>
              <a:rPr lang="en-IN" sz="2800" dirty="0" err="1"/>
              <a:t>componentWillUnmount</a:t>
            </a:r>
            <a:r>
              <a:rPr lang="en-IN" sz="2800" dirty="0"/>
              <a:t>()</a:t>
            </a:r>
          </a:p>
          <a:p>
            <a:pPr lvl="0" fontAlgn="base"/>
            <a:endParaRPr lang="en-IN" sz="2800" dirty="0"/>
          </a:p>
          <a:p>
            <a:pPr lvl="0" fontAlgn="base"/>
            <a:r>
              <a:rPr lang="en-IN" sz="2800" dirty="0"/>
              <a:t>   4. Error handling</a:t>
            </a:r>
          </a:p>
          <a:p>
            <a:pPr lvl="0" fontAlgn="base"/>
            <a:r>
              <a:rPr lang="en-IN" sz="2800" dirty="0"/>
              <a:t>        </a:t>
            </a:r>
            <a:r>
              <a:rPr lang="en-IN" sz="2800" dirty="0" err="1"/>
              <a:t>componentDidCatch</a:t>
            </a:r>
            <a:r>
              <a:rPr lang="en-IN" sz="28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20137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2800" dirty="0"/>
          </a:p>
          <a:p>
            <a:endParaRPr lang="en-US" sz="2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0" y="2563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0"/>
            <a:ext cx="8257308" cy="4849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Life cycle during Change of State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70" y="666080"/>
            <a:ext cx="5424679" cy="6115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1" y="990600"/>
            <a:ext cx="3641090" cy="5145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171" y="6591300"/>
            <a:ext cx="6619875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710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2800" dirty="0"/>
          </a:p>
          <a:p>
            <a:endParaRPr lang="en-US" sz="2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0" y="2563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0"/>
            <a:ext cx="8257308" cy="4849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Life cycle during prop changes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650" y="393094"/>
            <a:ext cx="6229350" cy="669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482" y="673575"/>
            <a:ext cx="3227882" cy="572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166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dirty="0" err="1" smtClean="0"/>
              <a:t>Unmounted</a:t>
            </a:r>
            <a:r>
              <a:rPr lang="en-US" sz="2800" dirty="0" smtClean="0"/>
              <a:t> state </a:t>
            </a:r>
            <a:r>
              <a:rPr lang="en-US" sz="2800" dirty="0"/>
              <a:t>happens when </a:t>
            </a:r>
            <a:r>
              <a:rPr lang="en-US" sz="2800" dirty="0" smtClean="0"/>
              <a:t>we </a:t>
            </a:r>
            <a:r>
              <a:rPr lang="en-US" sz="2800" dirty="0"/>
              <a:t>explicitly </a:t>
            </a:r>
            <a:r>
              <a:rPr lang="en-US" sz="2800" dirty="0" smtClean="0"/>
              <a:t>call</a:t>
            </a:r>
            <a:r>
              <a:rPr lang="en-US" sz="2800" dirty="0"/>
              <a:t> </a:t>
            </a:r>
            <a:r>
              <a:rPr lang="en-US" sz="2800" dirty="0" err="1">
                <a:solidFill>
                  <a:srgbClr val="FF0000"/>
                </a:solidFill>
              </a:rPr>
              <a:t>React.unmountAndReleaseReactRootNode</a:t>
            </a:r>
            <a:r>
              <a:rPr lang="en-US" sz="2800" dirty="0" smtClean="0">
                <a:solidFill>
                  <a:srgbClr val="FF0000"/>
                </a:solidFill>
              </a:rPr>
              <a:t>() </a:t>
            </a:r>
            <a:r>
              <a:rPr lang="en-US" sz="2800" dirty="0" smtClean="0"/>
              <a:t>or </a:t>
            </a:r>
            <a:r>
              <a:rPr lang="en-US" sz="2800" dirty="0"/>
              <a:t>automatically if a component was a child that was no longer generated in a </a:t>
            </a:r>
            <a:r>
              <a:rPr lang="en-US" sz="2800" dirty="0">
                <a:solidFill>
                  <a:srgbClr val="FF0000"/>
                </a:solidFill>
              </a:rPr>
              <a:t>render()</a:t>
            </a:r>
            <a:r>
              <a:rPr lang="en-US" sz="2800" dirty="0"/>
              <a:t> call. 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Most </a:t>
            </a:r>
            <a:r>
              <a:rPr lang="en-US" sz="2800" dirty="0"/>
              <a:t>often you don't have to deal with this and just let React do the proper thing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0" y="2563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0"/>
            <a:ext cx="8257308" cy="4849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React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60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An</a:t>
            </a:r>
            <a:r>
              <a:rPr lang="en-US" sz="2800" dirty="0"/>
              <a:t> &lt;input&gt; with value set is a </a:t>
            </a:r>
            <a:r>
              <a:rPr lang="en-US" sz="2800" i="1" dirty="0">
                <a:solidFill>
                  <a:srgbClr val="FF0000"/>
                </a:solidFill>
              </a:rPr>
              <a:t>controlled</a:t>
            </a:r>
            <a:r>
              <a:rPr lang="en-US" sz="2800" dirty="0"/>
              <a:t> component. In a controlled &lt;input&gt;, the value of the rendered element will always reflect the value </a:t>
            </a:r>
            <a:r>
              <a:rPr lang="en-US" sz="2800" dirty="0">
                <a:solidFill>
                  <a:srgbClr val="FF0000"/>
                </a:solidFill>
              </a:rPr>
              <a:t>prop</a:t>
            </a:r>
            <a:r>
              <a:rPr lang="en-US" sz="2800" dirty="0"/>
              <a:t>. </a:t>
            </a:r>
            <a:endParaRPr lang="en-US" sz="2800" dirty="0" smtClean="0"/>
          </a:p>
          <a:p>
            <a:pPr marL="0" indent="0">
              <a:buNone/>
            </a:pPr>
            <a:endParaRPr lang="en-US" sz="2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render</a:t>
            </a:r>
            <a:r>
              <a:rPr lang="en-US" sz="2800" dirty="0">
                <a:solidFill>
                  <a:srgbClr val="FF0000"/>
                </a:solidFill>
              </a:rPr>
              <a:t>: function() {   </a:t>
            </a:r>
            <a:endParaRPr lang="en-US" sz="2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 	return </a:t>
            </a:r>
            <a:r>
              <a:rPr lang="en-US" sz="2800" dirty="0">
                <a:solidFill>
                  <a:srgbClr val="FF0000"/>
                </a:solidFill>
              </a:rPr>
              <a:t>&lt;input type="text" value="Hello!" /&gt;;  </a:t>
            </a:r>
            <a:endParaRPr lang="en-US" sz="2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}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This </a:t>
            </a:r>
            <a:r>
              <a:rPr lang="en-US" sz="2800" dirty="0"/>
              <a:t>will render an input that always has a value of </a:t>
            </a:r>
            <a:r>
              <a:rPr lang="en-US" sz="2800" dirty="0">
                <a:solidFill>
                  <a:srgbClr val="FF0000"/>
                </a:solidFill>
              </a:rPr>
              <a:t>Hello!. </a:t>
            </a:r>
            <a:endParaRPr lang="en-US" sz="2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Any </a:t>
            </a:r>
            <a:r>
              <a:rPr lang="en-US" sz="2800" dirty="0"/>
              <a:t>user input will have no effect on the rendered element because React has declared the value to be Hello!. </a:t>
            </a:r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0" y="3325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7620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76200"/>
            <a:ext cx="8257308" cy="4849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React – Controlled Component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97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0" y="3325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7620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76200"/>
            <a:ext cx="8257308" cy="4849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Props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673575"/>
            <a:ext cx="89916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</a:t>
            </a:r>
            <a:r>
              <a:rPr lang="en-US" sz="2800" dirty="0" smtClean="0">
                <a:solidFill>
                  <a:srgbClr val="FF0000"/>
                </a:solidFill>
              </a:rPr>
              <a:t>rops </a:t>
            </a:r>
            <a:r>
              <a:rPr lang="en-US" sz="2800" dirty="0" smtClean="0"/>
              <a:t>: </a:t>
            </a:r>
          </a:p>
          <a:p>
            <a:endParaRPr lang="en-US" sz="2800" dirty="0"/>
          </a:p>
          <a:p>
            <a:r>
              <a:rPr lang="en-US" sz="2800" dirty="0" smtClean="0"/>
              <a:t>read only properties  in react used in components to update  UI</a:t>
            </a:r>
          </a:p>
          <a:p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sz="2800" dirty="0"/>
              <a:t>p</a:t>
            </a:r>
            <a:r>
              <a:rPr lang="en-US" sz="2800" dirty="0" smtClean="0"/>
              <a:t>rop is used to define </a:t>
            </a:r>
            <a:r>
              <a:rPr lang="en-US" sz="2800" dirty="0"/>
              <a:t>a component that can take arguments via the component's HTML element attributes. </a:t>
            </a:r>
            <a:endParaRPr lang="en-US" sz="2800" dirty="0" smtClean="0"/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/>
              <a:t>props are immutable and not dynamic. To change the value of a prop requires </a:t>
            </a:r>
            <a:r>
              <a:rPr lang="en-US" sz="2800" dirty="0" smtClean="0"/>
              <a:t>re-rendering </a:t>
            </a:r>
            <a:r>
              <a:rPr lang="en-US" sz="2800" dirty="0"/>
              <a:t>the component. </a:t>
            </a:r>
            <a:r>
              <a:rPr lang="en-US" sz="2400" dirty="0"/>
              <a:t>	</a:t>
            </a:r>
          </a:p>
          <a:p>
            <a:endParaRPr lang="en-US" sz="2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70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673574"/>
            <a:ext cx="8839200" cy="595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To update </a:t>
            </a:r>
            <a:r>
              <a:rPr lang="en-US" sz="2800" dirty="0"/>
              <a:t>the value in response to user input, </a:t>
            </a:r>
            <a:r>
              <a:rPr lang="en-US" sz="2800" dirty="0" smtClean="0"/>
              <a:t>use </a:t>
            </a:r>
            <a:r>
              <a:rPr lang="en-US" sz="2800" dirty="0"/>
              <a:t>the </a:t>
            </a:r>
            <a:r>
              <a:rPr lang="en-US" sz="2800" dirty="0" err="1">
                <a:solidFill>
                  <a:srgbClr val="FF0000"/>
                </a:solidFill>
              </a:rPr>
              <a:t>onChange</a:t>
            </a:r>
            <a:r>
              <a:rPr lang="en-US" sz="2800" dirty="0"/>
              <a:t> event</a:t>
            </a:r>
            <a:r>
              <a:rPr lang="en-US" sz="2800" dirty="0" smtClean="0"/>
              <a:t>: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  </a:t>
            </a:r>
            <a:r>
              <a:rPr lang="en-US" sz="2800" dirty="0" err="1"/>
              <a:t>getInitialState</a:t>
            </a:r>
            <a:r>
              <a:rPr lang="en-US" sz="2800" dirty="0"/>
              <a:t>: function() {  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</a:t>
            </a:r>
            <a:r>
              <a:rPr lang="en-US" sz="2800" dirty="0"/>
              <a:t>return {value: 'Hello!'};  }, 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</a:t>
            </a:r>
            <a:r>
              <a:rPr lang="en-US" sz="2800" dirty="0" err="1" smtClean="0"/>
              <a:t>handleChange</a:t>
            </a:r>
            <a:r>
              <a:rPr lang="en-US" sz="2800" dirty="0"/>
              <a:t>: function(event) {  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</a:t>
            </a:r>
            <a:r>
              <a:rPr lang="en-US" sz="2800" dirty="0" err="1"/>
              <a:t>this.setState</a:t>
            </a:r>
            <a:r>
              <a:rPr lang="en-US" sz="2800" dirty="0"/>
              <a:t>({value: </a:t>
            </a:r>
            <a:r>
              <a:rPr lang="en-US" sz="2800" dirty="0" err="1"/>
              <a:t>event.target.value</a:t>
            </a:r>
            <a:r>
              <a:rPr lang="en-US" sz="2800" dirty="0"/>
              <a:t>});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800" dirty="0"/>
              <a:t>},  render: function() {  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</a:t>
            </a:r>
            <a:r>
              <a:rPr lang="en-US" sz="2800" dirty="0" err="1"/>
              <a:t>var</a:t>
            </a:r>
            <a:r>
              <a:rPr lang="en-US" sz="2800" dirty="0"/>
              <a:t> value = </a:t>
            </a:r>
            <a:r>
              <a:rPr lang="en-US" sz="2800" dirty="0" err="1"/>
              <a:t>this.state.value</a:t>
            </a:r>
            <a:r>
              <a:rPr lang="en-US" sz="2800" dirty="0"/>
              <a:t>; 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</a:t>
            </a:r>
            <a:r>
              <a:rPr lang="en-US" sz="2800" dirty="0"/>
              <a:t>return &lt;input type="text" value={value} </a:t>
            </a:r>
            <a:r>
              <a:rPr lang="en-US" sz="2800" dirty="0" smtClean="0"/>
              <a:t>		</a:t>
            </a:r>
            <a:r>
              <a:rPr lang="en-US" sz="2800" dirty="0" err="1" smtClean="0"/>
              <a:t>onChange</a:t>
            </a:r>
            <a:r>
              <a:rPr lang="en-US" sz="2800" dirty="0"/>
              <a:t>={</a:t>
            </a:r>
            <a:r>
              <a:rPr lang="en-US" sz="2800" dirty="0" err="1"/>
              <a:t>this.handleChange</a:t>
            </a:r>
            <a:r>
              <a:rPr lang="en-US" sz="2800" dirty="0"/>
              <a:t>} /&gt;;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}</a:t>
            </a:r>
            <a:endParaRPr lang="en-US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57200" lvl="1" indent="0" algn="just">
              <a:buNone/>
            </a:pPr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0" y="3325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7620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76200"/>
            <a:ext cx="8257308" cy="4849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React – Controlled Component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7010400" y="5867400"/>
            <a:ext cx="1066800" cy="761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8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673574"/>
            <a:ext cx="8839200" cy="595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800" dirty="0"/>
              <a:t>H</a:t>
            </a:r>
            <a:r>
              <a:rPr lang="en-US" sz="2800" dirty="0" smtClean="0"/>
              <a:t>ere we are  </a:t>
            </a:r>
            <a:r>
              <a:rPr lang="en-US" sz="2800" dirty="0"/>
              <a:t>accepting the newest value provided by the user and updating the value prop of the &lt;input&gt; component. 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This </a:t>
            </a:r>
            <a:r>
              <a:rPr lang="en-US" sz="2800" dirty="0"/>
              <a:t>pattern makes it easy to implement interfaces that respond to or validate user interactions.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For </a:t>
            </a:r>
            <a:r>
              <a:rPr lang="en-US" sz="2800" dirty="0">
                <a:solidFill>
                  <a:srgbClr val="FF0000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sz="2800" dirty="0"/>
              <a:t>  </a:t>
            </a:r>
            <a:r>
              <a:rPr lang="en-US" sz="2800" dirty="0" err="1"/>
              <a:t>handleChange</a:t>
            </a:r>
            <a:r>
              <a:rPr lang="en-US" sz="2800" dirty="0"/>
              <a:t>: function(event) {  </a:t>
            </a:r>
          </a:p>
          <a:p>
            <a:pPr marL="0" indent="0">
              <a:buNone/>
            </a:pPr>
            <a:r>
              <a:rPr lang="en-US" sz="2800" dirty="0" smtClean="0"/>
              <a:t>  </a:t>
            </a:r>
            <a:r>
              <a:rPr lang="en-US" sz="2800" dirty="0" err="1"/>
              <a:t>this.setState</a:t>
            </a:r>
            <a:r>
              <a:rPr lang="en-US" sz="2800" dirty="0"/>
              <a:t>({value: </a:t>
            </a:r>
            <a:r>
              <a:rPr lang="en-US" sz="2800" dirty="0" err="1"/>
              <a:t>event.target.value.substr</a:t>
            </a:r>
            <a:r>
              <a:rPr lang="en-US" sz="2800" dirty="0"/>
              <a:t>(0, 140)});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</a:t>
            </a:r>
            <a:r>
              <a:rPr lang="en-US" sz="2800" dirty="0"/>
              <a:t>}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This </a:t>
            </a:r>
            <a:r>
              <a:rPr lang="en-US" sz="2800" dirty="0"/>
              <a:t>would accept user input but truncate the value to the first 140 characters.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.</a:t>
            </a:r>
          </a:p>
          <a:p>
            <a:pPr marL="457200" lvl="1" indent="0" algn="just">
              <a:buNone/>
            </a:pPr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0" y="3325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7620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76200"/>
            <a:ext cx="8257308" cy="4849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React – Controlled Component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84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673574"/>
            <a:ext cx="8839200" cy="595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Why Controlled Components?</a:t>
            </a:r>
          </a:p>
          <a:p>
            <a:r>
              <a:rPr lang="en-US" sz="2800" dirty="0"/>
              <a:t>Using form components such as &lt;input&gt; in React presents a challenge that is absent when writing traditional form HTML. </a:t>
            </a:r>
            <a:endParaRPr lang="en-US" sz="2800" dirty="0" smtClean="0"/>
          </a:p>
          <a:p>
            <a:r>
              <a:rPr lang="en-US" sz="2800" dirty="0" smtClean="0"/>
              <a:t>For </a:t>
            </a:r>
            <a:r>
              <a:rPr lang="en-US" sz="2800" dirty="0"/>
              <a:t>example, in HTML</a:t>
            </a:r>
            <a:r>
              <a:rPr lang="en-US" sz="2800" dirty="0" smtClean="0"/>
              <a:t>:</a:t>
            </a:r>
            <a:endParaRPr lang="en-US" sz="2800" dirty="0"/>
          </a:p>
          <a:p>
            <a:r>
              <a:rPr lang="en-US" sz="2800" dirty="0"/>
              <a:t>  &lt;input type="text" name="title" value="Untitled" /&gt; </a:t>
            </a:r>
            <a:endParaRPr lang="en-US" sz="2800" dirty="0" smtClean="0"/>
          </a:p>
          <a:p>
            <a:r>
              <a:rPr lang="en-US" sz="2800" dirty="0" smtClean="0"/>
              <a:t>This </a:t>
            </a:r>
            <a:r>
              <a:rPr lang="en-US" sz="2800" dirty="0"/>
              <a:t>renders an input </a:t>
            </a:r>
            <a:r>
              <a:rPr lang="en-US" sz="2800" i="1" dirty="0"/>
              <a:t>initialized</a:t>
            </a:r>
            <a:r>
              <a:rPr lang="en-US" sz="2800" dirty="0"/>
              <a:t> with the value, </a:t>
            </a:r>
            <a:r>
              <a:rPr lang="en-US" sz="2800" dirty="0">
                <a:solidFill>
                  <a:srgbClr val="FF0000"/>
                </a:solidFill>
              </a:rPr>
              <a:t>Untitled.</a:t>
            </a:r>
            <a:r>
              <a:rPr lang="en-US" sz="2800" dirty="0"/>
              <a:t> When the user updates the input, the node's value </a:t>
            </a:r>
            <a:r>
              <a:rPr lang="en-US" sz="2800" i="1" dirty="0"/>
              <a:t>property</a:t>
            </a:r>
            <a:r>
              <a:rPr lang="en-US" sz="2800" dirty="0"/>
              <a:t> will change. 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However</a:t>
            </a:r>
            <a:r>
              <a:rPr lang="en-US" sz="2800" dirty="0"/>
              <a:t>, </a:t>
            </a:r>
            <a:r>
              <a:rPr lang="en-US" sz="2800" dirty="0" err="1">
                <a:solidFill>
                  <a:srgbClr val="FF0000"/>
                </a:solidFill>
              </a:rPr>
              <a:t>node.getAttribute</a:t>
            </a:r>
            <a:r>
              <a:rPr lang="en-US" sz="2800" dirty="0">
                <a:solidFill>
                  <a:srgbClr val="FF0000"/>
                </a:solidFill>
              </a:rPr>
              <a:t>('value') </a:t>
            </a:r>
            <a:r>
              <a:rPr lang="en-US" sz="2800" dirty="0"/>
              <a:t>will still return the value used at initialization time,</a:t>
            </a:r>
            <a:r>
              <a:rPr lang="en-US" sz="2800" dirty="0">
                <a:solidFill>
                  <a:srgbClr val="FF0000"/>
                </a:solidFill>
              </a:rPr>
              <a:t> Untitled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9" name="Rounded Rectangle 8"/>
          <p:cNvSpPr/>
          <p:nvPr/>
        </p:nvSpPr>
        <p:spPr>
          <a:xfrm>
            <a:off x="0" y="3325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7620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76200"/>
            <a:ext cx="8257308" cy="4849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React – Controlled Component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43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27709" y="673574"/>
            <a:ext cx="9116291" cy="595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dirty="0"/>
              <a:t>Unlike HTML, React components must represent the state of the view at any point in time and not only at initialization time. </a:t>
            </a:r>
            <a:endParaRPr lang="en-US" sz="2800" dirty="0" smtClean="0"/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For </a:t>
            </a:r>
            <a:r>
              <a:rPr lang="en-US" sz="2800" dirty="0"/>
              <a:t>example, in React</a:t>
            </a:r>
            <a:r>
              <a:rPr lang="en-US" sz="2800" dirty="0" smtClean="0"/>
              <a:t>: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  render: function() </a:t>
            </a:r>
            <a:r>
              <a:rPr lang="en-US" sz="2800" dirty="0" smtClean="0"/>
              <a:t>{</a:t>
            </a:r>
          </a:p>
          <a:p>
            <a:pPr marL="0" indent="0">
              <a:buNone/>
            </a:pPr>
            <a:r>
              <a:rPr lang="en-US" sz="2800" dirty="0" smtClean="0"/>
              <a:t>    </a:t>
            </a:r>
            <a:r>
              <a:rPr lang="en-US" sz="2800" dirty="0"/>
              <a:t>return &lt;input type="text" name="title" value="Untitled" /&gt;;  </a:t>
            </a:r>
            <a:r>
              <a:rPr lang="en-US" sz="2800" dirty="0" smtClean="0"/>
              <a:t>}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Since </a:t>
            </a:r>
            <a:r>
              <a:rPr lang="en-US" sz="2800" dirty="0"/>
              <a:t>this method describes the view at any point in time, the value of the text input </a:t>
            </a:r>
            <a:r>
              <a:rPr lang="en-US" sz="2800" dirty="0" smtClean="0"/>
              <a:t>should </a:t>
            </a:r>
            <a:r>
              <a:rPr lang="en-US" sz="2800" i="1" dirty="0" smtClean="0"/>
              <a:t>always</a:t>
            </a:r>
            <a:r>
              <a:rPr lang="en-US" sz="2800" dirty="0"/>
              <a:t> </a:t>
            </a:r>
            <a:r>
              <a:rPr lang="en-US" sz="2800" dirty="0" smtClean="0"/>
              <a:t> be</a:t>
            </a:r>
            <a:r>
              <a:rPr lang="en-US" sz="2800" dirty="0"/>
              <a:t> Untitled.</a:t>
            </a:r>
            <a:r>
              <a:rPr lang="en-US" sz="2800" dirty="0">
                <a:solidFill>
                  <a:srgbClr val="FF0000"/>
                </a:solidFill>
              </a:rPr>
              <a:t>.</a:t>
            </a:r>
          </a:p>
          <a:p>
            <a:pPr marL="457200" lvl="1" indent="0" algn="just">
              <a:buNone/>
            </a:pPr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0" y="3325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7620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76200"/>
            <a:ext cx="8257308" cy="4849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React – Controlled Component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7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673574"/>
            <a:ext cx="8839200" cy="595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Uncontrolled Components</a:t>
            </a:r>
          </a:p>
          <a:p>
            <a:r>
              <a:rPr lang="en-US" sz="2800" dirty="0"/>
              <a:t>An &lt;input&gt; that </a:t>
            </a:r>
            <a:r>
              <a:rPr lang="en-US" sz="2800" dirty="0">
                <a:solidFill>
                  <a:srgbClr val="FF0000"/>
                </a:solidFill>
              </a:rPr>
              <a:t>does not supply a value</a:t>
            </a:r>
            <a:r>
              <a:rPr lang="en-US" sz="2800" dirty="0"/>
              <a:t> (or sets it to null) is an </a:t>
            </a:r>
            <a:r>
              <a:rPr lang="en-US" sz="2800" i="1" dirty="0">
                <a:solidFill>
                  <a:srgbClr val="FF0000"/>
                </a:solidFill>
              </a:rPr>
              <a:t>uncontrolled</a:t>
            </a:r>
            <a:r>
              <a:rPr lang="en-US" sz="2800" dirty="0"/>
              <a:t> component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 </a:t>
            </a:r>
          </a:p>
          <a:p>
            <a:r>
              <a:rPr lang="en-US" sz="2800" dirty="0" smtClean="0"/>
              <a:t>render</a:t>
            </a:r>
            <a:r>
              <a:rPr lang="en-US" sz="2800" dirty="0"/>
              <a:t>: function() {    return &lt;input </a:t>
            </a:r>
            <a:r>
              <a:rPr lang="en-US" sz="2800" dirty="0" smtClean="0"/>
              <a:t> type</a:t>
            </a:r>
            <a:r>
              <a:rPr lang="en-US" sz="2800" dirty="0"/>
              <a:t>="text" /&gt;;  }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smtClean="0">
                <a:solidFill>
                  <a:srgbClr val="FF0000"/>
                </a:solidFill>
              </a:rPr>
              <a:t>.</a:t>
            </a:r>
            <a:endParaRPr lang="en-US" sz="2800" dirty="0">
              <a:solidFill>
                <a:srgbClr val="FF0000"/>
              </a:solidFill>
            </a:endParaRPr>
          </a:p>
          <a:p>
            <a:pPr marL="457200" lvl="1" indent="0" algn="just">
              <a:buNone/>
            </a:pPr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0" y="3325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7620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76200"/>
            <a:ext cx="8257308" cy="4849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React – Uncontrolled Component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36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673574"/>
            <a:ext cx="8839200" cy="595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Default Value</a:t>
            </a:r>
          </a:p>
          <a:p>
            <a:r>
              <a:rPr lang="en-US" sz="2800" dirty="0" smtClean="0"/>
              <a:t>To initialize </a:t>
            </a:r>
            <a:r>
              <a:rPr lang="en-US" sz="2800" dirty="0"/>
              <a:t>the component with a non-empty value, </a:t>
            </a:r>
            <a:r>
              <a:rPr lang="en-US" sz="2800" dirty="0" smtClean="0"/>
              <a:t> </a:t>
            </a:r>
            <a:r>
              <a:rPr lang="en-US" sz="2800" dirty="0"/>
              <a:t>supply </a:t>
            </a:r>
            <a:r>
              <a:rPr lang="en-US" sz="2800" dirty="0" smtClean="0"/>
              <a:t>a </a:t>
            </a:r>
            <a:r>
              <a:rPr lang="en-US" sz="2800" dirty="0" err="1" smtClean="0">
                <a:solidFill>
                  <a:srgbClr val="FF0000"/>
                </a:solidFill>
              </a:rPr>
              <a:t>defaultValue</a:t>
            </a:r>
            <a:r>
              <a:rPr lang="en-US" sz="2800" dirty="0"/>
              <a:t> prop. </a:t>
            </a:r>
            <a:endParaRPr lang="en-US" sz="2800" dirty="0" smtClean="0"/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render</a:t>
            </a:r>
            <a:r>
              <a:rPr lang="en-US" sz="2800" dirty="0"/>
              <a:t>: function() {  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 </a:t>
            </a:r>
            <a:r>
              <a:rPr lang="en-US" sz="2800" dirty="0"/>
              <a:t>return &lt;input type="text" </a:t>
            </a:r>
            <a:r>
              <a:rPr lang="en-US" sz="2800" dirty="0" err="1"/>
              <a:t>defaultValue</a:t>
            </a:r>
            <a:r>
              <a:rPr lang="en-US" sz="2800" dirty="0"/>
              <a:t>="Hello!" /&gt;;  }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This </a:t>
            </a:r>
            <a:r>
              <a:rPr lang="en-US" sz="2800" dirty="0"/>
              <a:t>example will function much like the </a:t>
            </a:r>
            <a:r>
              <a:rPr lang="en-US" sz="2800" b="1" dirty="0"/>
              <a:t>Controlled Components</a:t>
            </a:r>
            <a:r>
              <a:rPr lang="en-US" sz="2800" dirty="0"/>
              <a:t> </a:t>
            </a: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&lt;</a:t>
            </a:r>
            <a:r>
              <a:rPr lang="en-US" sz="2800" dirty="0"/>
              <a:t>input&gt; </a:t>
            </a:r>
            <a:r>
              <a:rPr lang="en-US" sz="2800" dirty="0" smtClean="0"/>
              <a:t>      supports</a:t>
            </a:r>
            <a:r>
              <a:rPr lang="en-US" sz="2800" dirty="0"/>
              <a:t> </a:t>
            </a:r>
            <a:r>
              <a:rPr lang="en-US" sz="2800" dirty="0" err="1">
                <a:solidFill>
                  <a:srgbClr val="FF0000"/>
                </a:solidFill>
              </a:rPr>
              <a:t>defaultChecked</a:t>
            </a:r>
            <a:r>
              <a:rPr lang="en-US" sz="2800" dirty="0"/>
              <a:t> 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&lt;</a:t>
            </a:r>
            <a:r>
              <a:rPr lang="en-US" sz="2800" dirty="0"/>
              <a:t>select</a:t>
            </a:r>
            <a:r>
              <a:rPr lang="en-US" sz="2800" dirty="0" smtClean="0"/>
              <a:t>&gt;     </a:t>
            </a:r>
            <a:r>
              <a:rPr lang="en-US" sz="2800" dirty="0"/>
              <a:t> supports </a:t>
            </a:r>
            <a:r>
              <a:rPr lang="en-US" sz="2800" dirty="0" err="1"/>
              <a:t>defaultValue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.</a:t>
            </a:r>
            <a:endParaRPr lang="en-US" sz="2800" dirty="0">
              <a:solidFill>
                <a:srgbClr val="FF0000"/>
              </a:solidFill>
            </a:endParaRPr>
          </a:p>
          <a:p>
            <a:pPr marL="457200" lvl="1" indent="0" algn="just">
              <a:buNone/>
            </a:pPr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0" y="3325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7620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76200"/>
            <a:ext cx="8257308" cy="4849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React  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97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The ref String Attribute</a:t>
            </a:r>
          </a:p>
          <a:p>
            <a:endParaRPr lang="en-US" sz="2800" dirty="0" smtClean="0"/>
          </a:p>
          <a:p>
            <a:r>
              <a:rPr lang="en-US" sz="2800" dirty="0" smtClean="0"/>
              <a:t>React </a:t>
            </a:r>
            <a:r>
              <a:rPr lang="en-US" sz="2800" dirty="0"/>
              <a:t>supports a very special property that </a:t>
            </a:r>
            <a:r>
              <a:rPr lang="en-US" sz="2800" dirty="0" smtClean="0"/>
              <a:t> can be  attached  </a:t>
            </a:r>
            <a:r>
              <a:rPr lang="en-US" sz="2800" dirty="0"/>
              <a:t>to any component that is output from render(). 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This </a:t>
            </a:r>
            <a:r>
              <a:rPr lang="en-US" sz="2800" dirty="0"/>
              <a:t>special property allows </a:t>
            </a:r>
            <a:r>
              <a:rPr lang="en-US" sz="2800" dirty="0" smtClean="0"/>
              <a:t> </a:t>
            </a:r>
            <a:r>
              <a:rPr lang="en-US" sz="2800" dirty="0"/>
              <a:t>to refer to the corresponding </a:t>
            </a:r>
            <a:r>
              <a:rPr lang="en-US" sz="2800" dirty="0" smtClean="0"/>
              <a:t> </a:t>
            </a:r>
            <a:r>
              <a:rPr lang="en-US" sz="2800" b="1" dirty="0" smtClean="0"/>
              <a:t>backing </a:t>
            </a:r>
            <a:r>
              <a:rPr lang="en-US" sz="2800" b="1" dirty="0"/>
              <a:t>instance</a:t>
            </a:r>
            <a:r>
              <a:rPr lang="en-US" sz="2800" dirty="0"/>
              <a:t> of anything returned from render(). It is always guaranteed to be the proper instance, at any point in time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9" name="Rounded Rectangle 8"/>
          <p:cNvSpPr/>
          <p:nvPr/>
        </p:nvSpPr>
        <p:spPr>
          <a:xfrm>
            <a:off x="0" y="3325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7620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76200"/>
            <a:ext cx="8257308" cy="4849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React – ref  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56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The ref String Attribute</a:t>
            </a:r>
          </a:p>
          <a:p>
            <a:pPr marL="0" lvl="0" indent="0">
              <a:buNone/>
            </a:pPr>
            <a:endParaRPr lang="en-US" sz="2800" dirty="0"/>
          </a:p>
          <a:p>
            <a:pPr marL="0" lvl="0" indent="0">
              <a:buNone/>
            </a:pPr>
            <a:r>
              <a:rPr lang="en-US" sz="2800" dirty="0"/>
              <a:t>Assign a ref attribute to anything returned from render such as:</a:t>
            </a:r>
          </a:p>
          <a:p>
            <a:pPr lvl="0"/>
            <a:r>
              <a:rPr lang="en-US" sz="2800" dirty="0"/>
              <a:t>&lt;input ref="</a:t>
            </a:r>
            <a:r>
              <a:rPr lang="en-US" sz="2800" dirty="0" err="1"/>
              <a:t>myInput</a:t>
            </a:r>
            <a:r>
              <a:rPr lang="en-US" sz="2800" dirty="0"/>
              <a:t>" /&gt; In some other code (typically event handler code), access the </a:t>
            </a:r>
            <a:r>
              <a:rPr lang="en-US" sz="2800" b="1" dirty="0"/>
              <a:t>backing instance</a:t>
            </a:r>
            <a:r>
              <a:rPr lang="en-US" sz="2800" dirty="0"/>
              <a:t> </a:t>
            </a:r>
            <a:r>
              <a:rPr lang="en-US" sz="2800" dirty="0" smtClean="0"/>
              <a:t>via </a:t>
            </a:r>
            <a:r>
              <a:rPr lang="en-US" sz="2800" dirty="0" err="1" smtClean="0">
                <a:solidFill>
                  <a:srgbClr val="FF0000"/>
                </a:solidFill>
              </a:rPr>
              <a:t>this.refs</a:t>
            </a:r>
            <a:r>
              <a:rPr lang="en-US" sz="2800" dirty="0"/>
              <a:t> as in</a:t>
            </a:r>
            <a:r>
              <a:rPr lang="en-US" sz="2800" dirty="0" smtClean="0"/>
              <a:t>:</a:t>
            </a:r>
          </a:p>
          <a:p>
            <a:pPr lvl="0"/>
            <a:endParaRPr lang="en-US" sz="2800" dirty="0"/>
          </a:p>
          <a:p>
            <a:r>
              <a:rPr lang="en-US" sz="2800" dirty="0" err="1"/>
              <a:t>this.refs.myInput</a:t>
            </a:r>
            <a:r>
              <a:rPr lang="en-US" sz="2800" dirty="0"/>
              <a:t> </a:t>
            </a:r>
            <a:r>
              <a:rPr lang="en-US" sz="2800" dirty="0" smtClean="0"/>
              <a:t> : can </a:t>
            </a:r>
            <a:r>
              <a:rPr lang="en-US" sz="2800" dirty="0"/>
              <a:t>access the component's DOM node </a:t>
            </a:r>
            <a:r>
              <a:rPr lang="en-US" sz="2800" dirty="0" smtClean="0"/>
              <a:t>directly</a:t>
            </a:r>
          </a:p>
          <a:p>
            <a:pPr marL="0" indent="0">
              <a:buNone/>
            </a:pPr>
            <a:r>
              <a:rPr lang="en-US" sz="2800" dirty="0" smtClean="0"/>
              <a:t> 	</a:t>
            </a:r>
            <a:r>
              <a:rPr lang="en-US" sz="2800" dirty="0" err="1" smtClean="0">
                <a:solidFill>
                  <a:srgbClr val="FF0000"/>
                </a:solidFill>
              </a:rPr>
              <a:t>React.findDOMNode</a:t>
            </a:r>
            <a:r>
              <a:rPr lang="en-US" sz="2800" dirty="0" smtClean="0">
                <a:solidFill>
                  <a:srgbClr val="FF0000"/>
                </a:solidFill>
              </a:rPr>
              <a:t>(</a:t>
            </a:r>
            <a:r>
              <a:rPr lang="en-US" sz="2800" dirty="0" err="1" smtClean="0">
                <a:solidFill>
                  <a:srgbClr val="FF0000"/>
                </a:solidFill>
              </a:rPr>
              <a:t>this.refs.myInput</a:t>
            </a:r>
            <a:r>
              <a:rPr lang="en-US" sz="2800" dirty="0">
                <a:solidFill>
                  <a:srgbClr val="FF0000"/>
                </a:solidFill>
              </a:rPr>
              <a:t>).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0" y="3325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7620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76200"/>
            <a:ext cx="8257308" cy="4849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React – ref  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5943600" y="6248400"/>
            <a:ext cx="533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The ref String Attribute</a:t>
            </a:r>
          </a:p>
          <a:p>
            <a:pPr marL="0" lvl="0" indent="0">
              <a:buNone/>
            </a:pPr>
            <a:r>
              <a:rPr lang="en-US" sz="2800" dirty="0"/>
              <a:t>render: function() {   </a:t>
            </a:r>
            <a:endParaRPr lang="en-US" sz="2800" dirty="0" smtClean="0"/>
          </a:p>
          <a:p>
            <a:pPr marL="0" lvl="0" indent="0">
              <a:buNone/>
            </a:pPr>
            <a:r>
              <a:rPr lang="en-US" sz="2800" dirty="0" smtClean="0"/>
              <a:t> </a:t>
            </a:r>
            <a:r>
              <a:rPr lang="en-US" sz="2800" dirty="0"/>
              <a:t>return (     </a:t>
            </a:r>
            <a:endParaRPr lang="en-US" sz="2800" dirty="0" smtClean="0"/>
          </a:p>
          <a:p>
            <a:pPr marL="0" lvl="0" indent="0">
              <a:buNone/>
            </a:pPr>
            <a:r>
              <a:rPr lang="en-US" sz="2800" dirty="0" smtClean="0"/>
              <a:t> </a:t>
            </a:r>
            <a:r>
              <a:rPr lang="en-US" sz="2800" dirty="0"/>
              <a:t>&lt;</a:t>
            </a:r>
            <a:r>
              <a:rPr lang="en-US" sz="2800" dirty="0" err="1"/>
              <a:t>TextInput</a:t>
            </a:r>
            <a:r>
              <a:rPr lang="en-US" sz="2800" dirty="0"/>
              <a:t>      </a:t>
            </a:r>
            <a:endParaRPr lang="en-US" sz="2800" dirty="0" smtClean="0"/>
          </a:p>
          <a:p>
            <a:pPr marL="0" lvl="0" indent="0">
              <a:buNone/>
            </a:pPr>
            <a:r>
              <a:rPr lang="en-US" sz="2800" dirty="0" smtClean="0"/>
              <a:t>  </a:t>
            </a:r>
            <a:r>
              <a:rPr lang="en-US" sz="2800" dirty="0"/>
              <a:t>ref={function(input) {     </a:t>
            </a:r>
            <a:endParaRPr lang="en-US" sz="2800" dirty="0" smtClean="0"/>
          </a:p>
          <a:p>
            <a:pPr marL="0" lvl="0" indent="0">
              <a:buNone/>
            </a:pPr>
            <a:r>
              <a:rPr lang="en-US" sz="2800" dirty="0" smtClean="0"/>
              <a:t>     </a:t>
            </a:r>
            <a:r>
              <a:rPr lang="en-US" sz="2800" dirty="0"/>
              <a:t>if (input != null) {          </a:t>
            </a:r>
            <a:endParaRPr lang="en-US" sz="2800" dirty="0" smtClean="0"/>
          </a:p>
          <a:p>
            <a:pPr marL="0" lv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  </a:t>
            </a:r>
            <a:r>
              <a:rPr lang="en-US" sz="2800" dirty="0" err="1"/>
              <a:t>input.focus</a:t>
            </a:r>
            <a:r>
              <a:rPr lang="en-US" sz="2800" dirty="0"/>
              <a:t>();     </a:t>
            </a:r>
            <a:endParaRPr lang="en-US" sz="2800" dirty="0" smtClean="0"/>
          </a:p>
          <a:p>
            <a:pPr marL="0" lvl="0" indent="0">
              <a:buNone/>
            </a:pPr>
            <a:r>
              <a:rPr lang="en-US" sz="2800" dirty="0" smtClean="0"/>
              <a:t>     </a:t>
            </a:r>
            <a:r>
              <a:rPr lang="en-US" sz="2800" dirty="0"/>
              <a:t>}   </a:t>
            </a:r>
            <a:endParaRPr lang="en-US" sz="2800" dirty="0" smtClean="0"/>
          </a:p>
          <a:p>
            <a:pPr marL="0" lvl="0" indent="0">
              <a:buNone/>
            </a:pPr>
            <a:r>
              <a:rPr lang="en-US" sz="2800" dirty="0" smtClean="0"/>
              <a:t>    </a:t>
            </a:r>
            <a:r>
              <a:rPr lang="en-US" sz="2800" dirty="0"/>
              <a:t>}} /&gt;  </a:t>
            </a:r>
            <a:endParaRPr lang="en-US" sz="2800" dirty="0" smtClean="0"/>
          </a:p>
          <a:p>
            <a:pPr marL="0" lvl="0" indent="0">
              <a:buNone/>
            </a:pPr>
            <a:r>
              <a:rPr lang="en-US" sz="2800" dirty="0" smtClean="0"/>
              <a:t>  );</a:t>
            </a:r>
          </a:p>
          <a:p>
            <a:pPr marL="0" lvl="0" indent="0">
              <a:buNone/>
            </a:pPr>
            <a:r>
              <a:rPr lang="en-US" sz="2800" dirty="0" smtClean="0"/>
              <a:t>},   							</a:t>
            </a:r>
            <a:r>
              <a:rPr lang="en-US" sz="2800" dirty="0" smtClean="0">
                <a:solidFill>
                  <a:srgbClr val="FF0000"/>
                </a:solidFill>
              </a:rPr>
              <a:t>(refddemo.html)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0" y="3325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7620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76200"/>
            <a:ext cx="8257308" cy="4849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React – ref  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Down Arrow 2"/>
          <p:cNvSpPr/>
          <p:nvPr/>
        </p:nvSpPr>
        <p:spPr>
          <a:xfrm rot="3069260">
            <a:off x="3271977" y="3092155"/>
            <a:ext cx="637309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27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dirty="0" smtClean="0"/>
              <a:t> </a:t>
            </a:r>
            <a:r>
              <a:rPr lang="en-US" sz="2800" dirty="0"/>
              <a:t>create the intermediate-DOM in render(), </a:t>
            </a:r>
            <a:r>
              <a:rPr lang="en-US" sz="2800" dirty="0" smtClean="0"/>
              <a:t>to </a:t>
            </a:r>
            <a:r>
              <a:rPr lang="en-US" sz="2800" dirty="0"/>
              <a:t>assign a </a:t>
            </a:r>
            <a:r>
              <a:rPr lang="en-US" sz="2800" b="1" dirty="0" smtClean="0">
                <a:solidFill>
                  <a:srgbClr val="FF0000"/>
                </a:solidFill>
              </a:rPr>
              <a:t>ref </a:t>
            </a:r>
            <a:r>
              <a:rPr lang="en-US" sz="2800" dirty="0" smtClean="0"/>
              <a:t>property </a:t>
            </a:r>
            <a:r>
              <a:rPr lang="en-US" sz="2800" dirty="0"/>
              <a:t>to a child </a:t>
            </a:r>
            <a:r>
              <a:rPr lang="en-US" sz="2800" dirty="0" smtClean="0"/>
              <a:t>component then </a:t>
            </a:r>
            <a:r>
              <a:rPr lang="en-US" sz="2800" dirty="0"/>
              <a:t>refer to it from the parent using </a:t>
            </a:r>
            <a:r>
              <a:rPr lang="en-US" sz="2800" dirty="0" smtClean="0"/>
              <a:t>the </a:t>
            </a:r>
            <a:r>
              <a:rPr lang="en-US" sz="2800" dirty="0" smtClean="0">
                <a:solidFill>
                  <a:srgbClr val="FF0000"/>
                </a:solidFill>
              </a:rPr>
              <a:t>refs</a:t>
            </a:r>
            <a:r>
              <a:rPr lang="en-US" sz="2800" dirty="0">
                <a:solidFill>
                  <a:srgbClr val="FF0000"/>
                </a:solidFill>
              </a:rPr>
              <a:t> </a:t>
            </a:r>
            <a:r>
              <a:rPr lang="en-US" sz="2800" dirty="0"/>
              <a:t>property. 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render: function(){ // Set a ref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return (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&lt;</a:t>
            </a:r>
            <a:r>
              <a:rPr lang="en-US" sz="2800" dirty="0"/>
              <a:t>div&gt; &lt;span ref="counter" </a:t>
            </a:r>
            <a:r>
              <a:rPr lang="en-US" sz="2800" dirty="0" smtClean="0"/>
              <a:t>   </a:t>
            </a:r>
          </a:p>
          <a:p>
            <a:pPr marL="0" indent="0">
              <a:buNone/>
            </a:pPr>
            <a:r>
              <a:rPr lang="en-US" sz="2800"/>
              <a:t> </a:t>
            </a:r>
            <a:r>
              <a:rPr lang="en-US" sz="2800" smtClean="0"/>
              <a:t>         class</a:t>
            </a:r>
            <a:r>
              <a:rPr lang="en-US" sz="2800" dirty="0"/>
              <a:t>="count"&gt;{</a:t>
            </a:r>
            <a:r>
              <a:rPr lang="en-US" sz="2800" dirty="0" err="1"/>
              <a:t>this.state.count</a:t>
            </a:r>
            <a:r>
              <a:rPr lang="en-US" sz="2800" dirty="0"/>
              <a:t>}&lt;/span&gt; &lt;/div&gt;;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)}</a:t>
            </a:r>
          </a:p>
          <a:p>
            <a:pPr marL="0" indent="0">
              <a:buNone/>
            </a:pPr>
            <a:r>
              <a:rPr lang="en-US" sz="2800" dirty="0" smtClean="0"/>
              <a:t> </a:t>
            </a:r>
            <a:r>
              <a:rPr lang="en-US" sz="2800" dirty="0" err="1"/>
              <a:t>handleMouseDown</a:t>
            </a:r>
            <a:r>
              <a:rPr lang="en-US" sz="2800" dirty="0"/>
              <a:t>: function(){ // Use the ref console.log(</a:t>
            </a:r>
            <a:r>
              <a:rPr lang="en-US" sz="2800" dirty="0" err="1"/>
              <a:t>this.refs.counter.innerHTML</a:t>
            </a:r>
            <a:r>
              <a:rPr lang="en-US" sz="2800" dirty="0"/>
              <a:t>);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},</a:t>
            </a:r>
            <a:endParaRPr lang="en-US" sz="2800" dirty="0"/>
          </a:p>
        </p:txBody>
      </p:sp>
      <p:sp>
        <p:nvSpPr>
          <p:cNvPr id="9" name="Rounded Rectangle 8"/>
          <p:cNvSpPr/>
          <p:nvPr/>
        </p:nvSpPr>
        <p:spPr>
          <a:xfrm>
            <a:off x="0" y="3325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7620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76200"/>
            <a:ext cx="8257308" cy="4849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React - ref 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18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0" y="3325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7620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76200"/>
            <a:ext cx="8257308" cy="4849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state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673575"/>
            <a:ext cx="8991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state</a:t>
            </a:r>
            <a:r>
              <a:rPr lang="en-US" sz="2800" dirty="0" smtClean="0"/>
              <a:t> : used to mutate the component state to reflect changes in DOM. React component’s state allows  </a:t>
            </a:r>
            <a:r>
              <a:rPr lang="en-US" sz="2800" dirty="0"/>
              <a:t>for dynamic behavior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dirty="0" smtClean="0">
                <a:solidFill>
                  <a:srgbClr val="FF0000"/>
                </a:solidFill>
              </a:rPr>
              <a:t>Note :</a:t>
            </a:r>
          </a:p>
          <a:p>
            <a:r>
              <a:rPr lang="en-US" sz="2800" dirty="0" err="1" smtClean="0"/>
              <a:t>this.setState</a:t>
            </a:r>
            <a:r>
              <a:rPr lang="en-US" sz="2800" dirty="0"/>
              <a:t>() method will merge the existing </a:t>
            </a:r>
            <a:r>
              <a:rPr lang="en-US" sz="2800" dirty="0" err="1"/>
              <a:t>this.state</a:t>
            </a:r>
            <a:r>
              <a:rPr lang="en-US" sz="2800" dirty="0"/>
              <a:t> with the object that is passed in. </a:t>
            </a:r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400" dirty="0"/>
          </a:p>
          <a:p>
            <a:r>
              <a:rPr lang="en-US" sz="2400" dirty="0" smtClean="0"/>
              <a:t>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2999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The ref Callback Attribute</a:t>
            </a:r>
          </a:p>
          <a:p>
            <a:r>
              <a:rPr lang="en-US" sz="2800" dirty="0"/>
              <a:t>The ref attribute can be a callback function instead of a name. 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This </a:t>
            </a:r>
            <a:r>
              <a:rPr lang="en-US" sz="2800" dirty="0"/>
              <a:t>callback will be executed immediately after the component is mounted. 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The </a:t>
            </a:r>
            <a:r>
              <a:rPr lang="en-US" sz="2800" dirty="0"/>
              <a:t>referenced component will be passed in as a parameter, and the callback function may use the component immediately, or save the reference for future use (or both).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0" y="3325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7620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76200"/>
            <a:ext cx="8257308" cy="4849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React - ref 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4572000" y="6019800"/>
            <a:ext cx="6096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38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0" y="3325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7620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76200"/>
            <a:ext cx="8257308" cy="4849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Props </a:t>
            </a:r>
            <a:r>
              <a:rPr lang="en-US" b="1" dirty="0" err="1" smtClean="0">
                <a:solidFill>
                  <a:srgbClr val="002060"/>
                </a:solidFill>
              </a:rPr>
              <a:t>vs</a:t>
            </a:r>
            <a:r>
              <a:rPr lang="en-US" b="1" dirty="0" smtClean="0">
                <a:solidFill>
                  <a:srgbClr val="002060"/>
                </a:solidFill>
              </a:rPr>
              <a:t> state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467" y="673575"/>
            <a:ext cx="9081314" cy="69865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Props</a:t>
            </a:r>
            <a:r>
              <a:rPr lang="en-US" sz="2800" dirty="0" smtClean="0"/>
              <a:t> </a:t>
            </a:r>
            <a:r>
              <a:rPr lang="en-US" sz="2800" dirty="0"/>
              <a:t>are immutable. </a:t>
            </a:r>
            <a:endParaRPr lang="en-US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Props</a:t>
            </a:r>
            <a:r>
              <a:rPr lang="en-US" sz="2800" dirty="0" smtClean="0"/>
              <a:t> should </a:t>
            </a:r>
            <a:r>
              <a:rPr lang="en-US" sz="2800" dirty="0"/>
              <a:t>not be updated by the component to which </a:t>
            </a:r>
            <a:r>
              <a:rPr lang="en-US" sz="2800" dirty="0" smtClean="0"/>
              <a:t>they are </a:t>
            </a:r>
            <a:r>
              <a:rPr lang="en-US" sz="2800" dirty="0"/>
              <a:t>passed. </a:t>
            </a:r>
            <a:endParaRPr lang="en-US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Props</a:t>
            </a:r>
            <a:r>
              <a:rPr lang="en-US" sz="2800" dirty="0" smtClean="0"/>
              <a:t> </a:t>
            </a:r>
            <a:r>
              <a:rPr lang="en-US" sz="2800" dirty="0"/>
              <a:t>are owned by the component which passes them to some </a:t>
            </a:r>
            <a:r>
              <a:rPr lang="en-US" sz="2800" dirty="0" smtClean="0"/>
              <a:t>other component</a:t>
            </a:r>
            <a:r>
              <a:rPr lang="en-US" sz="2800" dirty="0"/>
              <a:t>. </a:t>
            </a:r>
            <a:endParaRPr lang="en-US" sz="2800" dirty="0" smtClean="0"/>
          </a:p>
          <a:p>
            <a:endParaRPr lang="en-US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State</a:t>
            </a:r>
            <a:r>
              <a:rPr lang="en-US" sz="2800" dirty="0" smtClean="0"/>
              <a:t> </a:t>
            </a:r>
            <a:r>
              <a:rPr lang="en-US" sz="2800" dirty="0"/>
              <a:t>is </a:t>
            </a:r>
            <a:r>
              <a:rPr lang="en-US" sz="2800" dirty="0" smtClean="0"/>
              <a:t> </a:t>
            </a:r>
            <a:r>
              <a:rPr lang="en-US" sz="2800" dirty="0"/>
              <a:t>internal and private to the component. </a:t>
            </a:r>
            <a:endParaRPr lang="en-US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State</a:t>
            </a:r>
            <a:r>
              <a:rPr lang="en-US" sz="2800" dirty="0" smtClean="0"/>
              <a:t> </a:t>
            </a:r>
            <a:r>
              <a:rPr lang="en-US" sz="2800" dirty="0"/>
              <a:t>can </a:t>
            </a:r>
            <a:r>
              <a:rPr lang="en-US" sz="2800" dirty="0" smtClean="0"/>
              <a:t>and will </a:t>
            </a:r>
            <a:r>
              <a:rPr lang="en-US" sz="2800" dirty="0"/>
              <a:t>change depending on the interactions with the outer </a:t>
            </a:r>
            <a:r>
              <a:rPr lang="en-US" sz="2800" dirty="0" smtClean="0"/>
              <a:t>world. </a:t>
            </a:r>
            <a:r>
              <a:rPr lang="en-US" sz="2800" dirty="0" smtClean="0">
                <a:solidFill>
                  <a:srgbClr val="FF0000"/>
                </a:solidFill>
              </a:rPr>
              <a:t>(Avoid state as far as possible)</a:t>
            </a:r>
            <a:endParaRPr lang="en-US" sz="2800" dirty="0">
              <a:solidFill>
                <a:srgbClr val="FF0000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State</a:t>
            </a:r>
            <a:r>
              <a:rPr lang="en-US" sz="2800" dirty="0" smtClean="0"/>
              <a:t> </a:t>
            </a:r>
            <a:r>
              <a:rPr lang="en-US" sz="2800" dirty="0"/>
              <a:t>should store as simple data as possible, such as whether an input checkbox </a:t>
            </a:r>
            <a:r>
              <a:rPr lang="en-US" sz="2800" dirty="0" smtClean="0"/>
              <a:t>is checked </a:t>
            </a:r>
            <a:r>
              <a:rPr lang="en-US" sz="2800" dirty="0"/>
              <a:t>or not or a CSS class that hides or displays the component</a:t>
            </a:r>
            <a:r>
              <a:rPr lang="en-US" sz="2800" dirty="0" smtClean="0"/>
              <a:t>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Use </a:t>
            </a:r>
            <a:r>
              <a:rPr lang="en-US" sz="2800" dirty="0" smtClean="0">
                <a:solidFill>
                  <a:srgbClr val="FF0000"/>
                </a:solidFill>
              </a:rPr>
              <a:t>props</a:t>
            </a:r>
            <a:r>
              <a:rPr lang="en-US" sz="2800" dirty="0" smtClean="0"/>
              <a:t> for static data and </a:t>
            </a:r>
            <a:r>
              <a:rPr lang="en-US" sz="2800" dirty="0" smtClean="0">
                <a:solidFill>
                  <a:srgbClr val="FF0000"/>
                </a:solidFill>
              </a:rPr>
              <a:t>state</a:t>
            </a:r>
            <a:r>
              <a:rPr lang="en-US" sz="2800" dirty="0" smtClean="0"/>
              <a:t> for dynamic data</a:t>
            </a:r>
          </a:p>
          <a:p>
            <a:endParaRPr lang="en-US" sz="28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2261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0" y="3325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7620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76200"/>
            <a:ext cx="8257308" cy="4849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Props and state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198" y="1339922"/>
            <a:ext cx="9081314" cy="477053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fontAlgn="base"/>
            <a:r>
              <a:rPr lang="en-US" sz="2600" b="1" dirty="0" smtClean="0">
                <a:solidFill>
                  <a:srgbClr val="FF0000"/>
                </a:solidFill>
              </a:rPr>
              <a:t>When do </a:t>
            </a:r>
            <a:r>
              <a:rPr lang="en-US" sz="2600" b="1" dirty="0">
                <a:solidFill>
                  <a:srgbClr val="FF0000"/>
                </a:solidFill>
              </a:rPr>
              <a:t>you use props or state, or even just private variables? </a:t>
            </a:r>
            <a:endParaRPr lang="en-US" sz="2600" b="1" dirty="0" smtClean="0">
              <a:solidFill>
                <a:srgbClr val="FF0000"/>
              </a:solidFill>
            </a:endParaRPr>
          </a:p>
          <a:p>
            <a:pPr fontAlgn="base"/>
            <a:endParaRPr lang="en-US" sz="2600" dirty="0"/>
          </a:p>
          <a:p>
            <a:pPr marL="342900" indent="-342900" fontAlgn="base">
              <a:buFont typeface="Arial" pitchFamily="34" charset="0"/>
              <a:buChar char="•"/>
            </a:pPr>
            <a:r>
              <a:rPr lang="en-US" sz="2800" dirty="0" smtClean="0"/>
              <a:t>Props </a:t>
            </a:r>
            <a:r>
              <a:rPr lang="en-US" sz="2800" dirty="0"/>
              <a:t>are used for passing data between </a:t>
            </a:r>
            <a:r>
              <a:rPr lang="en-US" sz="2800" dirty="0" smtClean="0"/>
              <a:t>parent </a:t>
            </a:r>
            <a:r>
              <a:rPr lang="en-US" sz="2800"/>
              <a:t>and </a:t>
            </a:r>
            <a:r>
              <a:rPr lang="en-US" sz="2800" smtClean="0"/>
              <a:t>child </a:t>
            </a:r>
            <a:r>
              <a:rPr lang="en-US" sz="2800" dirty="0"/>
              <a:t>React classes, and any changes to a prop cause an automatic </a:t>
            </a:r>
            <a:r>
              <a:rPr lang="en-US" sz="2800" dirty="0" smtClean="0"/>
              <a:t>re-render </a:t>
            </a:r>
            <a:r>
              <a:rPr lang="en-US" sz="2800" dirty="0"/>
              <a:t>of the view, both parent and child. </a:t>
            </a:r>
            <a:endParaRPr lang="en-US" sz="2800" dirty="0" smtClean="0"/>
          </a:p>
          <a:p>
            <a:pPr marL="342900" indent="-342900" fontAlgn="base">
              <a:buFont typeface="Arial" pitchFamily="34" charset="0"/>
              <a:buChar char="•"/>
            </a:pPr>
            <a:endParaRPr lang="en-US" sz="2800" dirty="0"/>
          </a:p>
          <a:p>
            <a:pPr marL="342900" indent="-342900" fontAlgn="base">
              <a:buFont typeface="Arial" pitchFamily="34" charset="0"/>
              <a:buChar char="•"/>
            </a:pPr>
            <a:r>
              <a:rPr lang="en-US" sz="2800" dirty="0" smtClean="0"/>
              <a:t>For </a:t>
            </a:r>
            <a:r>
              <a:rPr lang="en-US" sz="2800" dirty="0"/>
              <a:t>data that’s relevant only to the view and nothing else, use state. Any changes here also </a:t>
            </a:r>
            <a:r>
              <a:rPr lang="en-US" sz="2800" dirty="0" err="1"/>
              <a:t>rerender</a:t>
            </a:r>
            <a:r>
              <a:rPr lang="en-US" sz="2800" dirty="0"/>
              <a:t> the view. </a:t>
            </a:r>
            <a:endParaRPr lang="en-US" sz="2800" dirty="0" smtClean="0"/>
          </a:p>
          <a:p>
            <a:pPr marL="342900" indent="-342900" fontAlgn="base">
              <a:buFont typeface="Arial" pitchFamily="34" charset="0"/>
              <a:buChar char="•"/>
            </a:pPr>
            <a:endParaRPr lang="en-US" sz="2800" dirty="0"/>
          </a:p>
          <a:p>
            <a:pPr marL="342900" indent="-342900" fontAlgn="base">
              <a:buFont typeface="Arial" pitchFamily="34" charset="0"/>
              <a:buChar char="•"/>
            </a:pPr>
            <a:r>
              <a:rPr lang="en-US" sz="2800" dirty="0" smtClean="0"/>
              <a:t>For </a:t>
            </a:r>
            <a:r>
              <a:rPr lang="en-US" sz="2800" dirty="0"/>
              <a:t>any data that’s pertinent to the class but not the view itself, you could use a private </a:t>
            </a:r>
            <a:r>
              <a:rPr lang="en-US" sz="2800" dirty="0" smtClean="0"/>
              <a:t>variable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9196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0" y="312420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2867891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2867891"/>
            <a:ext cx="8257308" cy="4849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Components and Component Life cycle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98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0" y="2563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0"/>
            <a:ext cx="8257308" cy="4849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Components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1" y="914400"/>
            <a:ext cx="8381999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Object oriented widgets definition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Nested widgets support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HTML like widget DOM definition (Virtual DOM)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State spreading to nested components- 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ONE WAY REACTIVE DATA FLOW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Optimized rendering to the real DOM tree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0858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2800" dirty="0"/>
          </a:p>
        </p:txBody>
      </p:sp>
      <p:sp>
        <p:nvSpPr>
          <p:cNvPr id="9" name="Rounded Rectangle 8"/>
          <p:cNvSpPr/>
          <p:nvPr/>
        </p:nvSpPr>
        <p:spPr>
          <a:xfrm>
            <a:off x="0" y="3325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7620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76200"/>
            <a:ext cx="8257308" cy="4849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Data Flow 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984" y="772526"/>
            <a:ext cx="8970921" cy="522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252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709" y="673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673575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0" y="256309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0" y="0"/>
            <a:ext cx="9144000" cy="228600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ubtitle 1"/>
          <p:cNvSpPr txBox="1">
            <a:spLocks/>
          </p:cNvSpPr>
          <p:nvPr/>
        </p:nvSpPr>
        <p:spPr>
          <a:xfrm>
            <a:off x="457201" y="0"/>
            <a:ext cx="8257308" cy="4849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Components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1" y="914400"/>
            <a:ext cx="83819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800" dirty="0"/>
          </a:p>
        </p:txBody>
      </p:sp>
      <p:pic>
        <p:nvPicPr>
          <p:cNvPr id="12" name="Picture 11" descr="https://cdn-media-1.freecodecamp.org/images/0Y37Fw7u57Bww8eMdVhbZz9mJthSVTF8xAJl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09" y="1203300"/>
            <a:ext cx="7315200" cy="48354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295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3739</TotalTime>
  <Words>1423</Words>
  <Application>Microsoft Office PowerPoint</Application>
  <PresentationFormat>On-screen Show (4:3)</PresentationFormat>
  <Paragraphs>305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Windows User</cp:lastModifiedBy>
  <cp:revision>1601</cp:revision>
  <dcterms:created xsi:type="dcterms:W3CDTF">2011-02-15T15:40:35Z</dcterms:created>
  <dcterms:modified xsi:type="dcterms:W3CDTF">2020-11-12T04:22:47Z</dcterms:modified>
</cp:coreProperties>
</file>