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Lora"/>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Lora-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Lora-italic.fntdata"/><Relationship Id="rId12" Type="http://schemas.openxmlformats.org/officeDocument/2006/relationships/slide" Target="slides/slide7.xml"/><Relationship Id="rId34" Type="http://schemas.openxmlformats.org/officeDocument/2006/relationships/font" Target="fonts/Lora-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ora-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56f751b9e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56f751b9e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6f751b9e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56f751b9e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56f751b9e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56f751b9e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57beaa0b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57beaa0b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57beaa0b4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57beaa0b4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7beaa0b4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7beaa0b4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7f400bb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7f400bb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8d6747f5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8d6747f5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8d6bba0e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8d6bba0e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002e32d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002e32d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096a0a811c9a34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096a0a811c9a34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dfa59e6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dfa59e6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dfa59e60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6dfa59e60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dfa59e60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dfa59e60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6dfa59e60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6dfa59e60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e467461e1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e467461e1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e467461e1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e467461e1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e467461e1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e467461e1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e467461e1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e467461e1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e467461e1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e467461e1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e467461e1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e467461e1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56f751b9e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56f751b9e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www.sciencedirect.com/topics/computer-science/artificial-intelligence" TargetMode="External"/><Relationship Id="rId4" Type="http://schemas.openxmlformats.org/officeDocument/2006/relationships/hyperlink" Target="https://www.sciencedirect.com/topics/computer-science/common-sense-knowledg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ieeexplore.ieee.org/document/9341525" TargetMode="External"/><Relationship Id="rId4" Type="http://schemas.openxmlformats.org/officeDocument/2006/relationships/hyperlink" Target="https://ieeexplore.ieee.org/document/660552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694" y="560031"/>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A New Algorithm for Robot Path Planning Based on Scout Ant Cooperation</a:t>
            </a:r>
            <a:endParaRPr/>
          </a:p>
        </p:txBody>
      </p:sp>
      <p:sp>
        <p:nvSpPr>
          <p:cNvPr id="55" name="Google Shape;55;p13"/>
          <p:cNvSpPr txBox="1"/>
          <p:nvPr/>
        </p:nvSpPr>
        <p:spPr>
          <a:xfrm>
            <a:off x="0" y="2370700"/>
            <a:ext cx="87867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Efficient Simultaneous Task and Motion Planning for Multiple Mobile Robots Using Task Reachability Graphs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nvSpPr>
        <p:spPr>
          <a:xfrm>
            <a:off x="0" y="0"/>
            <a:ext cx="8081100" cy="16440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500"/>
              </a:spcBef>
              <a:spcAft>
                <a:spcPts val="0"/>
              </a:spcAft>
              <a:buClr>
                <a:schemeClr val="dk1"/>
              </a:buClr>
              <a:buSzPts val="1200"/>
              <a:buFont typeface="Roboto"/>
              <a:buNone/>
            </a:pPr>
            <a:r>
              <a:rPr lang="en" sz="1200">
                <a:solidFill>
                  <a:schemeClr val="dk1"/>
                </a:solidFill>
                <a:highlight>
                  <a:schemeClr val="lt1"/>
                </a:highlight>
                <a:latin typeface="Roboto"/>
                <a:ea typeface="Roboto"/>
                <a:cs typeface="Roboto"/>
                <a:sym typeface="Roboto"/>
              </a:rPr>
              <a:t>Hierarchical Task Planning:</a:t>
            </a:r>
            <a:endParaRPr sz="1200">
              <a:solidFill>
                <a:schemeClr val="dk1"/>
              </a:solidFill>
              <a:highlight>
                <a:schemeClr val="lt1"/>
              </a:highlight>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t/>
            </a:r>
            <a:endParaRPr sz="1200">
              <a:solidFill>
                <a:schemeClr val="dk1"/>
              </a:solidFill>
              <a:highlight>
                <a:schemeClr val="lt1"/>
              </a:highlight>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highlight>
                  <a:schemeClr val="lt1"/>
                </a:highlight>
                <a:latin typeface="Roboto"/>
                <a:ea typeface="Roboto"/>
                <a:cs typeface="Roboto"/>
                <a:sym typeface="Roboto"/>
              </a:rPr>
              <a:t> Hierarchical Task Network (HTN) planning, as mentioned earlier, is a framework that decomposes complex tasks into subtasks. In path planning, this approach can be used to break down high-level goals into smaller, manageable tasks, where path planning algorithms are used at different levels of the task hierarchy. HTN planning provides a structured approach to handle complex behaviors and enables the robot to reason about the task hierarchy while generating and executing plans.</a:t>
            </a:r>
            <a:endParaRPr sz="1200">
              <a:solidFill>
                <a:schemeClr val="dk1"/>
              </a:solidFill>
              <a:highlight>
                <a:schemeClr val="lt1"/>
              </a:highlight>
              <a:latin typeface="Roboto"/>
              <a:ea typeface="Roboto"/>
              <a:cs typeface="Roboto"/>
              <a:sym typeface="Roboto"/>
            </a:endParaRPr>
          </a:p>
        </p:txBody>
      </p:sp>
      <p:sp>
        <p:nvSpPr>
          <p:cNvPr id="112" name="Google Shape;112;p22"/>
          <p:cNvSpPr txBox="1"/>
          <p:nvPr/>
        </p:nvSpPr>
        <p:spPr>
          <a:xfrm>
            <a:off x="524275" y="2680550"/>
            <a:ext cx="7379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Dynamic Task Planning:</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 Dynamic task planning deals with situations where tasks or goals change dynamically based on the environment or external events. The planner must adapt the path planning and task execution in real-time. Techniques such as online planning or replanning can be employed to update the path plan on the fly, considering changes in the environment, new goals, or dynamically appearing obstacles.</a:t>
            </a:r>
            <a:endParaRPr>
              <a:solidFill>
                <a:schemeClr val="dk1"/>
              </a:solidFill>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nvSpPr>
        <p:spPr>
          <a:xfrm>
            <a:off x="0" y="0"/>
            <a:ext cx="8645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Exploration Planning: </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Exploration planning aims to enable the robot to explore an unknown or partially mapped environment. The task is to generate a path that covers as much of the unknown space as possible while avoiding obstacles. The planner may employ techniques such as frontier-based exploration, where the robot navigates towards frontiers (boundary regions between known and unknown areas) to maximize exploration efficiency.</a:t>
            </a:r>
            <a:endParaRPr>
              <a:solidFill>
                <a:schemeClr val="dk1"/>
              </a:solidFill>
              <a:highlight>
                <a:schemeClr val="lt1"/>
              </a:highlight>
            </a:endParaRPr>
          </a:p>
        </p:txBody>
      </p:sp>
      <p:sp>
        <p:nvSpPr>
          <p:cNvPr id="118" name="Google Shape;118;p23"/>
          <p:cNvSpPr txBox="1"/>
          <p:nvPr/>
        </p:nvSpPr>
        <p:spPr>
          <a:xfrm>
            <a:off x="138475" y="1770550"/>
            <a:ext cx="8645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Goal-Driven Planning:</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 In goal-driven planning, the robot is given a specific goal or set of goals to achieve. The planner generates a plan to reach the goal(s) while considering the constraints and obstacles in the environment. The path planning algorithm is then used to find a path from the robot's current location to the goal location, ensuring obstacle avoidance and optimizing for efficiency.</a:t>
            </a:r>
            <a:endParaRPr>
              <a:solidFill>
                <a:schemeClr val="dk1"/>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nvSpPr>
        <p:spPr>
          <a:xfrm>
            <a:off x="0" y="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Exploration Planning: </a:t>
            </a:r>
            <a:endParaRPr/>
          </a:p>
        </p:txBody>
      </p:sp>
      <p:sp>
        <p:nvSpPr>
          <p:cNvPr id="124" name="Google Shape;124;p24"/>
          <p:cNvSpPr txBox="1"/>
          <p:nvPr/>
        </p:nvSpPr>
        <p:spPr>
          <a:xfrm>
            <a:off x="761625" y="633025"/>
            <a:ext cx="3000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1.</a:t>
            </a:r>
            <a:r>
              <a:rPr lang="en" sz="1200">
                <a:solidFill>
                  <a:schemeClr val="dk1"/>
                </a:solidFill>
                <a:highlight>
                  <a:schemeClr val="lt1"/>
                </a:highlight>
                <a:latin typeface="Roboto"/>
                <a:ea typeface="Roboto"/>
                <a:cs typeface="Roboto"/>
                <a:sym typeface="Roboto"/>
              </a:rPr>
              <a:t>Frontier-based Exploration</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2.</a:t>
            </a:r>
            <a:r>
              <a:rPr lang="en" sz="1200">
                <a:solidFill>
                  <a:schemeClr val="dk1"/>
                </a:solidFill>
                <a:highlight>
                  <a:schemeClr val="lt1"/>
                </a:highlight>
                <a:latin typeface="Roboto"/>
                <a:ea typeface="Roboto"/>
                <a:cs typeface="Roboto"/>
                <a:sym typeface="Roboto"/>
              </a:rPr>
              <a:t>Mapping and Uncertainty(slam)</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3.Coverage Optimization</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4.Obstacle Avoidance</a:t>
            </a:r>
            <a:endParaRPr sz="1200">
              <a:solidFill>
                <a:schemeClr val="dk1"/>
              </a:solidFill>
              <a:highlight>
                <a:schemeClr val="lt1"/>
              </a:highlight>
              <a:latin typeface="Roboto"/>
              <a:ea typeface="Roboto"/>
              <a:cs typeface="Roboto"/>
              <a:sym typeface="Roboto"/>
            </a:endParaRPr>
          </a:p>
        </p:txBody>
      </p:sp>
      <p:pic>
        <p:nvPicPr>
          <p:cNvPr id="125" name="Google Shape;125;p24"/>
          <p:cNvPicPr preferRelativeResize="0"/>
          <p:nvPr/>
        </p:nvPicPr>
        <p:blipFill>
          <a:blip r:embed="rId3">
            <a:alphaModFix/>
          </a:blip>
          <a:stretch>
            <a:fillRect/>
          </a:stretch>
        </p:blipFill>
        <p:spPr>
          <a:xfrm>
            <a:off x="945625" y="2016550"/>
            <a:ext cx="3572425" cy="2296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nvSpPr>
        <p:spPr>
          <a:xfrm>
            <a:off x="44775" y="1790600"/>
            <a:ext cx="8281500" cy="287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None/>
            </a:pPr>
            <a:r>
              <a:rPr lang="en" sz="1700">
                <a:solidFill>
                  <a:srgbClr val="2E2E2E"/>
                </a:solidFill>
                <a:latin typeface="Georgia"/>
                <a:ea typeface="Georgia"/>
                <a:cs typeface="Georgia"/>
                <a:sym typeface="Georgia"/>
              </a:rPr>
              <a:t>Abstract</a:t>
            </a:r>
            <a:endParaRPr sz="1700">
              <a:solidFill>
                <a:srgbClr val="2E2E2E"/>
              </a:solidFill>
              <a:latin typeface="Georgia"/>
              <a:ea typeface="Georgia"/>
              <a:cs typeface="Georgia"/>
              <a:sym typeface="Georgia"/>
            </a:endParaRPr>
          </a:p>
          <a:p>
            <a:pPr indent="0" lvl="0" marL="0" rtl="0" algn="l">
              <a:lnSpc>
                <a:spcPct val="115000"/>
              </a:lnSpc>
              <a:spcBef>
                <a:spcPts val="600"/>
              </a:spcBef>
              <a:spcAft>
                <a:spcPts val="1200"/>
              </a:spcAft>
              <a:buNone/>
            </a:pPr>
            <a:r>
              <a:rPr lang="en" sz="1200">
                <a:solidFill>
                  <a:srgbClr val="2E2E2E"/>
                </a:solidFill>
                <a:latin typeface="Georgia"/>
                <a:ea typeface="Georgia"/>
                <a:cs typeface="Georgia"/>
                <a:sym typeface="Georgia"/>
              </a:rPr>
              <a:t>A long-standing goal of </a:t>
            </a:r>
            <a:r>
              <a:rPr lang="en" sz="1200" u="sng">
                <a:solidFill>
                  <a:srgbClr val="2E2E2E"/>
                </a:solidFill>
                <a:latin typeface="Georgia"/>
                <a:ea typeface="Georgia"/>
                <a:cs typeface="Georgia"/>
                <a:sym typeface="Georgia"/>
                <a:hlinkClick r:id="rId3">
                  <a:extLst>
                    <a:ext uri="{A12FA001-AC4F-418D-AE19-62706E023703}">
                      <ahyp:hlinkClr val="tx"/>
                    </a:ext>
                  </a:extLst>
                </a:hlinkClick>
              </a:rPr>
              <a:t>AI</a:t>
            </a:r>
            <a:r>
              <a:rPr lang="en" sz="1200">
                <a:solidFill>
                  <a:srgbClr val="2E2E2E"/>
                </a:solidFill>
                <a:latin typeface="Georgia"/>
                <a:ea typeface="Georgia"/>
                <a:cs typeface="Georgia"/>
                <a:sym typeface="Georgia"/>
              </a:rPr>
              <a:t> is to enable robots to plan in the face of uncertain and incomplete information, and to handle task failure intelligently. This paper shows how to achieve this. There are two central ideas. The first idea is to organize the robot's knowledge into three layers: instance knowledge at the bottom, </a:t>
            </a:r>
            <a:r>
              <a:rPr lang="en" sz="1200" u="sng">
                <a:solidFill>
                  <a:srgbClr val="2E2E2E"/>
                </a:solidFill>
                <a:latin typeface="Georgia"/>
                <a:ea typeface="Georgia"/>
                <a:cs typeface="Georgia"/>
                <a:sym typeface="Georgia"/>
                <a:hlinkClick r:id="rId4">
                  <a:extLst>
                    <a:ext uri="{A12FA001-AC4F-418D-AE19-62706E023703}">
                      <ahyp:hlinkClr val="tx"/>
                    </a:ext>
                  </a:extLst>
                </a:hlinkClick>
              </a:rPr>
              <a:t>commonsense knowledge</a:t>
            </a:r>
            <a:r>
              <a:rPr lang="en" sz="1200">
                <a:solidFill>
                  <a:srgbClr val="2E2E2E"/>
                </a:solidFill>
                <a:latin typeface="Georgia"/>
                <a:ea typeface="Georgia"/>
                <a:cs typeface="Georgia"/>
                <a:sym typeface="Georgia"/>
              </a:rPr>
              <a:t> above that, and diagnostic knowledge on top. Knowledge in a layer above can be used to modify knowledge in the layer(s) below. The second idea is that the robot should represent not just how its actions change the world, but also what it knows or believes. There are two types of knowledge effects the robot's actions can have: epistemic effects (I believe X because I saw it) and assumptions (I'll assume X to be true). By combining the knowledge layers with the models of knowledge effects, we can simultaneously solve several problems in robotics: (i) task planning and execution under uncertainty; (ii) task planning and execution in open worlds; (iii) explaining task failure; (iv) verifying those explanations. The paper describes how the ideas are implemented in a three-layer architecture on a mobile robot platform. The robot implementation was evaluated in five different experiments on object search, mapping, and room categorization.</a:t>
            </a:r>
            <a:endParaRPr sz="1200">
              <a:solidFill>
                <a:srgbClr val="2E2E2E"/>
              </a:solidFill>
              <a:latin typeface="Georgia"/>
              <a:ea typeface="Georgia"/>
              <a:cs typeface="Georgia"/>
              <a:sym typeface="Georgia"/>
            </a:endParaRPr>
          </a:p>
        </p:txBody>
      </p:sp>
      <p:sp>
        <p:nvSpPr>
          <p:cNvPr id="131" name="Google Shape;131;p25"/>
          <p:cNvSpPr txBox="1"/>
          <p:nvPr/>
        </p:nvSpPr>
        <p:spPr>
          <a:xfrm>
            <a:off x="0" y="0"/>
            <a:ext cx="8661900" cy="94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2300">
                <a:solidFill>
                  <a:srgbClr val="2E2E2E"/>
                </a:solidFill>
                <a:latin typeface="Georgia"/>
                <a:ea typeface="Georgia"/>
                <a:cs typeface="Georgia"/>
                <a:sym typeface="Georgia"/>
              </a:rPr>
              <a:t>Robot task planning and explanation in open and uncertain worlds</a:t>
            </a:r>
            <a:endParaRPr sz="2300">
              <a:solidFill>
                <a:srgbClr val="2E2E2E"/>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nvSpPr>
        <p:spPr>
          <a:xfrm>
            <a:off x="0" y="0"/>
            <a:ext cx="8290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to incorporate goal-driven planning with the robot choosing goal points based on information and scouting the complete map</a:t>
            </a:r>
            <a:endParaRPr/>
          </a:p>
        </p:txBody>
      </p:sp>
      <p:sp>
        <p:nvSpPr>
          <p:cNvPr id="137" name="Google Shape;137;p26"/>
          <p:cNvSpPr txBox="1"/>
          <p:nvPr/>
        </p:nvSpPr>
        <p:spPr>
          <a:xfrm>
            <a:off x="1051975" y="604325"/>
            <a:ext cx="7399500" cy="738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oboto"/>
              <a:buAutoNum type="arabicPeriod"/>
            </a:pPr>
            <a:r>
              <a:rPr lang="en" sz="1200">
                <a:solidFill>
                  <a:schemeClr val="dk1"/>
                </a:solidFill>
                <a:highlight>
                  <a:srgbClr val="F7F7F8"/>
                </a:highlight>
                <a:latin typeface="Roboto"/>
                <a:ea typeface="Roboto"/>
                <a:cs typeface="Roboto"/>
                <a:sym typeface="Roboto"/>
              </a:rPr>
              <a:t>Map Representation</a:t>
            </a:r>
            <a:r>
              <a:rPr lang="en" sz="1200">
                <a:solidFill>
                  <a:srgbClr val="374151"/>
                </a:solidFill>
                <a:highlight>
                  <a:srgbClr val="F7F7F8"/>
                </a:highlight>
                <a:latin typeface="Roboto"/>
                <a:ea typeface="Roboto"/>
                <a:cs typeface="Roboto"/>
                <a:sym typeface="Roboto"/>
              </a:rPr>
              <a:t>: Create a representation of the map, which could be an occupancy grid or any other suitable representation. The map should include information about explored and unexplored areas, obstacles, and any relevant features.</a:t>
            </a:r>
            <a:endParaRPr/>
          </a:p>
        </p:txBody>
      </p:sp>
      <p:sp>
        <p:nvSpPr>
          <p:cNvPr id="138" name="Google Shape;138;p26"/>
          <p:cNvSpPr txBox="1"/>
          <p:nvPr/>
        </p:nvSpPr>
        <p:spPr>
          <a:xfrm>
            <a:off x="1051975" y="1393450"/>
            <a:ext cx="7789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highlight>
                  <a:srgbClr val="F7F7F8"/>
                </a:highlight>
                <a:latin typeface="Roboto"/>
                <a:ea typeface="Roboto"/>
                <a:cs typeface="Roboto"/>
                <a:sym typeface="Roboto"/>
              </a:rPr>
              <a:t>2. 	</a:t>
            </a:r>
            <a:r>
              <a:rPr lang="en" sz="1200">
                <a:solidFill>
                  <a:schemeClr val="dk1"/>
                </a:solidFill>
                <a:highlight>
                  <a:srgbClr val="F7F7F8"/>
                </a:highlight>
                <a:latin typeface="Roboto"/>
                <a:ea typeface="Roboto"/>
                <a:cs typeface="Roboto"/>
                <a:sym typeface="Roboto"/>
              </a:rPr>
              <a:t>Information Gathering</a:t>
            </a:r>
            <a:r>
              <a:rPr lang="en" sz="1200">
                <a:solidFill>
                  <a:srgbClr val="374151"/>
                </a:solidFill>
                <a:highlight>
                  <a:srgbClr val="F7F7F8"/>
                </a:highlight>
                <a:latin typeface="Roboto"/>
                <a:ea typeface="Roboto"/>
                <a:cs typeface="Roboto"/>
                <a:sym typeface="Roboto"/>
              </a:rPr>
              <a:t>: Develop mechanisms for the robot to gather information about the environment. This can involve using sensors like cameras, LIDAR, or other perception systems to detect and identify features, objects, or areas of interest.</a:t>
            </a:r>
            <a:endParaRPr/>
          </a:p>
        </p:txBody>
      </p:sp>
      <p:sp>
        <p:nvSpPr>
          <p:cNvPr id="139" name="Google Shape;139;p26"/>
          <p:cNvSpPr txBox="1"/>
          <p:nvPr/>
        </p:nvSpPr>
        <p:spPr>
          <a:xfrm>
            <a:off x="1007200" y="2132350"/>
            <a:ext cx="7677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highlight>
                  <a:srgbClr val="F7F7F8"/>
                </a:highlight>
                <a:latin typeface="Roboto"/>
                <a:ea typeface="Roboto"/>
                <a:cs typeface="Roboto"/>
                <a:sym typeface="Roboto"/>
              </a:rPr>
              <a:t>3. 	</a:t>
            </a:r>
            <a:r>
              <a:rPr lang="en" sz="1200">
                <a:solidFill>
                  <a:schemeClr val="dk1"/>
                </a:solidFill>
                <a:highlight>
                  <a:srgbClr val="F7F7F8"/>
                </a:highlight>
                <a:latin typeface="Roboto"/>
                <a:ea typeface="Roboto"/>
                <a:cs typeface="Roboto"/>
                <a:sym typeface="Roboto"/>
              </a:rPr>
              <a:t>Goal Selection</a:t>
            </a:r>
            <a:r>
              <a:rPr lang="en" sz="1200">
                <a:solidFill>
                  <a:srgbClr val="374151"/>
                </a:solidFill>
                <a:highlight>
                  <a:srgbClr val="F7F7F8"/>
                </a:highlight>
                <a:latin typeface="Roboto"/>
                <a:ea typeface="Roboto"/>
                <a:cs typeface="Roboto"/>
                <a:sym typeface="Roboto"/>
              </a:rPr>
              <a:t>: Based on the gathered information, design an algorithm or strategy for the robot to choose goal points. The algorithm should consider factors such as the presence of unexplored areas, the density of features or objects, the importance of specific regions, or any other criteria that align with the robot's objectives.</a:t>
            </a:r>
            <a:endParaRPr/>
          </a:p>
        </p:txBody>
      </p:sp>
      <p:sp>
        <p:nvSpPr>
          <p:cNvPr id="140" name="Google Shape;140;p26"/>
          <p:cNvSpPr txBox="1"/>
          <p:nvPr/>
        </p:nvSpPr>
        <p:spPr>
          <a:xfrm>
            <a:off x="1101200" y="3111600"/>
            <a:ext cx="7901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highlight>
                  <a:srgbClr val="F7F7F8"/>
                </a:highlight>
                <a:latin typeface="Roboto"/>
                <a:ea typeface="Roboto"/>
                <a:cs typeface="Roboto"/>
                <a:sym typeface="Roboto"/>
              </a:rPr>
              <a:t>4. 	</a:t>
            </a:r>
            <a:r>
              <a:rPr lang="en" sz="1200">
                <a:solidFill>
                  <a:schemeClr val="dk1"/>
                </a:solidFill>
                <a:highlight>
                  <a:srgbClr val="F7F7F8"/>
                </a:highlight>
                <a:latin typeface="Roboto"/>
                <a:ea typeface="Roboto"/>
                <a:cs typeface="Roboto"/>
                <a:sym typeface="Roboto"/>
              </a:rPr>
              <a:t>Scouting and Exploration</a:t>
            </a:r>
            <a:r>
              <a:rPr lang="en" sz="1200">
                <a:solidFill>
                  <a:srgbClr val="374151"/>
                </a:solidFill>
                <a:highlight>
                  <a:srgbClr val="F7F7F8"/>
                </a:highlight>
                <a:latin typeface="Roboto"/>
                <a:ea typeface="Roboto"/>
                <a:cs typeface="Roboto"/>
                <a:sym typeface="Roboto"/>
              </a:rPr>
              <a:t>: Implement a scouting and exploration strategy that guides the robot to explore the map. The strategy should leverage the goal selection algorithm to navigate towards selected goal points. This can involve path planning algorithms, obstacle avoidance techniques, and exploration optimization methods to efficiently cover the map while avoiding obstacles.</a:t>
            </a:r>
            <a:endParaRPr/>
          </a:p>
        </p:txBody>
      </p:sp>
      <p:sp>
        <p:nvSpPr>
          <p:cNvPr id="141" name="Google Shape;141;p26"/>
          <p:cNvSpPr txBox="1"/>
          <p:nvPr/>
        </p:nvSpPr>
        <p:spPr>
          <a:xfrm>
            <a:off x="62675" y="4176575"/>
            <a:ext cx="8841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By integrating goal-driven planning with goal selection based on information and complete map scouting, the robot can systematically explore the environment, achieve specific objectives, and make informed decisions based on its perception and understanding of the map.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nvSpPr>
        <p:spPr>
          <a:xfrm>
            <a:off x="0" y="0"/>
            <a:ext cx="8532300" cy="13176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1500"/>
              </a:spcBef>
              <a:spcAft>
                <a:spcPts val="600"/>
              </a:spcAft>
              <a:buNone/>
            </a:pPr>
            <a:r>
              <a:rPr b="1" lang="en" sz="2300">
                <a:solidFill>
                  <a:srgbClr val="5C9AA0"/>
                </a:solidFill>
                <a:highlight>
                  <a:srgbClr val="FFFFFF"/>
                </a:highlight>
                <a:latin typeface="Verdana"/>
                <a:ea typeface="Verdana"/>
                <a:cs typeface="Verdana"/>
                <a:sym typeface="Verdana"/>
              </a:rPr>
              <a:t>G-RRT*: Goal-oriented sampling-based RRT* path planning Algorithm for mobile robot navigation with improved convergence rate</a:t>
            </a:r>
            <a:endParaRPr b="1" sz="2300">
              <a:solidFill>
                <a:srgbClr val="5C9AA0"/>
              </a:solidFill>
              <a:highlight>
                <a:srgbClr val="FFFFFF"/>
              </a:highlight>
              <a:latin typeface="Verdana"/>
              <a:ea typeface="Verdana"/>
              <a:cs typeface="Verdana"/>
              <a:sym typeface="Verdana"/>
            </a:endParaRPr>
          </a:p>
        </p:txBody>
      </p:sp>
      <p:sp>
        <p:nvSpPr>
          <p:cNvPr id="147" name="Google Shape;147;p27"/>
          <p:cNvSpPr txBox="1"/>
          <p:nvPr/>
        </p:nvSpPr>
        <p:spPr>
          <a:xfrm>
            <a:off x="170125" y="1481700"/>
            <a:ext cx="81384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333333"/>
                </a:solidFill>
                <a:highlight>
                  <a:srgbClr val="FFFFFF"/>
                </a:highlight>
                <a:latin typeface="Georgia"/>
                <a:ea typeface="Georgia"/>
                <a:cs typeface="Georgia"/>
                <a:sym typeface="Georgia"/>
              </a:rPr>
              <a:t>Randomized sampling-based path planning algorithms are widely used for mobile robot navigation in complex configuration space. The optimal Rapidly Exploring Random Tree (RRT*) is one of the popular sampling-based path planning algorithms that guarantees collision-free optimal path planning solutions. Even though the RRT* path planning algorithm is asymptotically optimal, its convergence is very slow. To address this problem, this paper proposes a Goal-oriented RRT* algorithm called G-RRT*. The key idea of G-RRT* is to reduce the sampling space by generating more samples near the goal configuration. The proposed algorithm is validated in a maze environment using existing algorithms. The proposed G-RRT* path planning algorithm outperforms RRT* and Informed RRT* in three performance measures convergence time, the initial cost solution, and the number of nodes visited.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nvSpPr>
        <p:spPr>
          <a:xfrm>
            <a:off x="1137500" y="1543050"/>
            <a:ext cx="636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https://github.com/HotBlackRobotics/hotblackrobotics.github.io/blob/master/en/blog/_posts/2018-01-29-seq-goals-py.md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nvSpPr>
        <p:spPr>
          <a:xfrm>
            <a:off x="0" y="0"/>
            <a:ext cx="8973000" cy="1011900"/>
          </a:xfrm>
          <a:prstGeom prst="rect">
            <a:avLst/>
          </a:prstGeom>
          <a:noFill/>
          <a:ln>
            <a:noFill/>
          </a:ln>
        </p:spPr>
        <p:txBody>
          <a:bodyPr anchorCtr="0" anchor="t" bIns="91425" lIns="91425" spcFirstLastPara="1" rIns="91425" wrap="square" tIns="91425">
            <a:spAutoFit/>
          </a:bodyPr>
          <a:lstStyle/>
          <a:p>
            <a:pPr indent="0" lvl="0" marL="0" rtl="0" algn="l">
              <a:lnSpc>
                <a:spcPct val="123913"/>
              </a:lnSpc>
              <a:spcBef>
                <a:spcPts val="0"/>
              </a:spcBef>
              <a:spcAft>
                <a:spcPts val="0"/>
              </a:spcAft>
              <a:buNone/>
            </a:pPr>
            <a:r>
              <a:rPr b="1" lang="en" sz="2400">
                <a:solidFill>
                  <a:srgbClr val="333333"/>
                </a:solidFill>
                <a:highlight>
                  <a:srgbClr val="FFFFFF"/>
                </a:highlight>
              </a:rPr>
              <a:t>Autonomous task execution within NAO robot scouting mission framework</a:t>
            </a:r>
            <a:endParaRPr b="1" sz="2400">
              <a:solidFill>
                <a:srgbClr val="333333"/>
              </a:solidFill>
              <a:highlight>
                <a:srgbClr val="FFFFFF"/>
              </a:highlight>
            </a:endParaRPr>
          </a:p>
        </p:txBody>
      </p:sp>
      <p:sp>
        <p:nvSpPr>
          <p:cNvPr id="158" name="Google Shape;158;p29"/>
          <p:cNvSpPr txBox="1"/>
          <p:nvPr/>
        </p:nvSpPr>
        <p:spPr>
          <a:xfrm>
            <a:off x="0" y="1125000"/>
            <a:ext cx="8181000" cy="205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50">
                <a:solidFill>
                  <a:srgbClr val="333333"/>
                </a:solidFill>
                <a:highlight>
                  <a:srgbClr val="FFFFFF"/>
                </a:highlight>
              </a:rPr>
              <a:t>Abstract:</a:t>
            </a:r>
            <a:endParaRPr b="1" sz="1350">
              <a:solidFill>
                <a:srgbClr val="333333"/>
              </a:solidFill>
              <a:highlight>
                <a:srgbClr val="FFFFFF"/>
              </a:highlight>
            </a:endParaRPr>
          </a:p>
          <a:p>
            <a:pPr indent="0" lvl="0" marL="0" rtl="0" algn="l">
              <a:spcBef>
                <a:spcPts val="0"/>
              </a:spcBef>
              <a:spcAft>
                <a:spcPts val="0"/>
              </a:spcAft>
              <a:buNone/>
            </a:pPr>
            <a:r>
              <a:rPr lang="en" sz="1350">
                <a:solidFill>
                  <a:srgbClr val="333333"/>
                </a:solidFill>
                <a:highlight>
                  <a:srgbClr val="FFFFFF"/>
                </a:highlight>
              </a:rPr>
              <a:t>A polygon for movement and task execution by the humanoid robot NAO was defined in the form of a 2D map. A series of tasks was designed for the robot to accomplish during its scouting mission. A localization algorithm using markers and the robot's camera was developed, as well as algorithms for navigation, path planning, and robot motion. A GUI for mission definition, supervision, and control, along with manual robot tele-operation, was developed. A finite automaton was defined which enables switching between autonomous, semi-autonomous, and manual operation modes. The developed modules were integrated with modules for audio and visual perception and the complete system was tested on a chosen scouting mission.</a:t>
            </a:r>
            <a:endParaRPr sz="1350">
              <a:solidFill>
                <a:srgbClr val="333333"/>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nvSpPr>
        <p:spPr>
          <a:xfrm>
            <a:off x="0" y="0"/>
            <a:ext cx="7965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      </a:t>
            </a:r>
            <a:r>
              <a:rPr b="1" lang="en" sz="2300">
                <a:solidFill>
                  <a:srgbClr val="333333"/>
                </a:solidFill>
                <a:highlight>
                  <a:srgbClr val="FFFFFF"/>
                </a:highlight>
              </a:rPr>
              <a:t>Frontier-based exploration using multiple robots</a:t>
            </a:r>
            <a:endParaRPr b="1" sz="2300">
              <a:solidFill>
                <a:srgbClr val="333333"/>
              </a:solidFill>
              <a:highlight>
                <a:srgbClr val="FFFFFF"/>
              </a:highlight>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sp>
        <p:nvSpPr>
          <p:cNvPr id="164" name="Google Shape;164;p30"/>
          <p:cNvSpPr txBox="1"/>
          <p:nvPr/>
        </p:nvSpPr>
        <p:spPr>
          <a:xfrm>
            <a:off x="54000" y="463500"/>
            <a:ext cx="864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Frontier-based exploration is a technique that allows a robot to autonomously explore and navigate an unknown environment by selecting goal points along the boundaries (frontiers) between explored and unexplored areas.</a:t>
            </a:r>
            <a:endParaRPr/>
          </a:p>
        </p:txBody>
      </p:sp>
      <p:sp>
        <p:nvSpPr>
          <p:cNvPr id="165" name="Google Shape;165;p30"/>
          <p:cNvSpPr txBox="1"/>
          <p:nvPr/>
        </p:nvSpPr>
        <p:spPr>
          <a:xfrm>
            <a:off x="0" y="1221000"/>
            <a:ext cx="9207000" cy="52548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500"/>
              </a:spcBef>
              <a:spcAft>
                <a:spcPts val="0"/>
              </a:spcAft>
              <a:buClr>
                <a:srgbClr val="374151"/>
              </a:buClr>
              <a:buSzPts val="1200"/>
              <a:buFont typeface="Roboto"/>
              <a:buNone/>
            </a:pPr>
            <a:r>
              <a:rPr lang="en" sz="1200">
                <a:solidFill>
                  <a:srgbClr val="374151"/>
                </a:solidFill>
                <a:highlight>
                  <a:srgbClr val="F7F7F8"/>
                </a:highlight>
                <a:latin typeface="Roboto"/>
                <a:ea typeface="Roboto"/>
                <a:cs typeface="Roboto"/>
                <a:sym typeface="Roboto"/>
              </a:rPr>
              <a:t>Map Representation:</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The robot should have access to a 2D occupancy grid map representing the environment. The map is typically constructed using SLAM techniques or provided as a static map.</a:t>
            </a:r>
            <a:endParaRPr sz="1200">
              <a:solidFill>
                <a:srgbClr val="374151"/>
              </a:solidFill>
              <a:highlight>
                <a:srgbClr val="F7F7F8"/>
              </a:highlight>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 sz="1200">
                <a:solidFill>
                  <a:srgbClr val="374151"/>
                </a:solidFill>
                <a:highlight>
                  <a:srgbClr val="F7F7F8"/>
                </a:highlight>
                <a:latin typeface="Roboto"/>
                <a:ea typeface="Roboto"/>
                <a:cs typeface="Roboto"/>
                <a:sym typeface="Roboto"/>
              </a:rPr>
              <a:t>Frontier Detection:</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The "explore_lite" package processes the occupancy grid map to detect frontiers. Frontiers are the boundary areas between explored (known) and unexplored (unknown) regions in the map.</a:t>
            </a:r>
            <a:endParaRPr sz="1200">
              <a:solidFill>
                <a:srgbClr val="374151"/>
              </a:solidFill>
              <a:highlight>
                <a:srgbClr val="F7F7F8"/>
              </a:highlight>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 sz="1200">
                <a:solidFill>
                  <a:srgbClr val="374151"/>
                </a:solidFill>
                <a:highlight>
                  <a:srgbClr val="F7F7F8"/>
                </a:highlight>
                <a:latin typeface="Roboto"/>
                <a:ea typeface="Roboto"/>
                <a:cs typeface="Roboto"/>
                <a:sym typeface="Roboto"/>
              </a:rPr>
              <a:t>Goal Point Selection:</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Once frontiers are identified, the "explore_lite" package selects goal points along these frontiers as the robot's targets for exploration.</a:t>
            </a:r>
            <a:endParaRPr sz="1200">
              <a:solidFill>
                <a:srgbClr val="374151"/>
              </a:solidFill>
              <a:highlight>
                <a:srgbClr val="F7F7F8"/>
              </a:highlight>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 sz="1200">
                <a:solidFill>
                  <a:srgbClr val="374151"/>
                </a:solidFill>
                <a:highlight>
                  <a:srgbClr val="F7F7F8"/>
                </a:highlight>
                <a:latin typeface="Roboto"/>
                <a:ea typeface="Roboto"/>
                <a:cs typeface="Roboto"/>
                <a:sym typeface="Roboto"/>
              </a:rPr>
              <a:t>Path Planning:</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The ROS Navigation Stack's "move_base" package takes the selected goal points from "explore_lite" and computes the optimal paths for the robot to reach each goal while avoiding obstacles.</a:t>
            </a:r>
            <a:endParaRPr sz="1200">
              <a:solidFill>
                <a:srgbClr val="374151"/>
              </a:solidFill>
              <a:highlight>
                <a:srgbClr val="F7F7F8"/>
              </a:highlight>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 sz="1200">
                <a:solidFill>
                  <a:srgbClr val="374151"/>
                </a:solidFill>
                <a:highlight>
                  <a:srgbClr val="F7F7F8"/>
                </a:highlight>
                <a:latin typeface="Roboto"/>
                <a:ea typeface="Roboto"/>
                <a:cs typeface="Roboto"/>
                <a:sym typeface="Roboto"/>
              </a:rPr>
              <a:t>Navigation:</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The robot uses the computed paths from the "move_base" planner to navigate towards the selected goal points. As the robot moves, it updates its position on the map based on sensor data (e.g., laser scans, odometry) and dynamically adapts to the environment.</a:t>
            </a:r>
            <a:endParaRPr sz="1200">
              <a:solidFill>
                <a:srgbClr val="374151"/>
              </a:solidFill>
              <a:highlight>
                <a:srgbClr val="F7F7F8"/>
              </a:highlight>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 sz="1200">
                <a:solidFill>
                  <a:srgbClr val="374151"/>
                </a:solidFill>
                <a:highlight>
                  <a:srgbClr val="F7F7F8"/>
                </a:highlight>
                <a:latin typeface="Roboto"/>
                <a:ea typeface="Roboto"/>
                <a:cs typeface="Roboto"/>
                <a:sym typeface="Roboto"/>
              </a:rPr>
              <a:t>Continuous Exploration:</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The process of frontier detection, goal selection, path planning, and navigation is repeated in a loop. This allows the robot to continuously explore the environment, discover new frontiers, and navigate to unexplored areas.</a:t>
            </a:r>
            <a:endParaRPr sz="1200">
              <a:solidFill>
                <a:srgbClr val="374151"/>
              </a:solidFill>
              <a:highlight>
                <a:srgbClr val="F7F7F8"/>
              </a:highlight>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 sz="1200">
                <a:solidFill>
                  <a:srgbClr val="374151"/>
                </a:solidFill>
                <a:highlight>
                  <a:srgbClr val="F7F7F8"/>
                </a:highlight>
                <a:latin typeface="Roboto"/>
                <a:ea typeface="Roboto"/>
                <a:cs typeface="Roboto"/>
                <a:sym typeface="Roboto"/>
              </a:rPr>
              <a:t>Completion and Revisiting:</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The exploration continues until the entire environment is covered or until the robot is interrupted by other tasks or specific conditions.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To improve map accuracy and ensure that important areas are thoroughly explored, "explore_lite" may prioritize revisiting certain locations based on criteria such as exploration frequency or regions of interest.</a:t>
            </a: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nvSpPr>
        <p:spPr>
          <a:xfrm>
            <a:off x="220500" y="96000"/>
            <a:ext cx="7245000" cy="81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Intelligent Exploration and Autonomous Navigation in Confined Spaces | IEEE Conference Publication</a:t>
            </a:r>
            <a:endParaRPr/>
          </a:p>
        </p:txBody>
      </p:sp>
      <p:sp>
        <p:nvSpPr>
          <p:cNvPr id="171" name="Google Shape;171;p31"/>
          <p:cNvSpPr txBox="1"/>
          <p:nvPr/>
        </p:nvSpPr>
        <p:spPr>
          <a:xfrm>
            <a:off x="333000" y="762000"/>
            <a:ext cx="6556500" cy="609900"/>
          </a:xfrm>
          <a:prstGeom prst="rect">
            <a:avLst/>
          </a:prstGeom>
          <a:noFill/>
          <a:ln>
            <a:noFill/>
          </a:ln>
        </p:spPr>
        <p:txBody>
          <a:bodyPr anchorCtr="0" anchor="t" bIns="91425" lIns="91425" spcFirstLastPara="1" rIns="91425" wrap="square" tIns="91425">
            <a:spAutoFit/>
          </a:bodyPr>
          <a:lstStyle/>
          <a:p>
            <a:pPr indent="0" lvl="0" marL="0" rtl="0" algn="l">
              <a:lnSpc>
                <a:spcPct val="123913"/>
              </a:lnSpc>
              <a:spcBef>
                <a:spcPts val="0"/>
              </a:spcBef>
              <a:spcAft>
                <a:spcPts val="0"/>
              </a:spcAft>
              <a:buClr>
                <a:schemeClr val="dk1"/>
              </a:buClr>
              <a:buSzPts val="1100"/>
              <a:buFont typeface="Arial"/>
              <a:buNone/>
            </a:pPr>
            <a:r>
              <a:rPr lang="en" sz="1100">
                <a:solidFill>
                  <a:srgbClr val="333333"/>
                </a:solidFill>
                <a:highlight>
                  <a:srgbClr val="FFFFFF"/>
                </a:highlight>
              </a:rPr>
              <a:t>A Multi-Objective Exploration Strategy for Mobile Robots Under Operational Constraints</a:t>
            </a:r>
            <a:endParaRPr sz="1100">
              <a:solidFill>
                <a:srgbClr val="333333"/>
              </a:solidFill>
              <a:highlight>
                <a:srgbClr val="FFFFFF"/>
              </a:highlight>
            </a:endParaRPr>
          </a:p>
          <a:p>
            <a:pPr indent="0" lvl="0" marL="0" rtl="0" algn="l">
              <a:spcBef>
                <a:spcPts val="0"/>
              </a:spcBef>
              <a:spcAft>
                <a:spcPts val="0"/>
              </a:spcAft>
              <a:buNone/>
            </a:pPr>
            <a:r>
              <a:rPr lang="en" u="sng">
                <a:solidFill>
                  <a:schemeClr val="hlink"/>
                </a:solidFill>
                <a:hlinkClick r:id="rId4"/>
              </a:rPr>
              <a:t>https://ieeexplore.ieee.org/document/6605521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0" y="0"/>
            <a:ext cx="8822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Unified framework for path-planning and task-planning for autonomous robots</a:t>
            </a:r>
            <a:endParaRPr/>
          </a:p>
        </p:txBody>
      </p:sp>
      <p:sp>
        <p:nvSpPr>
          <p:cNvPr id="61" name="Google Shape;61;p14"/>
          <p:cNvSpPr txBox="1"/>
          <p:nvPr/>
        </p:nvSpPr>
        <p:spPr>
          <a:xfrm>
            <a:off x="666740" y="690560"/>
            <a:ext cx="46911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https://www.sciencedirect.com/science/article/abs/pii/S0921889016302184</a:t>
            </a:r>
            <a:endParaRPr/>
          </a:p>
        </p:txBody>
      </p:sp>
      <p:sp>
        <p:nvSpPr>
          <p:cNvPr id="62" name="Google Shape;62;p14"/>
          <p:cNvSpPr txBox="1"/>
          <p:nvPr/>
        </p:nvSpPr>
        <p:spPr>
          <a:xfrm>
            <a:off x="583600" y="1648200"/>
            <a:ext cx="8388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475569"/>
                </a:solidFill>
                <a:highlight>
                  <a:srgbClr val="F9FAFB"/>
                </a:highlight>
              </a:rPr>
              <a:t>Abstract:</a:t>
            </a:r>
            <a:endParaRPr sz="1200">
              <a:solidFill>
                <a:srgbClr val="475569"/>
              </a:solidFill>
              <a:highlight>
                <a:srgbClr val="F9FAFB"/>
              </a:highlight>
            </a:endParaRPr>
          </a:p>
          <a:p>
            <a:pPr indent="0" lvl="0" marL="0" rtl="0" algn="l">
              <a:spcBef>
                <a:spcPts val="0"/>
              </a:spcBef>
              <a:spcAft>
                <a:spcPts val="0"/>
              </a:spcAft>
              <a:buNone/>
            </a:pPr>
            <a:r>
              <a:rPr lang="en" sz="1200">
                <a:solidFill>
                  <a:srgbClr val="475569"/>
                </a:solidFill>
                <a:highlight>
                  <a:srgbClr val="F9FAFB"/>
                </a:highlight>
              </a:rPr>
              <a:t>up2ta, a new AI planner that interleaves path-planning and task-planning for mobile robotics applications. The planner is the result of integrating a modified PDDL planner with a path-planning algorithm, combining domain-independent heuristics and a domain-specific heuristic for path-planning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ctrTitle"/>
          </p:nvPr>
        </p:nvSpPr>
        <p:spPr>
          <a:xfrm>
            <a:off x="311700" y="744575"/>
            <a:ext cx="8520600" cy="33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TASK PLANNING</a:t>
            </a:r>
            <a:endParaRPr/>
          </a:p>
        </p:txBody>
      </p:sp>
      <p:sp>
        <p:nvSpPr>
          <p:cNvPr id="177" name="Google Shape;177;p32"/>
          <p:cNvSpPr txBox="1"/>
          <p:nvPr/>
        </p:nvSpPr>
        <p:spPr>
          <a:xfrm>
            <a:off x="405000" y="985500"/>
            <a:ext cx="7564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374151"/>
                </a:solidFill>
                <a:highlight>
                  <a:srgbClr val="F7F7F8"/>
                </a:highlight>
                <a:latin typeface="Roboto"/>
                <a:ea typeface="Roboto"/>
                <a:cs typeface="Roboto"/>
                <a:sym typeface="Roboto"/>
              </a:rPr>
              <a:t>Goal:</a:t>
            </a:r>
            <a:endParaRPr sz="7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7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700">
                <a:solidFill>
                  <a:srgbClr val="374151"/>
                </a:solidFill>
                <a:highlight>
                  <a:srgbClr val="F7F7F8"/>
                </a:highlight>
                <a:latin typeface="Roboto"/>
                <a:ea typeface="Roboto"/>
                <a:cs typeface="Roboto"/>
                <a:sym typeface="Roboto"/>
              </a:rPr>
              <a:t>Task planning in the firebot scenario involves designing an intelligent system that enables an autonomous robot (the firebot) to effectively accomplish a set of tasks in a dynamic environment. These tasks include environment mapping, goal-driven scouting, fire detection and extinguishing, autonomous recharging, and adaptive decision-making. The task planning system must consider factors such as real-time sensor data, changing environmental conditions, battery levels, and the priority of tasks. It aims to generate a sequence of actions and responses that optimize the firebot's performance in achieving its objectives while adapting to unforeseen events</a:t>
            </a:r>
            <a:endParaRPr sz="900"/>
          </a:p>
        </p:txBody>
      </p:sp>
      <p:sp>
        <p:nvSpPr>
          <p:cNvPr id="178" name="Google Shape;178;p32"/>
          <p:cNvSpPr txBox="1"/>
          <p:nvPr/>
        </p:nvSpPr>
        <p:spPr>
          <a:xfrm>
            <a:off x="405000" y="1794888"/>
            <a:ext cx="7564500" cy="54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lang="en" sz="500">
                <a:solidFill>
                  <a:srgbClr val="374151"/>
                </a:solidFill>
                <a:highlight>
                  <a:srgbClr val="F7F7F8"/>
                </a:highlight>
                <a:latin typeface="Roboto"/>
                <a:ea typeface="Roboto"/>
                <a:cs typeface="Roboto"/>
                <a:sym typeface="Roboto"/>
              </a:rPr>
              <a:t>Research Question:</a:t>
            </a:r>
            <a:endParaRPr sz="5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1500"/>
              </a:spcAft>
              <a:buNone/>
            </a:pPr>
            <a:r>
              <a:rPr lang="en" sz="500">
                <a:solidFill>
                  <a:srgbClr val="374151"/>
                </a:solidFill>
                <a:highlight>
                  <a:srgbClr val="F7F7F8"/>
                </a:highlight>
                <a:latin typeface="Roboto"/>
                <a:ea typeface="Roboto"/>
                <a:cs typeface="Roboto"/>
                <a:sym typeface="Roboto"/>
              </a:rPr>
              <a:t>"How can a hybrid task planning approach be developed to optimize the performance of an autonomous firebot in dynamically changing environments, integrating hierarchical planning, reactive behaviors, and online path planning?</a:t>
            </a:r>
            <a:endParaRPr sz="500">
              <a:solidFill>
                <a:srgbClr val="374151"/>
              </a:solidFill>
              <a:highlight>
                <a:srgbClr val="F7F7F8"/>
              </a:highlight>
              <a:latin typeface="Roboto"/>
              <a:ea typeface="Roboto"/>
              <a:cs typeface="Roboto"/>
              <a:sym typeface="Roboto"/>
            </a:endParaRPr>
          </a:p>
        </p:txBody>
      </p:sp>
      <p:sp>
        <p:nvSpPr>
          <p:cNvPr id="179" name="Google Shape;179;p32"/>
          <p:cNvSpPr txBox="1"/>
          <p:nvPr/>
        </p:nvSpPr>
        <p:spPr>
          <a:xfrm>
            <a:off x="211500" y="3093000"/>
            <a:ext cx="417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p>
          <a:p>
            <a:pPr indent="0" lvl="0" marL="0" rtl="0" algn="l">
              <a:spcBef>
                <a:spcPts val="0"/>
              </a:spcBef>
              <a:spcAft>
                <a:spcPts val="0"/>
              </a:spcAft>
              <a:buNone/>
            </a:pPr>
            <a:r>
              <a:rPr lang="en" sz="1000"/>
              <a:t>TASK PLANNING APPROACHES SUITABLE </a:t>
            </a:r>
            <a:endParaRPr sz="1000"/>
          </a:p>
        </p:txBody>
      </p:sp>
      <p:sp>
        <p:nvSpPr>
          <p:cNvPr id="180" name="Google Shape;180;p32"/>
          <p:cNvSpPr txBox="1"/>
          <p:nvPr/>
        </p:nvSpPr>
        <p:spPr>
          <a:xfrm>
            <a:off x="175500" y="35325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highlight>
                  <a:srgbClr val="F7F7F8"/>
                </a:highlight>
                <a:latin typeface="Roboto"/>
                <a:ea typeface="Roboto"/>
                <a:cs typeface="Roboto"/>
                <a:sym typeface="Roboto"/>
              </a:rPr>
              <a:t>Hierarchical Planning:</a:t>
            </a:r>
            <a:endParaRPr sz="1000"/>
          </a:p>
        </p:txBody>
      </p:sp>
      <p:sp>
        <p:nvSpPr>
          <p:cNvPr id="181" name="Google Shape;181;p32"/>
          <p:cNvSpPr txBox="1"/>
          <p:nvPr/>
        </p:nvSpPr>
        <p:spPr>
          <a:xfrm>
            <a:off x="311700" y="3946500"/>
            <a:ext cx="8433000" cy="869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1500"/>
              </a:spcBef>
              <a:spcAft>
                <a:spcPts val="0"/>
              </a:spcAft>
              <a:buClr>
                <a:srgbClr val="374151"/>
              </a:buClr>
              <a:buSzPts val="1000"/>
              <a:buFont typeface="Roboto"/>
              <a:buChar char="●"/>
            </a:pPr>
            <a:r>
              <a:rPr lang="en" sz="1000">
                <a:solidFill>
                  <a:srgbClr val="374151"/>
                </a:solidFill>
                <a:highlight>
                  <a:srgbClr val="F7F7F8"/>
                </a:highlight>
                <a:latin typeface="Roboto"/>
                <a:ea typeface="Roboto"/>
                <a:cs typeface="Roboto"/>
                <a:sym typeface="Roboto"/>
              </a:rPr>
              <a:t>Advantages: Hierarchical planning allows you to break down complex tasks into smaller, more manageable sub-tasks. It's well-suited for tasks that can be pre-defined and structured, such as scouting, exploration, and scheduled activities.</a:t>
            </a:r>
            <a:endParaRPr sz="1000">
              <a:solidFill>
                <a:srgbClr val="374151"/>
              </a:solidFill>
              <a:highlight>
                <a:srgbClr val="F7F7F8"/>
              </a:highlight>
              <a:latin typeface="Roboto"/>
              <a:ea typeface="Roboto"/>
              <a:cs typeface="Roboto"/>
              <a:sym typeface="Roboto"/>
            </a:endParaRPr>
          </a:p>
          <a:p>
            <a:pPr indent="-292100" lvl="0" marL="457200" rtl="0" algn="l">
              <a:lnSpc>
                <a:spcPct val="115000"/>
              </a:lnSpc>
              <a:spcBef>
                <a:spcPts val="0"/>
              </a:spcBef>
              <a:spcAft>
                <a:spcPts val="0"/>
              </a:spcAft>
              <a:buClr>
                <a:srgbClr val="374151"/>
              </a:buClr>
              <a:buSzPts val="1000"/>
              <a:buFont typeface="Roboto"/>
              <a:buChar char="●"/>
            </a:pPr>
            <a:r>
              <a:rPr lang="en" sz="1000">
                <a:solidFill>
                  <a:srgbClr val="374151"/>
                </a:solidFill>
                <a:highlight>
                  <a:srgbClr val="F7F7F8"/>
                </a:highlight>
                <a:latin typeface="Roboto"/>
                <a:ea typeface="Roboto"/>
                <a:cs typeface="Roboto"/>
                <a:sym typeface="Roboto"/>
              </a:rPr>
              <a:t>Use Case: Hierarchical planning would be effective for tasks like environment mapping, setting goal points, and scheduling frequent scouting sessions. It can also handle routine activities like autonomous recharging at specified intervals.</a:t>
            </a:r>
            <a:endParaRPr sz="1000">
              <a:solidFill>
                <a:srgbClr val="374151"/>
              </a:solidFill>
              <a:highlight>
                <a:srgbClr val="F7F7F8"/>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nvSpPr>
        <p:spPr>
          <a:xfrm>
            <a:off x="0" y="508500"/>
            <a:ext cx="8379000" cy="732600"/>
          </a:xfrm>
          <a:prstGeom prst="rect">
            <a:avLst/>
          </a:prstGeom>
          <a:noFill/>
          <a:ln>
            <a:noFill/>
          </a:ln>
        </p:spPr>
        <p:txBody>
          <a:bodyPr anchorCtr="0" anchor="t" bIns="91425" lIns="91425" spcFirstLastPara="1" rIns="91425" wrap="square" tIns="91425">
            <a:spAutoFit/>
          </a:bodyPr>
          <a:lstStyle/>
          <a:p>
            <a:pPr indent="-279400" lvl="0" marL="457200" rtl="0" algn="l">
              <a:lnSpc>
                <a:spcPct val="115000"/>
              </a:lnSpc>
              <a:spcBef>
                <a:spcPts val="1500"/>
              </a:spcBef>
              <a:spcAft>
                <a:spcPts val="0"/>
              </a:spcAft>
              <a:buClr>
                <a:srgbClr val="374151"/>
              </a:buClr>
              <a:buSzPts val="800"/>
              <a:buFont typeface="Roboto"/>
              <a:buChar char="●"/>
            </a:pPr>
            <a:r>
              <a:rPr lang="en" sz="800">
                <a:solidFill>
                  <a:srgbClr val="374151"/>
                </a:solidFill>
                <a:highlight>
                  <a:srgbClr val="F7F7F8"/>
                </a:highlight>
                <a:latin typeface="Roboto"/>
                <a:ea typeface="Roboto"/>
                <a:cs typeface="Roboto"/>
                <a:sym typeface="Roboto"/>
              </a:rPr>
              <a:t>Advantages: Reactive planning is crucial for handling sudden and unforeseen events, such as fire detection. It enables the robot to quickly adapt and respond to changing conditions.</a:t>
            </a:r>
            <a:endParaRPr sz="800">
              <a:solidFill>
                <a:srgbClr val="374151"/>
              </a:solidFill>
              <a:highlight>
                <a:srgbClr val="F7F7F8"/>
              </a:highlight>
              <a:latin typeface="Roboto"/>
              <a:ea typeface="Roboto"/>
              <a:cs typeface="Roboto"/>
              <a:sym typeface="Roboto"/>
            </a:endParaRPr>
          </a:p>
          <a:p>
            <a:pPr indent="-279400" lvl="0" marL="457200" rtl="0" algn="l">
              <a:lnSpc>
                <a:spcPct val="115000"/>
              </a:lnSpc>
              <a:spcBef>
                <a:spcPts val="0"/>
              </a:spcBef>
              <a:spcAft>
                <a:spcPts val="0"/>
              </a:spcAft>
              <a:buClr>
                <a:srgbClr val="374151"/>
              </a:buClr>
              <a:buSzPts val="800"/>
              <a:buFont typeface="Roboto"/>
              <a:buChar char="●"/>
            </a:pPr>
            <a:r>
              <a:rPr lang="en" sz="800">
                <a:solidFill>
                  <a:srgbClr val="374151"/>
                </a:solidFill>
                <a:highlight>
                  <a:srgbClr val="F7F7F8"/>
                </a:highlight>
                <a:latin typeface="Roboto"/>
                <a:ea typeface="Roboto"/>
                <a:cs typeface="Roboto"/>
                <a:sym typeface="Roboto"/>
              </a:rPr>
              <a:t>Use Case: Reactive planning is essential when the fire detection algorithm identifies a fire. The robot should immediately interrupt its current task (e.g., scouting or exploration) and switch to fire extinguishing mode</a:t>
            </a:r>
            <a:endParaRPr sz="800">
              <a:solidFill>
                <a:srgbClr val="374151"/>
              </a:solidFill>
              <a:highlight>
                <a:srgbClr val="F7F7F8"/>
              </a:highlight>
              <a:latin typeface="Roboto"/>
              <a:ea typeface="Roboto"/>
              <a:cs typeface="Roboto"/>
              <a:sym typeface="Roboto"/>
            </a:endParaRPr>
          </a:p>
        </p:txBody>
      </p:sp>
      <p:sp>
        <p:nvSpPr>
          <p:cNvPr id="187" name="Google Shape;187;p33"/>
          <p:cNvSpPr txBox="1"/>
          <p:nvPr/>
        </p:nvSpPr>
        <p:spPr>
          <a:xfrm>
            <a:off x="5832000" y="1216500"/>
            <a:ext cx="17730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3"/>
          <p:cNvSpPr txBox="1"/>
          <p:nvPr/>
        </p:nvSpPr>
        <p:spPr>
          <a:xfrm>
            <a:off x="193500" y="231000"/>
            <a:ext cx="2592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2.</a:t>
            </a:r>
            <a:r>
              <a:rPr lang="en" sz="1000"/>
              <a:t>REACTIVE PLANNING</a:t>
            </a:r>
            <a:endParaRPr sz="1000"/>
          </a:p>
        </p:txBody>
      </p:sp>
      <p:sp>
        <p:nvSpPr>
          <p:cNvPr id="189" name="Google Shape;189;p33"/>
          <p:cNvSpPr txBox="1"/>
          <p:nvPr/>
        </p:nvSpPr>
        <p:spPr>
          <a:xfrm>
            <a:off x="171000" y="1341000"/>
            <a:ext cx="8122500" cy="103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lang="en" sz="1000">
                <a:solidFill>
                  <a:srgbClr val="374151"/>
                </a:solidFill>
                <a:highlight>
                  <a:srgbClr val="F7F7F8"/>
                </a:highlight>
                <a:latin typeface="Roboto"/>
                <a:ea typeface="Roboto"/>
                <a:cs typeface="Roboto"/>
                <a:sym typeface="Roboto"/>
              </a:rPr>
              <a:t>Hybrid Approach:</a:t>
            </a:r>
            <a:endParaRPr sz="1000">
              <a:solidFill>
                <a:srgbClr val="374151"/>
              </a:solidFill>
              <a:highlight>
                <a:srgbClr val="F7F7F8"/>
              </a:highlight>
              <a:latin typeface="Roboto"/>
              <a:ea typeface="Roboto"/>
              <a:cs typeface="Roboto"/>
              <a:sym typeface="Roboto"/>
            </a:endParaRPr>
          </a:p>
          <a:p>
            <a:pPr indent="-273050" lvl="0" marL="457200" rtl="0" algn="l">
              <a:lnSpc>
                <a:spcPct val="115000"/>
              </a:lnSpc>
              <a:spcBef>
                <a:spcPts val="1500"/>
              </a:spcBef>
              <a:spcAft>
                <a:spcPts val="0"/>
              </a:spcAft>
              <a:buClr>
                <a:srgbClr val="374151"/>
              </a:buClr>
              <a:buSzPts val="700"/>
              <a:buFont typeface="Roboto"/>
              <a:buChar char="●"/>
            </a:pPr>
            <a:r>
              <a:rPr lang="en" sz="700">
                <a:solidFill>
                  <a:srgbClr val="374151"/>
                </a:solidFill>
                <a:highlight>
                  <a:srgbClr val="F7F7F8"/>
                </a:highlight>
                <a:latin typeface="Roboto"/>
                <a:ea typeface="Roboto"/>
                <a:cs typeface="Roboto"/>
                <a:sym typeface="Roboto"/>
              </a:rPr>
              <a:t>Advantages: By combining both hierarchical and reactive planning, you create a versatile system that can handle various scenarios. It ensures that the robot can handle planned tasks efficiently while also responding swiftly to emergent situations.</a:t>
            </a:r>
            <a:endParaRPr sz="700">
              <a:solidFill>
                <a:srgbClr val="374151"/>
              </a:solidFill>
              <a:highlight>
                <a:srgbClr val="F7F7F8"/>
              </a:highlight>
              <a:latin typeface="Roboto"/>
              <a:ea typeface="Roboto"/>
              <a:cs typeface="Roboto"/>
              <a:sym typeface="Roboto"/>
            </a:endParaRPr>
          </a:p>
          <a:p>
            <a:pPr indent="-273050" lvl="0" marL="457200" rtl="0" algn="l">
              <a:lnSpc>
                <a:spcPct val="115000"/>
              </a:lnSpc>
              <a:spcBef>
                <a:spcPts val="0"/>
              </a:spcBef>
              <a:spcAft>
                <a:spcPts val="0"/>
              </a:spcAft>
              <a:buClr>
                <a:srgbClr val="374151"/>
              </a:buClr>
              <a:buSzPts val="700"/>
              <a:buFont typeface="Roboto"/>
              <a:buChar char="●"/>
            </a:pPr>
            <a:r>
              <a:rPr lang="en" sz="700">
                <a:solidFill>
                  <a:srgbClr val="374151"/>
                </a:solidFill>
                <a:highlight>
                  <a:srgbClr val="F7F7F8"/>
                </a:highlight>
                <a:latin typeface="Roboto"/>
                <a:ea typeface="Roboto"/>
                <a:cs typeface="Roboto"/>
                <a:sym typeface="Roboto"/>
              </a:rPr>
              <a:t>Use Case: A hybrid approach can help the firebot seamlessly transition between planned tasks (scouting, exploration, recharging) and reactive tasks (fire extinguishing) while maintaining a coherent overall strategy.</a:t>
            </a:r>
            <a:endParaRPr sz="700">
              <a:solidFill>
                <a:srgbClr val="374151"/>
              </a:solidFill>
              <a:highlight>
                <a:srgbClr val="F7F7F8"/>
              </a:highlight>
              <a:latin typeface="Roboto"/>
              <a:ea typeface="Roboto"/>
              <a:cs typeface="Roboto"/>
              <a:sym typeface="Roboto"/>
            </a:endParaRPr>
          </a:p>
        </p:txBody>
      </p:sp>
      <p:sp>
        <p:nvSpPr>
          <p:cNvPr id="190" name="Google Shape;190;p33"/>
          <p:cNvSpPr txBox="1"/>
          <p:nvPr/>
        </p:nvSpPr>
        <p:spPr>
          <a:xfrm>
            <a:off x="171000" y="2454000"/>
            <a:ext cx="5413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NOW WE CAN REFINE RESEARCH QUESTION</a:t>
            </a:r>
            <a:endParaRPr sz="800"/>
          </a:p>
        </p:txBody>
      </p:sp>
      <p:sp>
        <p:nvSpPr>
          <p:cNvPr id="191" name="Google Shape;191;p33"/>
          <p:cNvSpPr txBox="1"/>
          <p:nvPr/>
        </p:nvSpPr>
        <p:spPr>
          <a:xfrm>
            <a:off x="274500" y="2803500"/>
            <a:ext cx="8311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374151"/>
                </a:solidFill>
                <a:highlight>
                  <a:srgbClr val="F7F7F8"/>
                </a:highlight>
                <a:latin typeface="Roboto"/>
                <a:ea typeface="Roboto"/>
                <a:cs typeface="Roboto"/>
                <a:sym typeface="Roboto"/>
              </a:rPr>
              <a:t>How can a hybrid task planning approach, integrating hierarchical planning and reactive behaviors, be effectively designed and implemented to optimize the performance of an autonomous firebot in a dynamically changing environment?</a:t>
            </a:r>
            <a:endParaRPr sz="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ctrTitle"/>
          </p:nvPr>
        </p:nvSpPr>
        <p:spPr>
          <a:xfrm>
            <a:off x="167700" y="289500"/>
            <a:ext cx="2262300" cy="346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000">
                <a:highlight>
                  <a:srgbClr val="F7F7F8"/>
                </a:highlight>
                <a:latin typeface="Roboto"/>
                <a:ea typeface="Roboto"/>
                <a:cs typeface="Roboto"/>
                <a:sym typeface="Roboto"/>
              </a:rPr>
              <a:t>Hierarchical Planning:</a:t>
            </a:r>
            <a:endParaRPr/>
          </a:p>
        </p:txBody>
      </p:sp>
      <p:sp>
        <p:nvSpPr>
          <p:cNvPr id="197" name="Google Shape;197;p34"/>
          <p:cNvSpPr txBox="1"/>
          <p:nvPr/>
        </p:nvSpPr>
        <p:spPr>
          <a:xfrm>
            <a:off x="189000" y="586500"/>
            <a:ext cx="8181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highlight>
                  <a:schemeClr val="lt1"/>
                </a:highlight>
              </a:rPr>
              <a:t>We divide  in to primitive task and abstract task</a:t>
            </a:r>
            <a:endParaRPr sz="900">
              <a:solidFill>
                <a:schemeClr val="dk1"/>
              </a:solidFill>
              <a:highlight>
                <a:schemeClr val="lt1"/>
              </a:highlight>
            </a:endParaRPr>
          </a:p>
          <a:p>
            <a:pPr indent="0" lvl="0" marL="0" rtl="0" algn="l">
              <a:spcBef>
                <a:spcPts val="0"/>
              </a:spcBef>
              <a:spcAft>
                <a:spcPts val="0"/>
              </a:spcAft>
              <a:buNone/>
            </a:pPr>
            <a:r>
              <a:rPr lang="en" sz="900">
                <a:solidFill>
                  <a:schemeClr val="dk1"/>
                </a:solidFill>
                <a:highlight>
                  <a:schemeClr val="lt1"/>
                </a:highlight>
                <a:latin typeface="Roboto"/>
                <a:ea typeface="Roboto"/>
                <a:cs typeface="Roboto"/>
                <a:sym typeface="Roboto"/>
              </a:rPr>
              <a:t>Primitive tasks: are basic actions that the robot can directly perform.</a:t>
            </a:r>
            <a:endParaRPr sz="9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rPr lang="en" sz="900">
                <a:solidFill>
                  <a:schemeClr val="dk1"/>
                </a:solidFill>
                <a:highlight>
                  <a:schemeClr val="lt1"/>
                </a:highlight>
                <a:latin typeface="Roboto"/>
                <a:ea typeface="Roboto"/>
                <a:cs typeface="Roboto"/>
                <a:sym typeface="Roboto"/>
              </a:rPr>
              <a:t>Abstract tasks: are higher-level tasks that can be further decomposed</a:t>
            </a:r>
            <a:endParaRPr sz="900">
              <a:solidFill>
                <a:schemeClr val="dk1"/>
              </a:solidFill>
              <a:highlight>
                <a:schemeClr val="lt1"/>
              </a:highlight>
              <a:latin typeface="Roboto"/>
              <a:ea typeface="Roboto"/>
              <a:cs typeface="Roboto"/>
              <a:sym typeface="Roboto"/>
            </a:endParaRPr>
          </a:p>
        </p:txBody>
      </p:sp>
      <p:sp>
        <p:nvSpPr>
          <p:cNvPr id="198" name="Google Shape;198;p34"/>
          <p:cNvSpPr txBox="1"/>
          <p:nvPr/>
        </p:nvSpPr>
        <p:spPr>
          <a:xfrm>
            <a:off x="139500" y="1512000"/>
            <a:ext cx="7308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374151"/>
                </a:solidFill>
                <a:highlight>
                  <a:srgbClr val="F7F7F8"/>
                </a:highlight>
                <a:latin typeface="Roboto"/>
                <a:ea typeface="Roboto"/>
                <a:cs typeface="Roboto"/>
                <a:sym typeface="Roboto"/>
              </a:rPr>
              <a:t>Reactive task: planning involves responding to immediate events and making decisions on the fly. One common approach for reactive control is to use Finite State Machines (FSMs) or Behavior Trees. Here, I'll describe a simple example using Behavior Trees as they are more expressive and allow for more complex decision-making.</a:t>
            </a:r>
            <a:endParaRPr sz="1000"/>
          </a:p>
        </p:txBody>
      </p:sp>
      <p:sp>
        <p:nvSpPr>
          <p:cNvPr id="199" name="Google Shape;199;p34"/>
          <p:cNvSpPr txBox="1"/>
          <p:nvPr/>
        </p:nvSpPr>
        <p:spPr>
          <a:xfrm>
            <a:off x="216000" y="2512500"/>
            <a:ext cx="8928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Why an hybrid approach: combination of Hierarchical planning  and reactive task planning which potentially address the limitations of both</a:t>
            </a:r>
            <a:endParaRPr sz="1000"/>
          </a:p>
          <a:p>
            <a:pPr indent="0" lvl="0" marL="0" rtl="0" algn="l">
              <a:spcBef>
                <a:spcPts val="0"/>
              </a:spcBef>
              <a:spcAft>
                <a:spcPts val="0"/>
              </a:spcAft>
              <a:buNone/>
            </a:pPr>
            <a:r>
              <a:rPr lang="en" sz="1000"/>
              <a:t>What are limitation existed earlier?</a:t>
            </a:r>
            <a:endParaRPr sz="1000"/>
          </a:p>
          <a:p>
            <a:pPr indent="0" lvl="0" marL="0" rtl="0" algn="l">
              <a:spcBef>
                <a:spcPts val="0"/>
              </a:spcBef>
              <a:spcAft>
                <a:spcPts val="0"/>
              </a:spcAft>
              <a:buNone/>
            </a:pPr>
            <a:r>
              <a:rPr lang="en" sz="1000"/>
              <a:t>1. </a:t>
            </a:r>
            <a:endParaRPr sz="1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nvSpPr>
        <p:spPr>
          <a:xfrm>
            <a:off x="499500" y="510000"/>
            <a:ext cx="7654500" cy="4617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AutoNum type="arabicPeriod"/>
            </a:pPr>
            <a:r>
              <a:rPr lang="en" sz="900"/>
              <a:t>We will use hybrid planning approach use it </a:t>
            </a:r>
            <a:r>
              <a:rPr lang="en" sz="900"/>
              <a:t>execute</a:t>
            </a:r>
            <a:r>
              <a:rPr lang="en" sz="900"/>
              <a:t> various task firebot  like exploration mode, recharging mode, fire detection mode, fire </a:t>
            </a:r>
            <a:r>
              <a:rPr lang="en" sz="900"/>
              <a:t>extinguishing</a:t>
            </a:r>
            <a:r>
              <a:rPr lang="en" sz="900"/>
              <a:t> mode, safe mode. </a:t>
            </a:r>
            <a:endParaRPr sz="900"/>
          </a:p>
        </p:txBody>
      </p:sp>
      <p:sp>
        <p:nvSpPr>
          <p:cNvPr id="205" name="Google Shape;205;p35"/>
          <p:cNvSpPr txBox="1"/>
          <p:nvPr/>
        </p:nvSpPr>
        <p:spPr>
          <a:xfrm>
            <a:off x="495000" y="1360500"/>
            <a:ext cx="7924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Step by step :</a:t>
            </a:r>
            <a:endParaRPr/>
          </a:p>
          <a:p>
            <a:pPr indent="0" lvl="0" marL="0" rtl="0" algn="l">
              <a:spcBef>
                <a:spcPts val="0"/>
              </a:spcBef>
              <a:spcAft>
                <a:spcPts val="0"/>
              </a:spcAft>
              <a:buNone/>
            </a:pPr>
            <a:r>
              <a:rPr lang="en" sz="600"/>
              <a:t>modes:We have multiple modes on robot, and each mode could be </a:t>
            </a:r>
            <a:r>
              <a:rPr lang="en" sz="600"/>
              <a:t>separate</a:t>
            </a:r>
            <a:r>
              <a:rPr lang="en" sz="600"/>
              <a:t> package and using hybrid we could always add new modes or remove modes.</a:t>
            </a:r>
            <a:endParaRPr sz="600"/>
          </a:p>
          <a:p>
            <a:pPr indent="0" lvl="0" marL="0" rtl="0" algn="l">
              <a:spcBef>
                <a:spcPts val="0"/>
              </a:spcBef>
              <a:spcAft>
                <a:spcPts val="0"/>
              </a:spcAft>
              <a:buNone/>
            </a:pPr>
            <a:r>
              <a:rPr lang="en" sz="600"/>
              <a:t>Mode switching:our hybrid algorithm should </a:t>
            </a:r>
            <a:r>
              <a:rPr lang="en" sz="600"/>
              <a:t>efficiently switch between modes based preconditions. Ex: fire extinguishing mode if there’s a fire detection, recharge mode if battery id below certain threshold.</a:t>
            </a:r>
            <a:endParaRPr sz="600"/>
          </a:p>
          <a:p>
            <a:pPr indent="0" lvl="0" marL="0" rtl="0" algn="l">
              <a:spcBef>
                <a:spcPts val="0"/>
              </a:spcBef>
              <a:spcAft>
                <a:spcPts val="0"/>
              </a:spcAft>
              <a:buNone/>
            </a:pPr>
            <a:r>
              <a:rPr lang="en" sz="600"/>
              <a:t> </a:t>
            </a:r>
            <a:endParaRPr sz="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0" y="0"/>
            <a:ext cx="8575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Lora"/>
                <a:ea typeface="Lora"/>
                <a:cs typeface="Lora"/>
                <a:sym typeface="Lora"/>
              </a:rPr>
              <a:t>An Integrated Task and Path Planning Approach for Mobile Robots in Smart Factory</a:t>
            </a:r>
            <a:endParaRPr sz="1100">
              <a:solidFill>
                <a:schemeClr val="dk1"/>
              </a:solidFill>
              <a:latin typeface="Lora"/>
              <a:ea typeface="Lora"/>
              <a:cs typeface="Lora"/>
              <a:sym typeface="Lora"/>
            </a:endParaRPr>
          </a:p>
          <a:p>
            <a:pPr indent="0" lvl="0" marL="0" rtl="0" algn="l">
              <a:spcBef>
                <a:spcPts val="0"/>
              </a:spcBef>
              <a:spcAft>
                <a:spcPts val="0"/>
              </a:spcAft>
              <a:buNone/>
            </a:pPr>
            <a:r>
              <a:t/>
            </a:r>
            <a:endParaRPr sz="1100">
              <a:solidFill>
                <a:schemeClr val="dk1"/>
              </a:solidFill>
            </a:endParaRPr>
          </a:p>
        </p:txBody>
      </p:sp>
      <p:sp>
        <p:nvSpPr>
          <p:cNvPr id="68" name="Google Shape;68;p15"/>
          <p:cNvSpPr txBox="1"/>
          <p:nvPr/>
        </p:nvSpPr>
        <p:spPr>
          <a:xfrm>
            <a:off x="0" y="672600"/>
            <a:ext cx="8407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475569"/>
                </a:solidFill>
                <a:highlight>
                  <a:srgbClr val="F9FAFB"/>
                </a:highlight>
              </a:rPr>
              <a:t> Concept:</a:t>
            </a:r>
            <a:endParaRPr sz="1200">
              <a:solidFill>
                <a:srgbClr val="475569"/>
              </a:solidFill>
              <a:highlight>
                <a:srgbClr val="F9FAFB"/>
              </a:highlight>
            </a:endParaRPr>
          </a:p>
          <a:p>
            <a:pPr indent="0" lvl="0" marL="0" rtl="0" algn="l">
              <a:spcBef>
                <a:spcPts val="0"/>
              </a:spcBef>
              <a:spcAft>
                <a:spcPts val="0"/>
              </a:spcAft>
              <a:buNone/>
            </a:pPr>
            <a:r>
              <a:rPr lang="en" sz="1200">
                <a:solidFill>
                  <a:srgbClr val="475569"/>
                </a:solidFill>
                <a:highlight>
                  <a:srgbClr val="F9FAFB"/>
                </a:highlight>
              </a:rPr>
              <a:t>integrated task and path planning approach based on Looking-backward Search Strategy (LSS) and Regret-based Search Strategy (RSS)</a:t>
            </a:r>
            <a:endParaRPr/>
          </a:p>
        </p:txBody>
      </p:sp>
      <p:sp>
        <p:nvSpPr>
          <p:cNvPr id="69" name="Google Shape;69;p15"/>
          <p:cNvSpPr txBox="1"/>
          <p:nvPr/>
        </p:nvSpPr>
        <p:spPr>
          <a:xfrm>
            <a:off x="375900" y="1560900"/>
            <a:ext cx="8031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475569"/>
                </a:solidFill>
                <a:highlight>
                  <a:srgbClr val="F9FAFB"/>
                </a:highlight>
              </a:rPr>
              <a:t> LSS or RSS is used to search reasonable task assignments in time-series, which can generate a joint optimal solution for both task assignment and path planning. We verify the validity of the proposed approach in a simulated smart factory and the results show that our approach can improve the operation efficiency of the smart factory and save the time and energy consumption effectively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0" y="0"/>
            <a:ext cx="8615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Lora"/>
                <a:ea typeface="Lora"/>
                <a:cs typeface="Lora"/>
                <a:sym typeface="Lora"/>
              </a:rPr>
              <a:t>Path Planning and Obstacle Avoidance for Mobile Robots in a Dynamic Environment</a:t>
            </a:r>
            <a:endParaRPr sz="1100">
              <a:solidFill>
                <a:schemeClr val="dk1"/>
              </a:solidFill>
              <a:latin typeface="Lora"/>
              <a:ea typeface="Lora"/>
              <a:cs typeface="Lora"/>
              <a:sym typeface="Lora"/>
            </a:endParaRPr>
          </a:p>
          <a:p>
            <a:pPr indent="0" lvl="0" marL="0" rtl="0" algn="l">
              <a:spcBef>
                <a:spcPts val="0"/>
              </a:spcBef>
              <a:spcAft>
                <a:spcPts val="0"/>
              </a:spcAft>
              <a:buNone/>
            </a:pPr>
            <a:r>
              <a:t/>
            </a:r>
            <a:endParaRPr sz="1100">
              <a:solidFill>
                <a:schemeClr val="dk1"/>
              </a:solidFill>
            </a:endParaRPr>
          </a:p>
        </p:txBody>
      </p:sp>
      <p:sp>
        <p:nvSpPr>
          <p:cNvPr id="75" name="Google Shape;75;p16"/>
          <p:cNvSpPr txBox="1"/>
          <p:nvPr/>
        </p:nvSpPr>
        <p:spPr>
          <a:xfrm>
            <a:off x="326400" y="999025"/>
            <a:ext cx="74976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475569"/>
                </a:solidFill>
                <a:highlight>
                  <a:srgbClr val="F9FAFB"/>
                </a:highlight>
              </a:rPr>
              <a:t>Because traditional obstacle avoidance path planning methods have a lot of problems, such as large amount of calculation, low efficiency, poor optimization capability, and lack of dealing with dynamic obstacles, a new method which implements real-time path planning of mobile robot is presented. The method builds a neural network model for the robot workspace, and then it uses the model to obtain the relationship between the dynamic obstacles and the network output. It can choose the local optimal collision-free path by the path planning in a dynamic environment (PPIDE) algorithm to find the path between two points for dealing with obstacles. The proposed method is suitable for dynamic environment where both linear and planar obstacles exist. Simulation results prove its effectiveness.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ctrTitle"/>
          </p:nvPr>
        </p:nvSpPr>
        <p:spPr>
          <a:xfrm>
            <a:off x="311700" y="299475"/>
            <a:ext cx="8520600" cy="689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MULTIPLE GOALS</a:t>
            </a:r>
            <a:endParaRPr/>
          </a:p>
        </p:txBody>
      </p:sp>
      <p:sp>
        <p:nvSpPr>
          <p:cNvPr id="81" name="Google Shape;81;p17"/>
          <p:cNvSpPr txBox="1"/>
          <p:nvPr/>
        </p:nvSpPr>
        <p:spPr>
          <a:xfrm>
            <a:off x="118700" y="801200"/>
            <a:ext cx="8892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334155"/>
                </a:solidFill>
                <a:highlight>
                  <a:srgbClr val="FFFFFF"/>
                </a:highlight>
                <a:latin typeface="Lora"/>
                <a:ea typeface="Lora"/>
                <a:cs typeface="Lora"/>
                <a:sym typeface="Lora"/>
              </a:rPr>
              <a:t>MULTI-GOAL PATH PLANNING FOR INDUSTRIAL ROBOTS</a:t>
            </a:r>
            <a:endParaRPr sz="1800"/>
          </a:p>
        </p:txBody>
      </p:sp>
      <p:sp>
        <p:nvSpPr>
          <p:cNvPr id="82" name="Google Shape;82;p17"/>
          <p:cNvSpPr txBox="1"/>
          <p:nvPr/>
        </p:nvSpPr>
        <p:spPr>
          <a:xfrm>
            <a:off x="642950" y="1552950"/>
            <a:ext cx="569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3d scenario and only works if all goals are presented at once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ctrTitle"/>
          </p:nvPr>
        </p:nvSpPr>
        <p:spPr>
          <a:xfrm>
            <a:off x="94100" y="141200"/>
            <a:ext cx="8520600" cy="679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Exploration aerial robots</a:t>
            </a:r>
            <a:endParaRPr/>
          </a:p>
        </p:txBody>
      </p:sp>
      <p:sp>
        <p:nvSpPr>
          <p:cNvPr id="88" name="Google Shape;88;p18"/>
          <p:cNvSpPr txBox="1"/>
          <p:nvPr/>
        </p:nvSpPr>
        <p:spPr>
          <a:xfrm>
            <a:off x="524250" y="821000"/>
            <a:ext cx="569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1.Graph based (conditional random fields)</a:t>
            </a:r>
            <a:endParaRPr/>
          </a:p>
        </p:txBody>
      </p:sp>
      <p:sp>
        <p:nvSpPr>
          <p:cNvPr id="89" name="Google Shape;89;p18"/>
          <p:cNvSpPr txBox="1"/>
          <p:nvPr/>
        </p:nvSpPr>
        <p:spPr>
          <a:xfrm>
            <a:off x="425325" y="1365000"/>
            <a:ext cx="7339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rgbClr val="334155"/>
                </a:solidFill>
                <a:highlight>
                  <a:srgbClr val="FFFFFF"/>
                </a:highlight>
                <a:latin typeface="Lora"/>
                <a:ea typeface="Lora"/>
                <a:cs typeface="Lora"/>
                <a:sym typeface="Lora"/>
              </a:rPr>
              <a:t>A mobile robot exploration algorithm</a:t>
            </a:r>
            <a:endParaRPr/>
          </a:p>
        </p:txBody>
      </p:sp>
      <p:sp>
        <p:nvSpPr>
          <p:cNvPr id="90" name="Google Shape;90;p18"/>
          <p:cNvSpPr txBox="1"/>
          <p:nvPr/>
        </p:nvSpPr>
        <p:spPr>
          <a:xfrm>
            <a:off x="0" y="1889250"/>
            <a:ext cx="8655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475569"/>
                </a:solidFill>
                <a:highlight>
                  <a:srgbClr val="F9FAFB"/>
                </a:highlight>
              </a:rPr>
              <a:t>An algorithm for path planning to a goal with a mobile robot in an unknown environment is presented. The robot maps the environment only to the extent necessary to achieve the goal. Mapping is achieved using tactile sensing while the robot is executing a path to the specified goal. Paths are generated by treating unknown regions in the environment as free space. As obstacles are encountered en route to a goal, the model of the environment is updated and a new path to the goal is planned and executed. Initially the paths to the goal generated by this algorithm will be negotiable paths. However, as the robot acquires more knowledge about the environment, the length of the planned paths will be optimized. The optimization criteria can be modified to favor or avoid unexplored regions in the environment. The algorithm makes use of the quadtree data structure to model the environment and uses the distance transform methodology to generate paths for the robot to execute.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nvSpPr>
        <p:spPr>
          <a:xfrm>
            <a:off x="0" y="0"/>
            <a:ext cx="9228600" cy="590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br>
              <a:rPr lang="en"/>
            </a:br>
            <a:endParaRPr sz="1200">
              <a:solidFill>
                <a:schemeClr val="dk1"/>
              </a:solidFill>
              <a:highlight>
                <a:schemeClr val="lt1"/>
              </a:highlight>
              <a:latin typeface="Roboto"/>
              <a:ea typeface="Roboto"/>
              <a:cs typeface="Roboto"/>
              <a:sym typeface="Roboto"/>
            </a:endParaRPr>
          </a:p>
          <a:p>
            <a:pPr indent="-228600" lvl="0" marL="457200" rtl="0" algn="l">
              <a:lnSpc>
                <a:spcPct val="115000"/>
              </a:lnSpc>
              <a:spcBef>
                <a:spcPts val="1500"/>
              </a:spcBef>
              <a:spcAft>
                <a:spcPts val="0"/>
              </a:spcAft>
              <a:buClr>
                <a:schemeClr val="dk1"/>
              </a:buClr>
              <a:buSzPts val="1200"/>
              <a:buFont typeface="Roboto"/>
              <a:buNone/>
            </a:pPr>
            <a:r>
              <a:rPr lang="en" sz="1200">
                <a:solidFill>
                  <a:schemeClr val="dk1"/>
                </a:solidFill>
                <a:highlight>
                  <a:schemeClr val="lt1"/>
                </a:highlight>
                <a:latin typeface="Roboto"/>
                <a:ea typeface="Roboto"/>
                <a:cs typeface="Roboto"/>
                <a:sym typeface="Roboto"/>
              </a:rPr>
              <a:t>Environment Mapping: Start by mapping the environment using sensors like LIDAR, cameras, or depth sensors. This will provide you with a representation of the static obstacles in the area.</a:t>
            </a:r>
            <a:endParaRPr sz="1200">
              <a:solidFill>
                <a:schemeClr val="dk1"/>
              </a:solidFill>
              <a:highlight>
                <a:schemeClr val="lt1"/>
              </a:highlight>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highlight>
                  <a:schemeClr val="lt1"/>
                </a:highlight>
                <a:latin typeface="Roboto"/>
                <a:ea typeface="Roboto"/>
                <a:cs typeface="Roboto"/>
                <a:sym typeface="Roboto"/>
              </a:rPr>
              <a:t>Static Obstacle Avoidance: Use algorithms like occupancy grid mapping or Simultaneous Localization and Mapping (SLAM) to detect and avoid static obstacles. This can involve techniques such as A* or Dijkstra's algorithm to plan paths around obstacles.</a:t>
            </a:r>
            <a:endParaRPr sz="1200">
              <a:solidFill>
                <a:schemeClr val="dk1"/>
              </a:solidFill>
              <a:highlight>
                <a:schemeClr val="lt1"/>
              </a:highlight>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highlight>
                  <a:schemeClr val="lt1"/>
                </a:highlight>
                <a:latin typeface="Roboto"/>
                <a:ea typeface="Roboto"/>
                <a:cs typeface="Roboto"/>
                <a:sym typeface="Roboto"/>
              </a:rPr>
              <a:t>Dynamic Obstacle Detection: Implement algorithms for dynamic obstacle detection using sensor data. This can involve techniques like object tracking or motion detection to identify and track moving obstacles in real-time.</a:t>
            </a:r>
            <a:endParaRPr sz="1200">
              <a:solidFill>
                <a:schemeClr val="dk1"/>
              </a:solidFill>
              <a:highlight>
                <a:schemeClr val="lt1"/>
              </a:highlight>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highlight>
                  <a:schemeClr val="lt1"/>
                </a:highlight>
                <a:latin typeface="Roboto"/>
                <a:ea typeface="Roboto"/>
                <a:cs typeface="Roboto"/>
                <a:sym typeface="Roboto"/>
              </a:rPr>
              <a:t>Dynamic Obstacle Avoidance: Once dynamic obstacles are detected, your robot needs to avoid them. You can use methods such as potential fields, velocity obstacles, or receding horizon planning to calculate safe paths around dynamic obstacles.</a:t>
            </a:r>
            <a:endParaRPr sz="1200">
              <a:solidFill>
                <a:schemeClr val="dk1"/>
              </a:solidFill>
              <a:highlight>
                <a:schemeClr val="lt1"/>
              </a:highlight>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highlight>
                  <a:schemeClr val="lt1"/>
                </a:highlight>
                <a:latin typeface="Roboto"/>
                <a:ea typeface="Roboto"/>
                <a:cs typeface="Roboto"/>
                <a:sym typeface="Roboto"/>
              </a:rPr>
              <a:t>Exploration Strategy: Develop an exploration strategy to ensure that the robot covers the maximum area while avoiding obstacles. One common approach is to use a frontier-based exploration algorithm, where the robot explores unexplored areas by navigating towards frontiers (unmapped regions adjacent to known areas).</a:t>
            </a:r>
            <a:endParaRPr sz="1200">
              <a:solidFill>
                <a:schemeClr val="dk1"/>
              </a:solidFill>
              <a:highlight>
                <a:schemeClr val="lt1"/>
              </a:highlight>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highlight>
                  <a:schemeClr val="lt1"/>
                </a:highlight>
                <a:latin typeface="Roboto"/>
                <a:ea typeface="Roboto"/>
                <a:cs typeface="Roboto"/>
                <a:sym typeface="Roboto"/>
              </a:rPr>
              <a:t>Goal Selection: Define criteria for selecting goal points during exploration. You can consider factors such as the proximity to unexplored areas, potential information gain, or the density of obstacles. The goal selection algorithm should aim to maximize coverage while avoiding obstacles.</a:t>
            </a:r>
            <a:endParaRPr sz="1200">
              <a:solidFill>
                <a:schemeClr val="dk1"/>
              </a:solidFill>
              <a:highlight>
                <a:schemeClr val="lt1"/>
              </a:highlight>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highlight>
                  <a:schemeClr val="lt1"/>
                </a:highlight>
                <a:latin typeface="Roboto"/>
                <a:ea typeface="Roboto"/>
                <a:cs typeface="Roboto"/>
                <a:sym typeface="Roboto"/>
              </a:rPr>
              <a:t>Path Planning: Based on the selected goal point, use path planning algorithms (e.g., A*, RRT, or D* Lite) to compute a collision-free path from the robot's current location to the goal. Ensure that the planned path considers both static and dynamic obstacles.</a:t>
            </a:r>
            <a:endParaRPr sz="1200">
              <a:solidFill>
                <a:schemeClr val="dk1"/>
              </a:solidFill>
              <a:highlight>
                <a:schemeClr val="lt1"/>
              </a:highlight>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highlight>
                  <a:schemeClr val="lt1"/>
                </a:highlight>
                <a:latin typeface="Roboto"/>
                <a:ea typeface="Roboto"/>
                <a:cs typeface="Roboto"/>
                <a:sym typeface="Roboto"/>
              </a:rPr>
              <a:t>Task Planning: If there are specific tasks the robot needs to perform in addition to exploration (e.g., picking up objects), incorporate task planning techniques such as Hierarchical Task Network (HTN) planning or behavior trees. These frameworks can help sequence and coordinate actions to achieve complex goals.</a:t>
            </a:r>
            <a:endParaRPr sz="1200">
              <a:solidFill>
                <a:schemeClr val="dk1"/>
              </a:solidFill>
              <a:highlight>
                <a:schemeClr val="lt1"/>
              </a:highlight>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highlight>
                  <a:schemeClr val="lt1"/>
                </a:highlight>
                <a:latin typeface="Roboto"/>
                <a:ea typeface="Roboto"/>
                <a:cs typeface="Roboto"/>
                <a:sym typeface="Roboto"/>
              </a:rPr>
              <a:t>Replanning and Adaptation: Continuously monitor the environment for changes and dynamically update the plans and paths as needed. This includes adapting to newly detected obstacles or updating the exploration strategy based on the coverage achieved</a:t>
            </a:r>
            <a:endParaRPr sz="1200">
              <a:solidFill>
                <a:schemeClr val="dk1"/>
              </a:solidFill>
              <a:highlight>
                <a:schemeClr val="lt1"/>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nvSpPr>
        <p:spPr>
          <a:xfrm>
            <a:off x="0" y="0"/>
            <a:ext cx="8585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Hierarchical Task Network (HTN) planning or behavior trees. These frameworks can help sequence and coordinate actions to achieve complex goals.</a:t>
            </a:r>
            <a:endParaRPr>
              <a:solidFill>
                <a:schemeClr val="dk1"/>
              </a:solidFill>
              <a:highlight>
                <a:schemeClr val="lt1"/>
              </a:highlight>
            </a:endParaRPr>
          </a:p>
        </p:txBody>
      </p:sp>
      <p:sp>
        <p:nvSpPr>
          <p:cNvPr id="101" name="Google Shape;101;p20"/>
          <p:cNvSpPr txBox="1"/>
          <p:nvPr/>
        </p:nvSpPr>
        <p:spPr>
          <a:xfrm>
            <a:off x="187950" y="791300"/>
            <a:ext cx="7497600" cy="20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lang="en" sz="1200">
                <a:solidFill>
                  <a:schemeClr val="dk1"/>
                </a:solidFill>
                <a:highlight>
                  <a:schemeClr val="lt1"/>
                </a:highlight>
                <a:latin typeface="Roboto"/>
                <a:ea typeface="Roboto"/>
                <a:cs typeface="Roboto"/>
                <a:sym typeface="Roboto"/>
              </a:rPr>
              <a:t>HTN planning is a task decomposition approach that breaks down complex tasks into a hierarchy of subtasks. It provides a structured way to represent tasks, actions, and their relationships. The hierarchy is typically defined as a tree-like structure, where higher-level tasks decompose into lower-level tasks until primitive actions are reached.</a:t>
            </a:r>
            <a:endParaRPr sz="1200">
              <a:solidFill>
                <a:schemeClr val="dk1"/>
              </a:solidFill>
              <a:highlight>
                <a:schemeClr val="lt1"/>
              </a:highlight>
              <a:latin typeface="Roboto"/>
              <a:ea typeface="Roboto"/>
              <a:cs typeface="Roboto"/>
              <a:sym typeface="Roboto"/>
            </a:endParaRPr>
          </a:p>
          <a:p>
            <a:pPr indent="0" lvl="0" marL="0" rtl="0" algn="l">
              <a:lnSpc>
                <a:spcPct val="115000"/>
              </a:lnSpc>
              <a:spcBef>
                <a:spcPts val="1500"/>
              </a:spcBef>
              <a:spcAft>
                <a:spcPts val="1500"/>
              </a:spcAft>
              <a:buNone/>
            </a:pPr>
            <a:r>
              <a:rPr lang="en" sz="1200">
                <a:solidFill>
                  <a:schemeClr val="dk1"/>
                </a:solidFill>
                <a:highlight>
                  <a:schemeClr val="lt1"/>
                </a:highlight>
                <a:latin typeface="Roboto"/>
                <a:ea typeface="Roboto"/>
                <a:cs typeface="Roboto"/>
                <a:sym typeface="Roboto"/>
              </a:rPr>
              <a:t>An HTN planner reasons about the task hierarchy, preconditions, and constraints to generate a plan. The planner evaluates the available methods for each task and selects appropriate methods based on preconditions and the current state of the world. The decomposition continues until the planner reaches a sequence of primitive actions that can be executed directly.</a:t>
            </a:r>
            <a:endParaRPr sz="1200">
              <a:solidFill>
                <a:schemeClr val="dk1"/>
              </a:solidFill>
              <a:highlight>
                <a:schemeClr val="lt1"/>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nvSpPr>
        <p:spPr>
          <a:xfrm>
            <a:off x="0" y="0"/>
            <a:ext cx="8823000" cy="50424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500"/>
              </a:spcBef>
              <a:spcAft>
                <a:spcPts val="0"/>
              </a:spcAft>
              <a:buClr>
                <a:schemeClr val="dk1"/>
              </a:buClr>
              <a:buSzPts val="1200"/>
              <a:buFont typeface="Roboto"/>
              <a:buNone/>
            </a:pPr>
            <a:r>
              <a:rPr lang="en" sz="1200">
                <a:solidFill>
                  <a:schemeClr val="dk1"/>
                </a:solidFill>
                <a:highlight>
                  <a:schemeClr val="lt1"/>
                </a:highlight>
                <a:latin typeface="Roboto"/>
                <a:ea typeface="Roboto"/>
                <a:cs typeface="Roboto"/>
                <a:sym typeface="Roboto"/>
              </a:rPr>
              <a:t>1.</a:t>
            </a:r>
            <a:r>
              <a:rPr lang="en" sz="1200">
                <a:solidFill>
                  <a:schemeClr val="dk1"/>
                </a:solidFill>
                <a:highlight>
                  <a:schemeClr val="lt1"/>
                </a:highlight>
                <a:latin typeface="Roboto"/>
                <a:ea typeface="Roboto"/>
                <a:cs typeface="Roboto"/>
                <a:sym typeface="Roboto"/>
              </a:rPr>
              <a:t>ROS (Robot Operating System) and Gazebo: ROS is a flexible framework for writing robot software, and Gazebo is a 3D robot simulator often used with ROS. Gazebo provides a realistic physics engine, sensor simulation, and a wide range of pre-built robot models. It allows you to simulate various environments and test your path planning algorithms in a realistic setting.</a:t>
            </a:r>
            <a:endParaRPr sz="1200">
              <a:solidFill>
                <a:schemeClr val="dk1"/>
              </a:solidFill>
              <a:highlight>
                <a:schemeClr val="lt1"/>
              </a:highlight>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t/>
            </a:r>
            <a:endParaRPr sz="1200">
              <a:solidFill>
                <a:schemeClr val="dk1"/>
              </a:solidFill>
              <a:highlight>
                <a:schemeClr val="lt1"/>
              </a:highlight>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highlight>
                  <a:schemeClr val="lt1"/>
                </a:highlight>
                <a:latin typeface="Roboto"/>
                <a:ea typeface="Roboto"/>
                <a:cs typeface="Roboto"/>
                <a:sym typeface="Roboto"/>
              </a:rPr>
              <a:t>2.V-REP (Virtual Robot Experimentation Platform): V-REP is a versatile robot simulator that offers a wide range of features for testing path planning algorithms. It provides a 3D environment, physics engine, and supports various sensors and robot models. V-REP also supports multiple programming languages and allows you to customize the simulation to suit your needs.</a:t>
            </a:r>
            <a:endParaRPr sz="1200">
              <a:solidFill>
                <a:schemeClr val="dk1"/>
              </a:solidFill>
              <a:highlight>
                <a:schemeClr val="lt1"/>
              </a:highlight>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t/>
            </a:r>
            <a:endParaRPr sz="1200">
              <a:solidFill>
                <a:schemeClr val="dk1"/>
              </a:solidFill>
              <a:highlight>
                <a:schemeClr val="lt1"/>
              </a:highlight>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highlight>
                  <a:schemeClr val="lt1"/>
                </a:highlight>
                <a:latin typeface="Roboto"/>
                <a:ea typeface="Roboto"/>
                <a:cs typeface="Roboto"/>
                <a:sym typeface="Roboto"/>
              </a:rPr>
              <a:t>3.Unity3D: Unity3D is a popular game development engine that can also be used for simulating and testing path planning algorithms. It provides a flexible and visually appealing environment for designing and testing robot behaviors. You can create custom environments, import robot models, and program the behaviors using Unity's scripting capabilities.</a:t>
            </a:r>
            <a:endParaRPr sz="1200">
              <a:solidFill>
                <a:schemeClr val="dk1"/>
              </a:solidFill>
              <a:highlight>
                <a:schemeClr val="lt1"/>
              </a:highlight>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t/>
            </a:r>
            <a:endParaRPr sz="1200">
              <a:solidFill>
                <a:schemeClr val="dk1"/>
              </a:solidFill>
              <a:highlight>
                <a:schemeClr val="lt1"/>
              </a:highlight>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highlight>
                  <a:schemeClr val="lt1"/>
                </a:highlight>
                <a:latin typeface="Roboto"/>
                <a:ea typeface="Roboto"/>
                <a:cs typeface="Roboto"/>
                <a:sym typeface="Roboto"/>
              </a:rPr>
              <a:t>4.Webots: Webots is a widely used open-source robot simulator that offers a rich set of features for testing path planning algorithms. It supports a wide range of robots, sensors, and environments. Webots allows you to program your robot's behavior using various programming languages, including Python and C++. It also provides visualization tools to monitor and analyze the performance of your path planning algorithms.</a:t>
            </a:r>
            <a:endParaRPr sz="1200">
              <a:solidFill>
                <a:schemeClr val="dk1"/>
              </a:solidFill>
              <a:highlight>
                <a:schemeClr val="lt1"/>
              </a:highlight>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t/>
            </a:r>
            <a:endParaRPr sz="1200">
              <a:solidFill>
                <a:schemeClr val="dk1"/>
              </a:solidFill>
              <a:highlight>
                <a:schemeClr val="lt1"/>
              </a:highlight>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highlight>
                  <a:schemeClr val="lt1"/>
                </a:highlight>
                <a:latin typeface="Roboto"/>
                <a:ea typeface="Roboto"/>
                <a:cs typeface="Roboto"/>
                <a:sym typeface="Roboto"/>
              </a:rPr>
              <a:t>5.MORSE (Modular OpenRobots Simulation Engine): MORSE is an open-source simulator designed for robotics research and development. It provides a flexible and modular framework for simulating robots, sensors, and environments. MORSE supports multiple programming languages and allows you to create custom simulations to evaluate your path planning algorithms.</a:t>
            </a:r>
            <a:endParaRPr sz="1200">
              <a:solidFill>
                <a:schemeClr val="dk1"/>
              </a:solidFill>
              <a:highlight>
                <a:schemeClr val="lt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