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Roboto"/>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regular.fntdata"/><Relationship Id="rId10" Type="http://schemas.openxmlformats.org/officeDocument/2006/relationships/slide" Target="slides/slide5.xml"/><Relationship Id="rId13" Type="http://schemas.openxmlformats.org/officeDocument/2006/relationships/font" Target="fonts/Roboto-italic.fntdata"/><Relationship Id="rId12"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adc51e227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adc51e227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Roboto"/>
              <a:buAutoNum type="arabicPeriod"/>
            </a:pPr>
            <a:r>
              <a:rPr lang="en" sz="1200">
                <a:solidFill>
                  <a:schemeClr val="dk1"/>
                </a:solidFill>
                <a:highlight>
                  <a:schemeClr val="lt1"/>
                </a:highlight>
                <a:latin typeface="Roboto"/>
                <a:ea typeface="Roboto"/>
                <a:cs typeface="Roboto"/>
                <a:sym typeface="Roboto"/>
              </a:rPr>
              <a:t>Autonomous fire bots are often deployed in large and intricate industrial spaces. Task planning allows the robot to break down its overall mission into manageable sub-tasks, such as exploring the environment, locating the fire source, and planning suppression actions. Motion planning ensures that the robot can navigate through complex spaces efficiently and avoid obstacles.</a:t>
            </a:r>
            <a:endParaRPr sz="1200">
              <a:solidFill>
                <a:schemeClr val="dk1"/>
              </a:solidFill>
              <a:highlight>
                <a:schemeClr val="lt1"/>
              </a:highlight>
              <a:latin typeface="Roboto"/>
              <a:ea typeface="Roboto"/>
              <a:cs typeface="Roboto"/>
              <a:sym typeface="Roboto"/>
            </a:endParaRPr>
          </a:p>
          <a:p>
            <a:pPr indent="-304800" lvl="0" marL="457200" rtl="0" algn="l">
              <a:spcBef>
                <a:spcPts val="0"/>
              </a:spcBef>
              <a:spcAft>
                <a:spcPts val="0"/>
              </a:spcAft>
              <a:buClr>
                <a:schemeClr val="dk1"/>
              </a:buClr>
              <a:buSzPts val="1200"/>
              <a:buFont typeface="Roboto"/>
              <a:buAutoNum type="arabicPeriod"/>
            </a:pPr>
            <a:r>
              <a:rPr lang="en" sz="1200">
                <a:solidFill>
                  <a:srgbClr val="374151"/>
                </a:solidFill>
                <a:latin typeface="Roboto"/>
                <a:ea typeface="Roboto"/>
                <a:cs typeface="Roboto"/>
                <a:sym typeface="Roboto"/>
              </a:rPr>
              <a:t>Task planning enables the fire bot to prioritize and sequence its actions during a fire emergency. This includes tasks such as assessing the severity of the fire, determining the optimal route to the fire source, and executing suppression strategies. Motion planning ensures that the robot can move swiftly and safely to the identified location, minimizing response time.</a:t>
            </a:r>
            <a:endParaRPr sz="1200">
              <a:solidFill>
                <a:srgbClr val="374151"/>
              </a:solidFill>
              <a:latin typeface="Roboto"/>
              <a:ea typeface="Roboto"/>
              <a:cs typeface="Roboto"/>
              <a:sym typeface="Roboto"/>
            </a:endParaRPr>
          </a:p>
          <a:p>
            <a:pPr indent="-304800" lvl="0" marL="457200" rtl="0" algn="l">
              <a:spcBef>
                <a:spcPts val="0"/>
              </a:spcBef>
              <a:spcAft>
                <a:spcPts val="0"/>
              </a:spcAft>
              <a:buClr>
                <a:srgbClr val="374151"/>
              </a:buClr>
              <a:buSzPts val="1200"/>
              <a:buFont typeface="Roboto"/>
              <a:buAutoNum type="arabicPeriod"/>
            </a:pPr>
            <a:r>
              <a:rPr lang="en" sz="1200">
                <a:solidFill>
                  <a:srgbClr val="374151"/>
                </a:solidFill>
                <a:latin typeface="Roboto"/>
                <a:ea typeface="Roboto"/>
                <a:cs typeface="Roboto"/>
                <a:sym typeface="Roboto"/>
              </a:rPr>
              <a:t>In environments prone to change, such as warehouses with moving objects or fluctuating conditions, task and motion planning allow the robot to adapt dynamically. The robot can modify its plan in real-time based on the evolving situation, ensuring effective response even in unpredictable scenarios.</a:t>
            </a:r>
            <a:endParaRPr sz="1200">
              <a:solidFill>
                <a:srgbClr val="374151"/>
              </a:solidFill>
              <a:latin typeface="Roboto"/>
              <a:ea typeface="Roboto"/>
              <a:cs typeface="Roboto"/>
              <a:sym typeface="Roboto"/>
            </a:endParaRPr>
          </a:p>
          <a:p>
            <a:pPr indent="-304800" lvl="0" marL="457200" rtl="0" algn="l">
              <a:spcBef>
                <a:spcPts val="0"/>
              </a:spcBef>
              <a:spcAft>
                <a:spcPts val="0"/>
              </a:spcAft>
              <a:buClr>
                <a:srgbClr val="374151"/>
              </a:buClr>
              <a:buSzPts val="1200"/>
              <a:buFont typeface="Roboto"/>
              <a:buAutoNum type="arabicPeriod"/>
            </a:pPr>
            <a:r>
              <a:rPr lang="en" sz="1200">
                <a:solidFill>
                  <a:srgbClr val="374151"/>
                </a:solidFill>
                <a:latin typeface="Roboto"/>
                <a:ea typeface="Roboto"/>
                <a:cs typeface="Roboto"/>
                <a:sym typeface="Roboto"/>
              </a:rPr>
              <a:t>Task planning integrates with decision-making processes to guide the fire bot towards achieving its mission objectives. This includes decisions on whether to approach the fire directly, assess the surroundings first, or implement specific suppression strategies. Motion planning ensures that these decisions are translated into feasible and safe robot movements.</a:t>
            </a:r>
            <a:endParaRPr sz="1200">
              <a:solidFill>
                <a:srgbClr val="374151"/>
              </a:solidFill>
              <a:latin typeface="Roboto"/>
              <a:ea typeface="Roboto"/>
              <a:cs typeface="Roboto"/>
              <a:sym typeface="Roboto"/>
            </a:endParaRPr>
          </a:p>
          <a:p>
            <a:pPr indent="0" lvl="0" marL="457200" rtl="0" algn="l">
              <a:spcBef>
                <a:spcPts val="0"/>
              </a:spcBef>
              <a:spcAft>
                <a:spcPts val="0"/>
              </a:spcAft>
              <a:buNone/>
            </a:pPr>
            <a:r>
              <a:t/>
            </a:r>
            <a:endParaRPr sz="1200">
              <a:solidFill>
                <a:srgbClr val="374151"/>
              </a:solidFill>
              <a:latin typeface="Roboto"/>
              <a:ea typeface="Roboto"/>
              <a:cs typeface="Roboto"/>
              <a:sym typeface="Roboto"/>
            </a:endParaRPr>
          </a:p>
          <a:p>
            <a:pPr indent="0" lvl="0" marL="0" rtl="0" algn="l">
              <a:spcBef>
                <a:spcPts val="0"/>
              </a:spcBef>
              <a:spcAft>
                <a:spcPts val="0"/>
              </a:spcAft>
              <a:buNone/>
            </a:pPr>
            <a:r>
              <a:rPr lang="en" sz="1200">
                <a:solidFill>
                  <a:srgbClr val="374151"/>
                </a:solidFill>
                <a:latin typeface="Roboto"/>
                <a:ea typeface="Roboto"/>
                <a:cs typeface="Roboto"/>
                <a:sym typeface="Roboto"/>
              </a:rPr>
              <a:t>Challenges:</a:t>
            </a:r>
            <a:endParaRPr sz="1200">
              <a:solidFill>
                <a:srgbClr val="374151"/>
              </a:solidFill>
              <a:latin typeface="Roboto"/>
              <a:ea typeface="Roboto"/>
              <a:cs typeface="Roboto"/>
              <a:sym typeface="Roboto"/>
            </a:endParaRPr>
          </a:p>
          <a:p>
            <a:pPr indent="0" lvl="0" marL="0" rtl="0" algn="l">
              <a:spcBef>
                <a:spcPts val="0"/>
              </a:spcBef>
              <a:spcAft>
                <a:spcPts val="0"/>
              </a:spcAft>
              <a:buNone/>
            </a:pPr>
            <a:r>
              <a:t/>
            </a:r>
            <a:endParaRPr sz="1200">
              <a:solidFill>
                <a:srgbClr val="37415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 sz="1200">
                <a:solidFill>
                  <a:srgbClr val="374151"/>
                </a:solidFill>
                <a:latin typeface="Roboto"/>
                <a:ea typeface="Roboto"/>
                <a:cs typeface="Roboto"/>
                <a:sym typeface="Roboto"/>
              </a:rPr>
              <a:t>Combining Abstraction Levels:</a:t>
            </a:r>
            <a:endParaRPr sz="1200">
              <a:solidFill>
                <a:srgbClr val="374151"/>
              </a:solidFill>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i="1" lang="en" sz="1200">
                <a:solidFill>
                  <a:srgbClr val="374151"/>
                </a:solidFill>
                <a:latin typeface="Roboto"/>
                <a:ea typeface="Roboto"/>
                <a:cs typeface="Roboto"/>
                <a:sym typeface="Roboto"/>
              </a:rPr>
              <a:t>Challenge:</a:t>
            </a:r>
            <a:r>
              <a:rPr lang="en" sz="1200">
                <a:solidFill>
                  <a:srgbClr val="374151"/>
                </a:solidFill>
                <a:latin typeface="Roboto"/>
                <a:ea typeface="Roboto"/>
                <a:cs typeface="Roboto"/>
                <a:sym typeface="Roboto"/>
              </a:rPr>
              <a:t> Dividing a domain into multiple levels of abstraction and finding globally feasible solutions that adhere to all constraints across abstraction levels.</a:t>
            </a:r>
            <a:endParaRPr sz="1200">
              <a:solidFill>
                <a:srgbClr val="374151"/>
              </a:solidFill>
              <a:latin typeface="Roboto"/>
              <a:ea typeface="Roboto"/>
              <a:cs typeface="Roboto"/>
              <a:sym typeface="Roboto"/>
            </a:endParaRPr>
          </a:p>
          <a:p>
            <a:pPr indent="0" lvl="0" marL="0" rtl="0" algn="l">
              <a:lnSpc>
                <a:spcPct val="175000"/>
              </a:lnSpc>
              <a:spcBef>
                <a:spcPts val="0"/>
              </a:spcBef>
              <a:spcAft>
                <a:spcPts val="0"/>
              </a:spcAft>
              <a:buNone/>
            </a:pPr>
            <a:r>
              <a:rPr lang="en">
                <a:solidFill>
                  <a:schemeClr val="dk1"/>
                </a:solidFill>
                <a:latin typeface="Roboto"/>
                <a:ea typeface="Roboto"/>
                <a:cs typeface="Roboto"/>
                <a:sym typeface="Roboto"/>
              </a:rPr>
              <a:t>For a fire-fighting robot, combining abstraction levels presents a challenge in dividing the operational domain into multiple levels of abstraction. This involves breaking down the overall mission into different levels of detail, such as high-level mission planning, mid-level task planning, and low-level motion planning. The challenge lies in ensuring that the robot can find globally feasible solutions that adhere to all constraints at each level and seamlessly integrate these solutions across abstraction levels. In the context of a fire bot, this may include dividing the mission into tasks like environment mapping, fire source identification, and fire suppression actions, ensuring that the robot can navigate, make decisions, and execute tasks cohesively while considering the constraints and requirements of each level.</a:t>
            </a:r>
            <a:endParaRPr>
              <a:solidFill>
                <a:schemeClr val="dk1"/>
              </a:solidFill>
              <a:latin typeface="Roboto"/>
              <a:ea typeface="Roboto"/>
              <a:cs typeface="Roboto"/>
              <a:sym typeface="Roboto"/>
            </a:endParaRPr>
          </a:p>
          <a:p>
            <a:pPr indent="0" lvl="0" marL="0" rtl="0" algn="l">
              <a:lnSpc>
                <a:spcPct val="175000"/>
              </a:lnSpc>
              <a:spcBef>
                <a:spcPts val="0"/>
              </a:spcBef>
              <a:spcAft>
                <a:spcPts val="0"/>
              </a:spcAft>
              <a:buNone/>
            </a:pPr>
            <a:r>
              <a:t/>
            </a:r>
            <a:endParaRPr>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 sz="1200">
                <a:solidFill>
                  <a:srgbClr val="374151"/>
                </a:solidFill>
                <a:latin typeface="Roboto"/>
                <a:ea typeface="Roboto"/>
                <a:cs typeface="Roboto"/>
                <a:sym typeface="Roboto"/>
              </a:rPr>
              <a:t>Enabling Online Decision Making:</a:t>
            </a:r>
            <a:endParaRPr sz="1200">
              <a:solidFill>
                <a:srgbClr val="374151"/>
              </a:solidFill>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i="1" lang="en" sz="1200">
                <a:solidFill>
                  <a:srgbClr val="374151"/>
                </a:solidFill>
                <a:latin typeface="Roboto"/>
                <a:ea typeface="Roboto"/>
                <a:cs typeface="Roboto"/>
                <a:sym typeface="Roboto"/>
              </a:rPr>
              <a:t>Challenge:</a:t>
            </a:r>
            <a:r>
              <a:rPr lang="en" sz="1200">
                <a:solidFill>
                  <a:srgbClr val="374151"/>
                </a:solidFill>
                <a:latin typeface="Roboto"/>
                <a:ea typeface="Roboto"/>
                <a:cs typeface="Roboto"/>
                <a:sym typeface="Roboto"/>
              </a:rPr>
              <a:t> Developing methods for enabling online decision-making in combined task and motion planning and ensuring the consistency of decision-making in dynamic environments.</a:t>
            </a:r>
            <a:endParaRPr sz="1200">
              <a:solidFill>
                <a:srgbClr val="374151"/>
              </a:solidFill>
              <a:latin typeface="Roboto"/>
              <a:ea typeface="Roboto"/>
              <a:cs typeface="Roboto"/>
              <a:sym typeface="Roboto"/>
            </a:endParaRPr>
          </a:p>
          <a:p>
            <a:pPr indent="0" lvl="0" marL="0" rtl="0" algn="l">
              <a:lnSpc>
                <a:spcPct val="115000"/>
              </a:lnSpc>
              <a:spcBef>
                <a:spcPts val="0"/>
              </a:spcBef>
              <a:spcAft>
                <a:spcPts val="0"/>
              </a:spcAft>
              <a:buNone/>
            </a:pPr>
            <a:r>
              <a:t/>
            </a:r>
            <a:endParaRPr sz="1200">
              <a:solidFill>
                <a:srgbClr val="374151"/>
              </a:solidFill>
              <a:latin typeface="Roboto"/>
              <a:ea typeface="Roboto"/>
              <a:cs typeface="Roboto"/>
              <a:sym typeface="Roboto"/>
            </a:endParaRPr>
          </a:p>
          <a:p>
            <a:pPr indent="0" lvl="0" marL="0" rtl="0" algn="l">
              <a:lnSpc>
                <a:spcPct val="115000"/>
              </a:lnSpc>
              <a:spcBef>
                <a:spcPts val="0"/>
              </a:spcBef>
              <a:spcAft>
                <a:spcPts val="0"/>
              </a:spcAft>
              <a:buNone/>
            </a:pPr>
            <a:r>
              <a:rPr lang="en" sz="1200">
                <a:solidFill>
                  <a:srgbClr val="374151"/>
                </a:solidFill>
                <a:latin typeface="Roboto"/>
                <a:ea typeface="Roboto"/>
                <a:cs typeface="Roboto"/>
                <a:sym typeface="Roboto"/>
              </a:rPr>
              <a:t>For a fire-fighting robot (firebot), enabling online decision-making poses a challenge in developing methods that allow the robot to make real-time decisions during a fire emergency. This involves dynamically adapting its actions based on changing conditions and new information. In the context of combined task and motion planning, the challenge is to ensure that the firebot can continuously assess the situation, adjust its planned tasks and motions, and make decisions that are consistent with the overall mission objectives. This becomes crucial in dynamic environments typical of fire emergencies, where the robot must respond promptly to evolving conditions such as spreading fires, changing obstacles, or the presence of humans. Developing algorithms that facilitate quick, consistent, and context-aware decision-making in real-time scenarios is essential for the effective operation of a firebot.</a:t>
            </a:r>
            <a:endParaRPr sz="1200">
              <a:solidFill>
                <a:srgbClr val="374151"/>
              </a:solidFill>
              <a:latin typeface="Roboto"/>
              <a:ea typeface="Roboto"/>
              <a:cs typeface="Roboto"/>
              <a:sym typeface="Roboto"/>
            </a:endParaRPr>
          </a:p>
          <a:p>
            <a:pPr indent="0" lvl="0" marL="0" rtl="0" algn="l">
              <a:lnSpc>
                <a:spcPct val="115000"/>
              </a:lnSpc>
              <a:spcBef>
                <a:spcPts val="0"/>
              </a:spcBef>
              <a:spcAft>
                <a:spcPts val="0"/>
              </a:spcAft>
              <a:buNone/>
            </a:pPr>
            <a:r>
              <a:t/>
            </a:r>
            <a:endParaRPr sz="1200">
              <a:solidFill>
                <a:srgbClr val="37415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Dealing with Uncertain Perception</a:t>
            </a:r>
            <a:endParaRPr sz="1200">
              <a:solidFill>
                <a:srgbClr val="374151"/>
              </a:solidFill>
              <a:latin typeface="Roboto"/>
              <a:ea typeface="Roboto"/>
              <a:cs typeface="Roboto"/>
              <a:sym typeface="Roboto"/>
            </a:endParaRPr>
          </a:p>
          <a:p>
            <a:pPr indent="0" lvl="0" marL="0" rtl="0" algn="l">
              <a:lnSpc>
                <a:spcPct val="175000"/>
              </a:lnSpc>
              <a:spcBef>
                <a:spcPts val="1200"/>
              </a:spcBef>
              <a:spcAft>
                <a:spcPts val="0"/>
              </a:spcAft>
              <a:buNone/>
            </a:pPr>
            <a:r>
              <a:rPr i="1" lang="en" sz="1200">
                <a:solidFill>
                  <a:srgbClr val="374151"/>
                </a:solidFill>
                <a:latin typeface="Roboto"/>
                <a:ea typeface="Roboto"/>
                <a:cs typeface="Roboto"/>
                <a:sym typeface="Roboto"/>
              </a:rPr>
              <a:t>Challenge:</a:t>
            </a:r>
            <a:r>
              <a:rPr lang="en" sz="1200">
                <a:solidFill>
                  <a:srgbClr val="374151"/>
                </a:solidFill>
                <a:latin typeface="Roboto"/>
                <a:ea typeface="Roboto"/>
                <a:cs typeface="Roboto"/>
                <a:sym typeface="Roboto"/>
              </a:rPr>
              <a:t> Addressing uncertain perception in combined task and motion planning, determining whether uncertainty should be considered in decision-making processes, and identifying suitable methods for handling uncertainty in the planning framework.</a:t>
            </a:r>
            <a:endParaRPr sz="1200">
              <a:solidFill>
                <a:srgbClr val="374151"/>
              </a:solidFill>
              <a:latin typeface="Roboto"/>
              <a:ea typeface="Roboto"/>
              <a:cs typeface="Roboto"/>
              <a:sym typeface="Roboto"/>
            </a:endParaRPr>
          </a:p>
          <a:p>
            <a:pPr indent="0" lvl="0" marL="0" rtl="0" algn="l">
              <a:lnSpc>
                <a:spcPct val="175000"/>
              </a:lnSpc>
              <a:spcBef>
                <a:spcPts val="0"/>
              </a:spcBef>
              <a:spcAft>
                <a:spcPts val="0"/>
              </a:spcAft>
              <a:buNone/>
            </a:pPr>
            <a:r>
              <a:rPr lang="en" sz="1200">
                <a:solidFill>
                  <a:srgbClr val="374151"/>
                </a:solidFill>
                <a:latin typeface="Roboto"/>
                <a:ea typeface="Roboto"/>
                <a:cs typeface="Roboto"/>
                <a:sym typeface="Roboto"/>
              </a:rPr>
              <a:t>In the context of a fire-fighting robot (firebot), dealing with uncertain perception is a challenge that involves addressing the inherent uncertainty in the robot's perception of its environment. This uncertainty can arise from factors such as smoke, varying lighting conditions, or sensor limitations. The challenge is to determine whether and how uncertainty should be incorporated into the decision-making processes of the combined task and motion planning. It involves identifying suitable methods to model and handle uncertainty effectively within the planning framework. This is crucial for the firebot to make informed decisions and execute tasks, considering the dynamic and unpredictable nature of fire emergencies. Implementing robust techniques for handling uncertain perception enhances the reliability and adaptability of the firebot in complex and challenge.</a:t>
            </a:r>
            <a:endParaRPr sz="1200">
              <a:solidFill>
                <a:srgbClr val="374151"/>
              </a:solidFill>
              <a:latin typeface="Roboto"/>
              <a:ea typeface="Roboto"/>
              <a:cs typeface="Roboto"/>
              <a:sym typeface="Roboto"/>
            </a:endParaRPr>
          </a:p>
          <a:p>
            <a:pPr indent="0" lvl="0" marL="0" rtl="0" algn="l">
              <a:spcBef>
                <a:spcPts val="0"/>
              </a:spcBef>
              <a:spcAft>
                <a:spcPts val="0"/>
              </a:spcAft>
              <a:buNone/>
            </a:pPr>
            <a:r>
              <a:t/>
            </a:r>
            <a:endParaRPr sz="1200">
              <a:solidFill>
                <a:srgbClr val="374151"/>
              </a:solidFill>
              <a:latin typeface="Roboto"/>
              <a:ea typeface="Roboto"/>
              <a:cs typeface="Roboto"/>
              <a:sym typeface="Robo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adc2f74d0a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adc2f74d0a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adc2f74d0a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adc2f74d0a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adc2f74d0a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adc2f74d0a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44575"/>
            <a:ext cx="8520600" cy="821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Research Track</a:t>
            </a:r>
            <a:endParaRPr/>
          </a:p>
        </p:txBody>
      </p:sp>
      <p:sp>
        <p:nvSpPr>
          <p:cNvPr id="55" name="Google Shape;55;p13"/>
          <p:cNvSpPr txBox="1"/>
          <p:nvPr>
            <p:ph idx="1" type="subTitle"/>
          </p:nvPr>
        </p:nvSpPr>
        <p:spPr>
          <a:xfrm>
            <a:off x="294900" y="21322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Task and Motion Planner for </a:t>
            </a:r>
            <a:r>
              <a:rPr lang="en"/>
              <a:t>Autonomous</a:t>
            </a:r>
            <a:r>
              <a:rPr lang="en"/>
              <a:t> FireBot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idx="1" type="body"/>
          </p:nvPr>
        </p:nvSpPr>
        <p:spPr>
          <a:xfrm>
            <a:off x="815875" y="361825"/>
            <a:ext cx="6328200" cy="33912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sz="1250">
                <a:solidFill>
                  <a:schemeClr val="dk1"/>
                </a:solidFill>
                <a:highlight>
                  <a:schemeClr val="lt1"/>
                </a:highlight>
                <a:latin typeface="Times New Roman"/>
                <a:ea typeface="Times New Roman"/>
                <a:cs typeface="Times New Roman"/>
                <a:sym typeface="Times New Roman"/>
              </a:rPr>
              <a:t>WHY TAMP?</a:t>
            </a:r>
            <a:endParaRPr sz="1250">
              <a:solidFill>
                <a:schemeClr val="dk1"/>
              </a:solidFill>
              <a:highlight>
                <a:schemeClr val="lt1"/>
              </a:highlight>
              <a:latin typeface="Times New Roman"/>
              <a:ea typeface="Times New Roman"/>
              <a:cs typeface="Times New Roman"/>
              <a:sym typeface="Times New Roman"/>
            </a:endParaRPr>
          </a:p>
          <a:p>
            <a:pPr indent="-290115" lvl="0" marL="457200" rtl="0" algn="l">
              <a:spcBef>
                <a:spcPts val="1200"/>
              </a:spcBef>
              <a:spcAft>
                <a:spcPts val="0"/>
              </a:spcAft>
              <a:buClr>
                <a:schemeClr val="dk1"/>
              </a:buClr>
              <a:buSzPct val="100000"/>
              <a:buFont typeface="Times New Roman"/>
              <a:buAutoNum type="arabicPeriod"/>
            </a:pPr>
            <a:r>
              <a:rPr lang="en" sz="1250">
                <a:solidFill>
                  <a:schemeClr val="dk1"/>
                </a:solidFill>
                <a:highlight>
                  <a:schemeClr val="lt1"/>
                </a:highlight>
                <a:latin typeface="Times New Roman"/>
                <a:ea typeface="Times New Roman"/>
                <a:cs typeface="Times New Roman"/>
                <a:sym typeface="Times New Roman"/>
              </a:rPr>
              <a:t>Efficient navigation in complex environments</a:t>
            </a:r>
            <a:endParaRPr sz="1250">
              <a:solidFill>
                <a:schemeClr val="dk1"/>
              </a:solidFill>
              <a:highlight>
                <a:schemeClr val="lt1"/>
              </a:highlight>
              <a:latin typeface="Times New Roman"/>
              <a:ea typeface="Times New Roman"/>
              <a:cs typeface="Times New Roman"/>
              <a:sym typeface="Times New Roman"/>
            </a:endParaRPr>
          </a:p>
          <a:p>
            <a:pPr indent="-290115" lvl="0" marL="457200" rtl="0" algn="l">
              <a:spcBef>
                <a:spcPts val="0"/>
              </a:spcBef>
              <a:spcAft>
                <a:spcPts val="0"/>
              </a:spcAft>
              <a:buClr>
                <a:schemeClr val="dk1"/>
              </a:buClr>
              <a:buSzPct val="100000"/>
              <a:buFont typeface="Times New Roman"/>
              <a:buAutoNum type="arabicPeriod"/>
            </a:pPr>
            <a:r>
              <a:rPr lang="en" sz="1250">
                <a:solidFill>
                  <a:schemeClr val="dk1"/>
                </a:solidFill>
                <a:highlight>
                  <a:schemeClr val="lt1"/>
                </a:highlight>
                <a:latin typeface="Times New Roman"/>
                <a:ea typeface="Times New Roman"/>
                <a:cs typeface="Times New Roman"/>
                <a:sym typeface="Times New Roman"/>
              </a:rPr>
              <a:t>Swift Response to Fire Emergencies</a:t>
            </a:r>
            <a:endParaRPr sz="1250">
              <a:solidFill>
                <a:schemeClr val="dk1"/>
              </a:solidFill>
              <a:highlight>
                <a:schemeClr val="lt1"/>
              </a:highlight>
              <a:latin typeface="Times New Roman"/>
              <a:ea typeface="Times New Roman"/>
              <a:cs typeface="Times New Roman"/>
              <a:sym typeface="Times New Roman"/>
            </a:endParaRPr>
          </a:p>
          <a:p>
            <a:pPr indent="-290115" lvl="0" marL="457200" rtl="0" algn="l">
              <a:spcBef>
                <a:spcPts val="0"/>
              </a:spcBef>
              <a:spcAft>
                <a:spcPts val="0"/>
              </a:spcAft>
              <a:buClr>
                <a:schemeClr val="dk1"/>
              </a:buClr>
              <a:buSzPct val="100000"/>
              <a:buFont typeface="Times New Roman"/>
              <a:buAutoNum type="arabicPeriod"/>
            </a:pPr>
            <a:r>
              <a:rPr lang="en" sz="1250">
                <a:solidFill>
                  <a:schemeClr val="dk1"/>
                </a:solidFill>
                <a:highlight>
                  <a:schemeClr val="lt1"/>
                </a:highlight>
                <a:latin typeface="Times New Roman"/>
                <a:ea typeface="Times New Roman"/>
                <a:cs typeface="Times New Roman"/>
                <a:sym typeface="Times New Roman"/>
              </a:rPr>
              <a:t>Adaptability to Dynamic Environments</a:t>
            </a:r>
            <a:endParaRPr sz="1250">
              <a:solidFill>
                <a:schemeClr val="dk1"/>
              </a:solidFill>
              <a:highlight>
                <a:schemeClr val="lt1"/>
              </a:highlight>
              <a:latin typeface="Times New Roman"/>
              <a:ea typeface="Times New Roman"/>
              <a:cs typeface="Times New Roman"/>
              <a:sym typeface="Times New Roman"/>
            </a:endParaRPr>
          </a:p>
          <a:p>
            <a:pPr indent="-290115" lvl="0" marL="457200" rtl="0" algn="l">
              <a:spcBef>
                <a:spcPts val="0"/>
              </a:spcBef>
              <a:spcAft>
                <a:spcPts val="0"/>
              </a:spcAft>
              <a:buClr>
                <a:schemeClr val="dk1"/>
              </a:buClr>
              <a:buSzPct val="100000"/>
              <a:buFont typeface="Times New Roman"/>
              <a:buAutoNum type="arabicPeriod"/>
            </a:pPr>
            <a:r>
              <a:rPr lang="en" sz="1250">
                <a:solidFill>
                  <a:schemeClr val="dk1"/>
                </a:solidFill>
                <a:highlight>
                  <a:schemeClr val="lt1"/>
                </a:highlight>
                <a:latin typeface="Times New Roman"/>
                <a:ea typeface="Times New Roman"/>
                <a:cs typeface="Times New Roman"/>
                <a:sym typeface="Times New Roman"/>
              </a:rPr>
              <a:t>Goal-Oriented Decision Making</a:t>
            </a:r>
            <a:endParaRPr sz="1250">
              <a:solidFill>
                <a:schemeClr val="dk1"/>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None/>
            </a:pPr>
            <a:r>
              <a:t/>
            </a:r>
            <a:endParaRPr sz="1250">
              <a:solidFill>
                <a:schemeClr val="dk1"/>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None/>
            </a:pPr>
            <a:r>
              <a:t/>
            </a:r>
            <a:endParaRPr sz="1250">
              <a:solidFill>
                <a:schemeClr val="dk1"/>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None/>
            </a:pPr>
            <a:r>
              <a:rPr lang="en" sz="1250">
                <a:solidFill>
                  <a:schemeClr val="dk1"/>
                </a:solidFill>
                <a:highlight>
                  <a:schemeClr val="lt1"/>
                </a:highlight>
                <a:latin typeface="Times New Roman"/>
                <a:ea typeface="Times New Roman"/>
                <a:cs typeface="Times New Roman"/>
                <a:sym typeface="Times New Roman"/>
              </a:rPr>
              <a:t>Challenges:</a:t>
            </a:r>
            <a:endParaRPr sz="1250">
              <a:solidFill>
                <a:schemeClr val="dk1"/>
              </a:solidFill>
              <a:highlight>
                <a:schemeClr val="lt1"/>
              </a:highlight>
              <a:latin typeface="Times New Roman"/>
              <a:ea typeface="Times New Roman"/>
              <a:cs typeface="Times New Roman"/>
              <a:sym typeface="Times New Roman"/>
            </a:endParaRPr>
          </a:p>
          <a:p>
            <a:pPr indent="-290115" lvl="0" marL="457200" rtl="0" algn="l">
              <a:spcBef>
                <a:spcPts val="1200"/>
              </a:spcBef>
              <a:spcAft>
                <a:spcPts val="0"/>
              </a:spcAft>
              <a:buClr>
                <a:schemeClr val="dk1"/>
              </a:buClr>
              <a:buSzPct val="100000"/>
              <a:buFont typeface="Times New Roman"/>
              <a:buChar char="●"/>
            </a:pPr>
            <a:r>
              <a:rPr lang="en" sz="1250">
                <a:solidFill>
                  <a:schemeClr val="dk1"/>
                </a:solidFill>
                <a:latin typeface="Times New Roman"/>
                <a:ea typeface="Times New Roman"/>
                <a:cs typeface="Times New Roman"/>
                <a:sym typeface="Times New Roman"/>
              </a:rPr>
              <a:t>Combining Abstraction Levels</a:t>
            </a:r>
            <a:r>
              <a:rPr lang="en" sz="1250">
                <a:solidFill>
                  <a:schemeClr val="dk1"/>
                </a:solidFill>
                <a:highlight>
                  <a:schemeClr val="lt1"/>
                </a:highlight>
                <a:latin typeface="Times New Roman"/>
                <a:ea typeface="Times New Roman"/>
                <a:cs typeface="Times New Roman"/>
                <a:sym typeface="Times New Roman"/>
              </a:rPr>
              <a:t>  </a:t>
            </a:r>
            <a:endParaRPr sz="1250">
              <a:solidFill>
                <a:schemeClr val="dk1"/>
              </a:solidFill>
              <a:highlight>
                <a:schemeClr val="lt1"/>
              </a:highlight>
              <a:latin typeface="Times New Roman"/>
              <a:ea typeface="Times New Roman"/>
              <a:cs typeface="Times New Roman"/>
              <a:sym typeface="Times New Roman"/>
            </a:endParaRPr>
          </a:p>
          <a:p>
            <a:pPr indent="-290115" lvl="0" marL="457200" rtl="0" algn="l">
              <a:spcBef>
                <a:spcPts val="0"/>
              </a:spcBef>
              <a:spcAft>
                <a:spcPts val="0"/>
              </a:spcAft>
              <a:buClr>
                <a:schemeClr val="dk1"/>
              </a:buClr>
              <a:buSzPct val="100000"/>
              <a:buFont typeface="Times New Roman"/>
              <a:buChar char="●"/>
            </a:pPr>
            <a:r>
              <a:rPr lang="en" sz="1250">
                <a:solidFill>
                  <a:schemeClr val="dk1"/>
                </a:solidFill>
                <a:latin typeface="Times New Roman"/>
                <a:ea typeface="Times New Roman"/>
                <a:cs typeface="Times New Roman"/>
                <a:sym typeface="Times New Roman"/>
              </a:rPr>
              <a:t>Enabling Online Decision Making</a:t>
            </a:r>
            <a:endParaRPr sz="1250">
              <a:solidFill>
                <a:schemeClr val="dk1"/>
              </a:solidFill>
              <a:latin typeface="Times New Roman"/>
              <a:ea typeface="Times New Roman"/>
              <a:cs typeface="Times New Roman"/>
              <a:sym typeface="Times New Roman"/>
            </a:endParaRPr>
          </a:p>
          <a:p>
            <a:pPr indent="-290115" lvl="0" marL="457200" rtl="0" algn="l">
              <a:spcBef>
                <a:spcPts val="0"/>
              </a:spcBef>
              <a:spcAft>
                <a:spcPts val="0"/>
              </a:spcAft>
              <a:buClr>
                <a:schemeClr val="dk1"/>
              </a:buClr>
              <a:buSzPct val="100000"/>
              <a:buFont typeface="Times New Roman"/>
              <a:buChar char="●"/>
            </a:pPr>
            <a:r>
              <a:rPr lang="en" sz="1250">
                <a:solidFill>
                  <a:schemeClr val="dk1"/>
                </a:solidFill>
                <a:latin typeface="Times New Roman"/>
                <a:ea typeface="Times New Roman"/>
                <a:cs typeface="Times New Roman"/>
                <a:sym typeface="Times New Roman"/>
              </a:rPr>
              <a:t>Dealing with Uncertain Perception</a:t>
            </a:r>
            <a:endParaRPr sz="125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sz="1000">
              <a:solidFill>
                <a:schemeClr val="dk1"/>
              </a:solidFill>
              <a:highlight>
                <a:schemeClr val="lt1"/>
              </a:highlight>
              <a:latin typeface="Roboto"/>
              <a:ea typeface="Roboto"/>
              <a:cs typeface="Roboto"/>
              <a:sym typeface="Roboto"/>
            </a:endParaRPr>
          </a:p>
          <a:p>
            <a:pPr indent="0" lvl="0" marL="457200" rtl="0" algn="l">
              <a:spcBef>
                <a:spcPts val="1200"/>
              </a:spcBef>
              <a:spcAft>
                <a:spcPts val="0"/>
              </a:spcAft>
              <a:buNone/>
            </a:pPr>
            <a:r>
              <a:t/>
            </a:r>
            <a:endParaRPr sz="1000">
              <a:solidFill>
                <a:schemeClr val="dk1"/>
              </a:solidFill>
              <a:highlight>
                <a:schemeClr val="lt1"/>
              </a:highlight>
              <a:latin typeface="Roboto"/>
              <a:ea typeface="Roboto"/>
              <a:cs typeface="Roboto"/>
              <a:sym typeface="Roboto"/>
            </a:endParaRPr>
          </a:p>
          <a:p>
            <a:pPr indent="0" lvl="0" marL="0" rtl="0" algn="l">
              <a:spcBef>
                <a:spcPts val="1200"/>
              </a:spcBef>
              <a:spcAft>
                <a:spcPts val="1200"/>
              </a:spcAft>
              <a:buNone/>
            </a:pPr>
            <a:r>
              <a:rPr lang="en"/>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
                                            <p:txEl>
                                              <p:pRg end="13" st="1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nvSpPr>
        <p:spPr>
          <a:xfrm>
            <a:off x="3107375" y="156075"/>
            <a:ext cx="2163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TASK PLANNING </a:t>
            </a:r>
            <a:endParaRPr sz="1800">
              <a:solidFill>
                <a:schemeClr val="dk2"/>
              </a:solidFill>
            </a:endParaRPr>
          </a:p>
        </p:txBody>
      </p:sp>
      <p:sp>
        <p:nvSpPr>
          <p:cNvPr id="66" name="Google Shape;66;p15"/>
          <p:cNvSpPr txBox="1"/>
          <p:nvPr/>
        </p:nvSpPr>
        <p:spPr>
          <a:xfrm>
            <a:off x="485700" y="851325"/>
            <a:ext cx="40548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Approaches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Sequential task planning</a:t>
            </a:r>
            <a:endParaRPr sz="1200">
              <a:solidFill>
                <a:schemeClr val="dk1"/>
              </a:solidFill>
              <a:latin typeface="Roboto"/>
              <a:ea typeface="Roboto"/>
              <a:cs typeface="Roboto"/>
              <a:sym typeface="Roboto"/>
            </a:endParaRPr>
          </a:p>
        </p:txBody>
      </p:sp>
      <p:pic>
        <p:nvPicPr>
          <p:cNvPr id="67" name="Google Shape;67;p15"/>
          <p:cNvPicPr preferRelativeResize="0"/>
          <p:nvPr/>
        </p:nvPicPr>
        <p:blipFill>
          <a:blip r:embed="rId3">
            <a:alphaModFix/>
          </a:blip>
          <a:stretch>
            <a:fillRect/>
          </a:stretch>
        </p:blipFill>
        <p:spPr>
          <a:xfrm>
            <a:off x="5413100" y="539175"/>
            <a:ext cx="3467624" cy="1143450"/>
          </a:xfrm>
          <a:prstGeom prst="rect">
            <a:avLst/>
          </a:prstGeom>
          <a:noFill/>
          <a:ln>
            <a:noFill/>
          </a:ln>
        </p:spPr>
      </p:pic>
      <p:sp>
        <p:nvSpPr>
          <p:cNvPr id="68" name="Google Shape;68;p15"/>
          <p:cNvSpPr txBox="1"/>
          <p:nvPr/>
        </p:nvSpPr>
        <p:spPr>
          <a:xfrm>
            <a:off x="469950" y="1497825"/>
            <a:ext cx="3964200" cy="11082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dk1"/>
              </a:buClr>
              <a:buSzPts val="1200"/>
              <a:buChar char="●"/>
            </a:pPr>
            <a:r>
              <a:rPr lang="en" sz="1200">
                <a:solidFill>
                  <a:schemeClr val="dk1"/>
                </a:solidFill>
              </a:rPr>
              <a:t>Temporal Task Planning</a:t>
            </a:r>
            <a:endParaRPr sz="1200">
              <a:solidFill>
                <a:schemeClr val="dk1"/>
              </a:solidFill>
            </a:endParaRPr>
          </a:p>
          <a:p>
            <a:pPr indent="0" lvl="0" marL="457200" rtl="0" algn="l">
              <a:spcBef>
                <a:spcPts val="0"/>
              </a:spcBef>
              <a:spcAft>
                <a:spcPts val="0"/>
              </a:spcAft>
              <a:buNone/>
            </a:pPr>
            <a:r>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Learning Based Task Planning</a:t>
            </a:r>
            <a:endParaRPr sz="1200">
              <a:solidFill>
                <a:schemeClr val="dk1"/>
              </a:solidFill>
            </a:endParaRPr>
          </a:p>
          <a:p>
            <a:pPr indent="0" lvl="0" marL="457200" rtl="0" algn="l">
              <a:spcBef>
                <a:spcPts val="0"/>
              </a:spcBef>
              <a:spcAft>
                <a:spcPts val="0"/>
              </a:spcAft>
              <a:buNone/>
            </a:pPr>
            <a:r>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latin typeface="Roboto"/>
                <a:ea typeface="Roboto"/>
                <a:cs typeface="Roboto"/>
                <a:sym typeface="Roboto"/>
              </a:rPr>
              <a:t>Hierarchical</a:t>
            </a:r>
            <a:r>
              <a:rPr lang="en" sz="1200">
                <a:solidFill>
                  <a:schemeClr val="dk1"/>
                </a:solidFill>
                <a:latin typeface="Roboto"/>
                <a:ea typeface="Roboto"/>
                <a:cs typeface="Roboto"/>
                <a:sym typeface="Roboto"/>
              </a:rPr>
              <a:t> Task Planning</a:t>
            </a:r>
            <a:endParaRPr sz="1200">
              <a:solidFill>
                <a:schemeClr val="dk1"/>
              </a:solidFill>
              <a:latin typeface="Roboto"/>
              <a:ea typeface="Roboto"/>
              <a:cs typeface="Roboto"/>
              <a:sym typeface="Roboto"/>
            </a:endParaRPr>
          </a:p>
        </p:txBody>
      </p:sp>
      <p:pic>
        <p:nvPicPr>
          <p:cNvPr id="69" name="Google Shape;69;p15"/>
          <p:cNvPicPr preferRelativeResize="0"/>
          <p:nvPr/>
        </p:nvPicPr>
        <p:blipFill>
          <a:blip r:embed="rId4">
            <a:alphaModFix/>
          </a:blip>
          <a:stretch>
            <a:fillRect/>
          </a:stretch>
        </p:blipFill>
        <p:spPr>
          <a:xfrm>
            <a:off x="5582575" y="1738200"/>
            <a:ext cx="3015950" cy="1100075"/>
          </a:xfrm>
          <a:prstGeom prst="rect">
            <a:avLst/>
          </a:prstGeom>
          <a:noFill/>
          <a:ln>
            <a:noFill/>
          </a:ln>
        </p:spPr>
      </p:pic>
      <p:sp>
        <p:nvSpPr>
          <p:cNvPr id="70" name="Google Shape;70;p15"/>
          <p:cNvSpPr txBox="1"/>
          <p:nvPr/>
        </p:nvSpPr>
        <p:spPr>
          <a:xfrm>
            <a:off x="469950" y="2606025"/>
            <a:ext cx="4086300" cy="3693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dk1"/>
              </a:buClr>
              <a:buSzPts val="1200"/>
              <a:buChar char="●"/>
            </a:pPr>
            <a:r>
              <a:rPr lang="en" sz="1200">
                <a:solidFill>
                  <a:schemeClr val="dk1"/>
                </a:solidFill>
              </a:rPr>
              <a:t>Reactive Task Planning</a:t>
            </a:r>
            <a:endParaRPr sz="12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6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6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600"/>
              <a:t>                                                            </a:t>
            </a:r>
            <a:r>
              <a:rPr lang="en" sz="1600"/>
              <a:t>Hybrid Planner</a:t>
            </a:r>
            <a:endParaRPr sz="1600"/>
          </a:p>
          <a:p>
            <a:pPr indent="-320040" lvl="0" marL="457200" rtl="0" algn="l">
              <a:spcBef>
                <a:spcPts val="0"/>
              </a:spcBef>
              <a:spcAft>
                <a:spcPts val="0"/>
              </a:spcAft>
              <a:buSzPct val="100000"/>
              <a:buChar char="●"/>
            </a:pPr>
            <a:r>
              <a:rPr lang="en" sz="1600"/>
              <a:t>Combination of H</a:t>
            </a:r>
            <a:r>
              <a:rPr lang="en" sz="1600"/>
              <a:t>ierarchical</a:t>
            </a:r>
            <a:r>
              <a:rPr lang="en" sz="1600"/>
              <a:t> and Reactive Planner</a:t>
            </a:r>
            <a:endParaRPr sz="1600"/>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chemeClr val="dk1"/>
              </a:buClr>
              <a:buSzPts val="1200"/>
              <a:buFont typeface="Roboto"/>
              <a:buAutoNum type="arabicPeriod"/>
            </a:pPr>
            <a:r>
              <a:rPr lang="en" sz="1200">
                <a:solidFill>
                  <a:schemeClr val="dk1"/>
                </a:solidFill>
                <a:latin typeface="Roboto"/>
                <a:ea typeface="Roboto"/>
                <a:cs typeface="Roboto"/>
                <a:sym typeface="Roboto"/>
              </a:rPr>
              <a:t>Hierarchical Task Planning Component</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High-Level Mission Planning</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Task Decomposition</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Sub-Task Planning</a:t>
            </a:r>
            <a:endParaRPr sz="1200">
              <a:solidFill>
                <a:schemeClr val="dk1"/>
              </a:solidFill>
              <a:latin typeface="Roboto"/>
              <a:ea typeface="Roboto"/>
              <a:cs typeface="Roboto"/>
              <a:sym typeface="Roboto"/>
            </a:endParaRPr>
          </a:p>
          <a:p>
            <a:pPr indent="0" lvl="0" marL="914400" rtl="0" algn="l">
              <a:spcBef>
                <a:spcPts val="1200"/>
              </a:spcBef>
              <a:spcAft>
                <a:spcPts val="0"/>
              </a:spcAft>
              <a:buNone/>
            </a:pPr>
            <a:r>
              <a:t/>
            </a:r>
            <a:endParaRPr sz="1200">
              <a:solidFill>
                <a:schemeClr val="dk1"/>
              </a:solidFill>
              <a:latin typeface="Roboto"/>
              <a:ea typeface="Roboto"/>
              <a:cs typeface="Roboto"/>
              <a:sym typeface="Roboto"/>
            </a:endParaRPr>
          </a:p>
          <a:p>
            <a:pPr indent="-304800" lvl="0" marL="457200" rtl="0" algn="l">
              <a:spcBef>
                <a:spcPts val="1200"/>
              </a:spcBef>
              <a:spcAft>
                <a:spcPts val="0"/>
              </a:spcAft>
              <a:buClr>
                <a:schemeClr val="dk1"/>
              </a:buClr>
              <a:buSzPts val="1200"/>
              <a:buFont typeface="Roboto"/>
              <a:buAutoNum type="arabicPeriod"/>
            </a:pPr>
            <a:r>
              <a:rPr lang="en" sz="1200">
                <a:solidFill>
                  <a:schemeClr val="dk1"/>
                </a:solidFill>
                <a:latin typeface="Roboto"/>
                <a:ea typeface="Roboto"/>
                <a:cs typeface="Roboto"/>
                <a:sym typeface="Roboto"/>
              </a:rPr>
              <a:t>Reactive Task Planning Component</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Immediate Response</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Dynamic Task Adjustment</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Quick Decision-Making</a:t>
            </a:r>
            <a:endParaRPr sz="1200">
              <a:solidFill>
                <a:schemeClr val="dk1"/>
              </a:solidFill>
              <a:latin typeface="Roboto"/>
              <a:ea typeface="Roboto"/>
              <a:cs typeface="Roboto"/>
              <a:sym typeface="Roboto"/>
            </a:endParaRPr>
          </a:p>
        </p:txBody>
      </p:sp>
      <p:sp>
        <p:nvSpPr>
          <p:cNvPr id="77" name="Google Shape;77;p16"/>
          <p:cNvSpPr txBox="1"/>
          <p:nvPr/>
        </p:nvSpPr>
        <p:spPr>
          <a:xfrm>
            <a:off x="5235000" y="1979350"/>
            <a:ext cx="39090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rPr>
              <a:t>Benefits:</a:t>
            </a:r>
            <a:endParaRPr sz="1200">
              <a:solidFill>
                <a:schemeClr val="dk2"/>
              </a:solidFill>
            </a:endParaRPr>
          </a:p>
          <a:p>
            <a:pPr indent="-304800" lvl="0" marL="457200" rtl="0" algn="l">
              <a:spcBef>
                <a:spcPts val="0"/>
              </a:spcBef>
              <a:spcAft>
                <a:spcPts val="0"/>
              </a:spcAft>
              <a:buClr>
                <a:schemeClr val="dk2"/>
              </a:buClr>
              <a:buSzPts val="1200"/>
              <a:buChar char="●"/>
            </a:pPr>
            <a:r>
              <a:rPr lang="en" sz="1200">
                <a:solidFill>
                  <a:schemeClr val="dk1"/>
                </a:solidFill>
                <a:latin typeface="Roboto"/>
                <a:ea typeface="Roboto"/>
                <a:cs typeface="Roboto"/>
                <a:sym typeface="Roboto"/>
              </a:rPr>
              <a:t>Structured Decision-Making</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Quick Adaptation</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Flexibility</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Improved Robustness</a:t>
            </a:r>
            <a:endParaRPr sz="1200">
              <a:solidFill>
                <a:schemeClr val="dk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Flow</a:t>
            </a:r>
            <a:r>
              <a:rPr lang="en"/>
              <a:t> Chart of Hybrid Planner for Firebot</a:t>
            </a:r>
            <a:endParaRPr/>
          </a:p>
        </p:txBody>
      </p:sp>
      <p:pic>
        <p:nvPicPr>
          <p:cNvPr id="83" name="Google Shape;83;p17"/>
          <p:cNvPicPr preferRelativeResize="0"/>
          <p:nvPr/>
        </p:nvPicPr>
        <p:blipFill>
          <a:blip r:embed="rId3">
            <a:alphaModFix/>
          </a:blip>
          <a:stretch>
            <a:fillRect/>
          </a:stretch>
        </p:blipFill>
        <p:spPr>
          <a:xfrm>
            <a:off x="1471975" y="1134650"/>
            <a:ext cx="5379160" cy="3820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