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57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94622" autoAdjust="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03EF-6FDA-4066-BBD6-020FE5984BF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A1851DF8-F529-4481-A822-6D0CC63A8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03EF-6FDA-4066-BBD6-020FE5984BF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51DF8-F529-4481-A822-6D0CC63A8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03EF-6FDA-4066-BBD6-020FE5984BF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51DF8-F529-4481-A822-6D0CC63A8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03EF-6FDA-4066-BBD6-020FE5984BF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A1851DF8-F529-4481-A822-6D0CC63A8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03EF-6FDA-4066-BBD6-020FE5984BF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51DF8-F529-4481-A822-6D0CC63A890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03EF-6FDA-4066-BBD6-020FE5984BF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51DF8-F529-4481-A822-6D0CC63A8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03EF-6FDA-4066-BBD6-020FE5984BF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A1851DF8-F529-4481-A822-6D0CC63A890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03EF-6FDA-4066-BBD6-020FE5984BF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51DF8-F529-4481-A822-6D0CC63A8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03EF-6FDA-4066-BBD6-020FE5984BF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51DF8-F529-4481-A822-6D0CC63A8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03EF-6FDA-4066-BBD6-020FE5984BF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51DF8-F529-4481-A822-6D0CC63A89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03EF-6FDA-4066-BBD6-020FE5984BF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51DF8-F529-4481-A822-6D0CC63A890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A6203EF-6FDA-4066-BBD6-020FE5984BF9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1851DF8-F529-4481-A822-6D0CC63A890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ctrTitle"/>
          </p:nvPr>
        </p:nvSpPr>
        <p:spPr>
          <a:xfrm>
            <a:off x="685800" y="1371600"/>
            <a:ext cx="777240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/>
            </a:r>
            <a:b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</a:br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KEY LOGGER </a:t>
            </a:r>
            <a:r>
              <a:rPr lang="en-US" b="1" i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b="1" i="1" dirty="0" smtClean="0">
                <a:latin typeface="Arial"/>
                <a:cs typeface="Arial"/>
              </a:rPr>
              <a:t>PROJECT</a:t>
            </a:r>
            <a:endParaRPr lang="en-US" b="1" i="1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38600"/>
            <a:ext cx="7924800" cy="1752600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/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M.Srinikedan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</a:p>
          <a:p>
            <a:pPr marL="457200" indent="-457200"/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Anjalai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Ammal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Mahalingam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Engineering College </a:t>
            </a:r>
          </a:p>
          <a:p>
            <a:pPr marL="457200" indent="-457200"/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B.tech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- Information Technology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accent1"/>
                </a:solidFill>
                <a:latin typeface="Adobe Caslon Pro" pitchFamily="18" charset="0"/>
                <a:ea typeface="+mj-lt"/>
                <a:cs typeface="Arial"/>
              </a:rPr>
              <a:t>References</a:t>
            </a:r>
            <a:endParaRPr lang="en-US" i="1" dirty="0">
              <a:latin typeface="Adobe Caslon Pro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F0F0F"/>
                </a:solidFill>
                <a:ea typeface="+mn-lt"/>
                <a:cs typeface="+mn-lt"/>
              </a:rPr>
              <a:t>Title: "</a:t>
            </a:r>
            <a:r>
              <a:rPr lang="en-US" sz="2400" b="1" dirty="0" err="1" smtClean="0">
                <a:solidFill>
                  <a:srgbClr val="0F0F0F"/>
                </a:solidFill>
                <a:ea typeface="+mn-lt"/>
                <a:cs typeface="+mn-lt"/>
              </a:rPr>
              <a:t>Keylogger</a:t>
            </a:r>
            <a:r>
              <a:rPr lang="en-US" sz="2400" b="1" dirty="0" smtClean="0">
                <a:solidFill>
                  <a:srgbClr val="0F0F0F"/>
                </a:solidFill>
                <a:ea typeface="+mn-lt"/>
                <a:cs typeface="+mn-lt"/>
              </a:rPr>
              <a:t> Threats:</a:t>
            </a:r>
          </a:p>
          <a:p>
            <a:endParaRPr lang="en-US" sz="2400" b="1" dirty="0" smtClean="0">
              <a:solidFill>
                <a:srgbClr val="0F0F0F"/>
              </a:solidFill>
              <a:ea typeface="+mn-lt"/>
              <a:cs typeface="+mn-lt"/>
            </a:endParaRPr>
          </a:p>
          <a:p>
            <a:r>
              <a:rPr lang="en-US" sz="2400" b="1" dirty="0" smtClean="0">
                <a:solidFill>
                  <a:srgbClr val="0F0F0F"/>
                </a:solidFill>
                <a:ea typeface="+mn-lt"/>
                <a:cs typeface="+mn-lt"/>
              </a:rPr>
              <a:t>Detection and Prevention" Authors: [Your Name]</a:t>
            </a:r>
          </a:p>
          <a:p>
            <a:endParaRPr lang="en-US" sz="2400" b="1" dirty="0" smtClean="0">
              <a:solidFill>
                <a:srgbClr val="0F0F0F"/>
              </a:solidFill>
              <a:ea typeface="+mn-lt"/>
              <a:cs typeface="+mn-lt"/>
            </a:endParaRPr>
          </a:p>
          <a:p>
            <a:r>
              <a:rPr lang="en-US" sz="2400" b="1" dirty="0" smtClean="0">
                <a:solidFill>
                  <a:srgbClr val="0F0F0F"/>
                </a:solidFill>
                <a:ea typeface="+mn-lt"/>
                <a:cs typeface="+mn-lt"/>
              </a:rPr>
              <a:t>Publication Date: [Publication Date]</a:t>
            </a:r>
          </a:p>
          <a:p>
            <a:endParaRPr lang="en-US" sz="2400" b="1" dirty="0" smtClean="0">
              <a:solidFill>
                <a:srgbClr val="0F0F0F"/>
              </a:solidFill>
              <a:ea typeface="+mn-lt"/>
              <a:cs typeface="+mn-lt"/>
            </a:endParaRPr>
          </a:p>
          <a:p>
            <a:r>
              <a:rPr lang="en-US" sz="2400" b="1" dirty="0" smtClean="0">
                <a:solidFill>
                  <a:srgbClr val="0F0F0F"/>
                </a:solidFill>
                <a:ea typeface="+mn-lt"/>
                <a:cs typeface="+mn-lt"/>
              </a:rPr>
              <a:t>Publisher: [Publisher Name]</a:t>
            </a:r>
          </a:p>
          <a:p>
            <a:endParaRPr lang="en-US" sz="2400" b="1" dirty="0" smtClean="0">
              <a:solidFill>
                <a:srgbClr val="0F0F0F"/>
              </a:solidFill>
              <a:ea typeface="+mn-lt"/>
              <a:cs typeface="+mn-lt"/>
            </a:endParaRPr>
          </a:p>
          <a:p>
            <a:r>
              <a:rPr lang="en-US" sz="2400" b="1" dirty="0" smtClean="0">
                <a:solidFill>
                  <a:srgbClr val="0F0F0F"/>
                </a:solidFill>
                <a:ea typeface="+mn-lt"/>
                <a:cs typeface="+mn-lt"/>
              </a:rPr>
              <a:t>DOI/URL: [DOI or URL if available]</a:t>
            </a:r>
            <a:endParaRPr 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28600" y="2819400"/>
            <a:ext cx="8686800" cy="841248"/>
          </a:xfrm>
        </p:spPr>
        <p:txBody>
          <a:bodyPr>
            <a:noAutofit/>
          </a:bodyPr>
          <a:lstStyle/>
          <a:p>
            <a:r>
              <a:rPr lang="en-US" sz="6600" b="1" dirty="0" smtClean="0">
                <a:solidFill>
                  <a:srgbClr val="002060"/>
                </a:solidFill>
                <a:latin typeface="Castellar" pitchFamily="18" charset="0"/>
                <a:cs typeface="Arial" panose="020B0604020202020204" pitchFamily="34" charset="0"/>
              </a:rPr>
              <a:t>   THANK </a:t>
            </a:r>
            <a:r>
              <a:rPr lang="en-US" sz="6600" b="1" dirty="0" smtClean="0">
                <a:solidFill>
                  <a:srgbClr val="002060"/>
                </a:solidFill>
                <a:latin typeface="Castellar" pitchFamily="18" charset="0"/>
                <a:cs typeface="Arial" panose="020B0604020202020204" pitchFamily="34" charset="0"/>
              </a:rPr>
              <a:t>YOU</a:t>
            </a:r>
            <a:endParaRPr lang="en-US" sz="6600" b="1" dirty="0">
              <a:latin typeface="Castellar" pitchFamily="18" charset="0"/>
            </a:endParaRPr>
          </a:p>
        </p:txBody>
      </p:sp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0"/>
            <a:ext cx="8686800" cy="8382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endParaRPr lang="en-US" sz="2800" dirty="0" smtClean="0">
              <a:latin typeface="Arial"/>
              <a:cs typeface="Arial"/>
            </a:endParaRPr>
          </a:p>
          <a:p>
            <a:pPr marL="305435" indent="-305435"/>
            <a:r>
              <a:rPr lang="en-US" sz="2800" b="1" dirty="0" smtClean="0">
                <a:latin typeface="Arial"/>
                <a:ea typeface="+mn-lt"/>
                <a:cs typeface="Arial"/>
              </a:rPr>
              <a:t>Problem Statement </a:t>
            </a:r>
            <a:r>
              <a:rPr lang="en-US" sz="2800" dirty="0" smtClean="0">
                <a:latin typeface="Arial"/>
                <a:ea typeface="+mn-lt"/>
                <a:cs typeface="Arial"/>
              </a:rPr>
              <a:t>(Should not include solution)</a:t>
            </a:r>
            <a:endParaRPr lang="en-US" sz="2800" dirty="0" smtClean="0">
              <a:latin typeface="Arial"/>
              <a:cs typeface="Arial"/>
            </a:endParaRPr>
          </a:p>
          <a:p>
            <a:pPr marL="305435" indent="-305435"/>
            <a:r>
              <a:rPr lang="en-US" sz="2800" b="1" dirty="0" smtClean="0">
                <a:latin typeface="Arial"/>
                <a:ea typeface="+mn-lt"/>
                <a:cs typeface="Arial"/>
              </a:rPr>
              <a:t>Proposed System/Solution</a:t>
            </a:r>
            <a:endParaRPr lang="en-US" sz="2800" dirty="0" smtClean="0">
              <a:latin typeface="Arial"/>
              <a:cs typeface="Arial"/>
            </a:endParaRPr>
          </a:p>
          <a:p>
            <a:pPr marL="305435" indent="-305435"/>
            <a:r>
              <a:rPr lang="en-US" sz="2800" b="1" dirty="0" smtClean="0">
                <a:latin typeface="Arial"/>
                <a:ea typeface="+mn-lt"/>
                <a:cs typeface="Calibri"/>
              </a:rPr>
              <a:t>System </a:t>
            </a:r>
            <a:r>
              <a:rPr lang="en-US" sz="2800" b="1" dirty="0" smtClean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800" dirty="0" smtClean="0">
                <a:latin typeface="Arial"/>
                <a:ea typeface="+mn-lt"/>
                <a:cs typeface="+mn-lt"/>
              </a:rPr>
              <a:t>(Technology Used) </a:t>
            </a:r>
          </a:p>
          <a:p>
            <a:pPr marL="305435" indent="-305435"/>
            <a:r>
              <a:rPr lang="en-US" sz="2800" b="1" dirty="0" smtClean="0">
                <a:latin typeface="Arial"/>
                <a:ea typeface="+mn-lt"/>
                <a:cs typeface="+mn-lt"/>
              </a:rPr>
              <a:t>Algorithm &amp; Deployment  </a:t>
            </a:r>
            <a:endParaRPr lang="en-US" sz="2800" dirty="0" smtClean="0">
              <a:latin typeface="Arial"/>
              <a:cs typeface="Calibri"/>
            </a:endParaRPr>
          </a:p>
          <a:p>
            <a:pPr marL="305435" indent="-305435"/>
            <a:r>
              <a:rPr lang="en-US" sz="2800" b="1" dirty="0" smtClean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800" b="1" dirty="0" smtClean="0">
                <a:latin typeface="Arial"/>
                <a:ea typeface="+mn-lt"/>
                <a:cs typeface="Arial"/>
              </a:rPr>
              <a:t>Conclusion</a:t>
            </a:r>
            <a:endParaRPr lang="en-US" sz="2800" dirty="0" smtClean="0">
              <a:latin typeface="Arial"/>
              <a:cs typeface="Arial"/>
            </a:endParaRPr>
          </a:p>
          <a:p>
            <a:pPr marL="305435" indent="-305435"/>
            <a:r>
              <a:rPr lang="en-US" sz="2800" b="1" dirty="0" smtClean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800" b="1" dirty="0" smtClean="0">
                <a:latin typeface="Arial"/>
                <a:ea typeface="+mn-lt"/>
                <a:cs typeface="Arial"/>
              </a:rPr>
              <a:t>References</a:t>
            </a:r>
            <a:endParaRPr lang="en-US" sz="2800" dirty="0" smtClean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1"/>
                </a:solidFill>
                <a:latin typeface="Castellar" pitchFamily="18" charset="0"/>
                <a:cs typeface="Arial" panose="020B0604020202020204" pitchFamily="34" charset="0"/>
              </a:rPr>
              <a:t>Problem Statement</a:t>
            </a:r>
            <a:endParaRPr lang="en-US" sz="4000" b="1" dirty="0">
              <a:latin typeface="Castellar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Develop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key logger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application that can run silently in the background of a computer system, capturing and recording user keystrokes without detection. The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key logger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should be capable of logging keystrokes across all applications and web browsers, capturing both standard and special keys such as function keys and key combinations.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05435" indent="-305435"/>
            <a:r>
              <a:rPr lang="en-US" sz="1600" b="1" dirty="0" smtClean="0">
                <a:latin typeface="Calibri"/>
                <a:cs typeface="Calibri"/>
              </a:rPr>
              <a:t>Detection Mechanism: Utilizing Python's libraries such as </a:t>
            </a:r>
            <a:r>
              <a:rPr lang="en-US" sz="1600" b="1" dirty="0" err="1" smtClean="0">
                <a:latin typeface="Calibri"/>
                <a:cs typeface="Calibri"/>
              </a:rPr>
              <a:t>psutil</a:t>
            </a:r>
            <a:r>
              <a:rPr lang="en-US" sz="1600" b="1" dirty="0" smtClean="0">
                <a:latin typeface="Calibri"/>
                <a:cs typeface="Calibri"/>
              </a:rPr>
              <a:t> for</a:t>
            </a:r>
          </a:p>
          <a:p>
            <a:pPr marL="305435" indent="-305435">
              <a:buNone/>
            </a:pPr>
            <a:r>
              <a:rPr lang="en-US" sz="1600" b="1" dirty="0" smtClean="0">
                <a:latin typeface="Calibri"/>
                <a:cs typeface="Calibri"/>
              </a:rPr>
              <a:t>        process </a:t>
            </a:r>
            <a:r>
              <a:rPr lang="en-US" sz="1600" b="1" dirty="0" smtClean="0">
                <a:latin typeface="Calibri"/>
                <a:cs typeface="Calibri"/>
              </a:rPr>
              <a:t>management and </a:t>
            </a:r>
            <a:r>
              <a:rPr lang="en-US" sz="1600" b="1" dirty="0" err="1" smtClean="0">
                <a:latin typeface="Calibri"/>
                <a:cs typeface="Calibri"/>
              </a:rPr>
              <a:t>os</a:t>
            </a:r>
            <a:r>
              <a:rPr lang="en-US" sz="1600" b="1" dirty="0" smtClean="0">
                <a:latin typeface="Calibri"/>
                <a:cs typeface="Calibri"/>
              </a:rPr>
              <a:t> for file system operations, we will develop a</a:t>
            </a:r>
          </a:p>
          <a:p>
            <a:pPr marL="305435" indent="-305435">
              <a:buNone/>
            </a:pPr>
            <a:r>
              <a:rPr lang="en-US" sz="1600" b="1" dirty="0" smtClean="0">
                <a:latin typeface="Calibri"/>
                <a:cs typeface="Calibri"/>
              </a:rPr>
              <a:t>        script </a:t>
            </a:r>
            <a:r>
              <a:rPr lang="en-US" sz="1600" b="1" dirty="0" smtClean="0">
                <a:latin typeface="Calibri"/>
                <a:cs typeface="Calibri"/>
              </a:rPr>
              <a:t>to scan system processes, files, and registry entries.</a:t>
            </a:r>
          </a:p>
          <a:p>
            <a:pPr marL="305435" indent="-305435"/>
            <a:endParaRPr lang="en-US" sz="1600" b="1" dirty="0" smtClean="0">
              <a:latin typeface="Calibri"/>
              <a:cs typeface="Calibri"/>
            </a:endParaRPr>
          </a:p>
          <a:p>
            <a:pPr marL="305435" indent="-305435">
              <a:buNone/>
            </a:pPr>
            <a:r>
              <a:rPr lang="en-US" sz="2400" b="1" dirty="0" smtClean="0">
                <a:latin typeface="Calibri"/>
                <a:cs typeface="Calibri"/>
              </a:rPr>
              <a:t>	</a:t>
            </a:r>
            <a:r>
              <a:rPr lang="en-US" sz="2400" b="1" dirty="0" smtClean="0">
                <a:latin typeface="Calibri"/>
                <a:cs typeface="Calibri"/>
              </a:rPr>
              <a:t>Prevention </a:t>
            </a:r>
            <a:r>
              <a:rPr lang="en-US" sz="2400" b="1" dirty="0" smtClean="0">
                <a:latin typeface="Calibri"/>
                <a:cs typeface="Calibri"/>
              </a:rPr>
              <a:t>Strategies:</a:t>
            </a:r>
          </a:p>
          <a:p>
            <a:pPr marL="305435" indent="-305435"/>
            <a:endParaRPr lang="en-US" sz="1600" b="1" dirty="0" smtClean="0">
              <a:latin typeface="Calibri"/>
              <a:cs typeface="Calibri"/>
            </a:endParaRPr>
          </a:p>
          <a:p>
            <a:pPr marL="305435" indent="-305435"/>
            <a:r>
              <a:rPr lang="en-US" sz="1600" b="1" dirty="0" smtClean="0">
                <a:latin typeface="Calibri"/>
                <a:cs typeface="Calibri"/>
              </a:rPr>
              <a:t>User Permission Controls: Utilizing Python's </a:t>
            </a:r>
            <a:r>
              <a:rPr lang="en-US" sz="1600" b="1" dirty="0" err="1" smtClean="0">
                <a:latin typeface="Calibri"/>
                <a:cs typeface="Calibri"/>
              </a:rPr>
              <a:t>subprocess</a:t>
            </a:r>
            <a:r>
              <a:rPr lang="en-US" sz="1600" b="1" dirty="0" smtClean="0">
                <a:latin typeface="Calibri"/>
                <a:cs typeface="Calibri"/>
              </a:rPr>
              <a:t> module, we will</a:t>
            </a:r>
          </a:p>
          <a:p>
            <a:pPr marL="305435" indent="-305435">
              <a:buNone/>
            </a:pPr>
            <a:r>
              <a:rPr lang="en-US" sz="1600" b="1" dirty="0" smtClean="0">
                <a:latin typeface="Calibri"/>
                <a:cs typeface="Calibri"/>
              </a:rPr>
              <a:t>	manage </a:t>
            </a:r>
            <a:r>
              <a:rPr lang="en-US" sz="1600" b="1" dirty="0" smtClean="0">
                <a:latin typeface="Calibri"/>
                <a:cs typeface="Calibri"/>
              </a:rPr>
              <a:t>user permissions to restrict installation of unauthorized software.</a:t>
            </a:r>
          </a:p>
          <a:p>
            <a:pPr marL="305435" indent="-305435"/>
            <a:endParaRPr lang="en-US" sz="1600" b="1" dirty="0" smtClean="0">
              <a:latin typeface="Calibri"/>
              <a:cs typeface="Calibri"/>
            </a:endParaRPr>
          </a:p>
          <a:p>
            <a:pPr marL="305435" indent="-305435"/>
            <a:r>
              <a:rPr lang="en-US" sz="1600" b="1" dirty="0" smtClean="0">
                <a:latin typeface="Calibri"/>
                <a:cs typeface="Calibri"/>
              </a:rPr>
              <a:t>Behavioral Monitoring: Employing Python's logging module, we will</a:t>
            </a:r>
          </a:p>
          <a:p>
            <a:pPr marL="305435" indent="-305435">
              <a:buNone/>
            </a:pPr>
            <a:r>
              <a:rPr lang="en-US" sz="1600" b="1" dirty="0" smtClean="0">
                <a:latin typeface="Calibri"/>
                <a:cs typeface="Calibri"/>
              </a:rPr>
              <a:t>	monitor </a:t>
            </a:r>
            <a:r>
              <a:rPr lang="en-US" sz="1600" b="1" dirty="0" smtClean="0">
                <a:latin typeface="Calibri"/>
                <a:cs typeface="Calibri"/>
              </a:rPr>
              <a:t>system behaviors, detecting anomalies that may signal </a:t>
            </a:r>
            <a:r>
              <a:rPr lang="en-US" sz="1600" b="1" dirty="0" err="1" smtClean="0">
                <a:latin typeface="Calibri"/>
                <a:cs typeface="Calibri"/>
              </a:rPr>
              <a:t>keylogging</a:t>
            </a:r>
            <a:endParaRPr lang="en-US" sz="1600" b="1" dirty="0" smtClean="0">
              <a:latin typeface="Calibri"/>
              <a:cs typeface="Calibri"/>
            </a:endParaRPr>
          </a:p>
          <a:p>
            <a:pPr marL="305435" indent="-305435">
              <a:buNone/>
            </a:pPr>
            <a:r>
              <a:rPr lang="en-US" sz="1600" b="1" dirty="0" smtClean="0">
                <a:latin typeface="Calibri"/>
                <a:cs typeface="Calibri"/>
              </a:rPr>
              <a:t>	activities </a:t>
            </a:r>
            <a:r>
              <a:rPr lang="en-US" sz="1600" b="1" dirty="0" smtClean="0">
                <a:latin typeface="Calibri"/>
                <a:cs typeface="Calibri"/>
              </a:rPr>
              <a:t>and triggering alerts for further investigation.</a:t>
            </a:r>
          </a:p>
          <a:p>
            <a:pPr marL="305435" indent="-305435"/>
            <a:endParaRPr lang="en-US" sz="1600" b="1" dirty="0" smtClean="0">
              <a:latin typeface="Calibri"/>
              <a:cs typeface="Calibri"/>
            </a:endParaRPr>
          </a:p>
          <a:p>
            <a:pPr marL="305435" indent="-305435"/>
            <a:r>
              <a:rPr lang="en-US" sz="1600" b="1" dirty="0" smtClean="0">
                <a:latin typeface="Calibri"/>
                <a:cs typeface="Calibri"/>
              </a:rPr>
              <a:t>Real-time Monitoring: A key component of our solution is real-time</a:t>
            </a:r>
          </a:p>
          <a:p>
            <a:pPr marL="305435" indent="-305435">
              <a:buNone/>
            </a:pPr>
            <a:r>
              <a:rPr lang="en-US" sz="1600" b="1" dirty="0" smtClean="0">
                <a:latin typeface="Calibri"/>
                <a:cs typeface="Calibri"/>
              </a:rPr>
              <a:t>	monitoring </a:t>
            </a:r>
            <a:r>
              <a:rPr lang="en-US" sz="1600" b="1" dirty="0" smtClean="0">
                <a:latin typeface="Calibri"/>
                <a:cs typeface="Calibri"/>
              </a:rPr>
              <a:t>of keystrokes. By interfacing with Python's keyboard library</a:t>
            </a:r>
            <a:endParaRPr lang="en-US" sz="16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  <a:latin typeface="Imprint MT Shadow" pitchFamily="82" charset="0"/>
                <a:ea typeface="+mj-lt"/>
                <a:cs typeface="Arial"/>
              </a:rPr>
              <a:t>System  Approach</a:t>
            </a:r>
            <a:endParaRPr lang="en-US" b="1" dirty="0">
              <a:latin typeface="Imprint MT Shadow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54162"/>
            <a:ext cx="8763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>
                <a:solidFill>
                  <a:srgbClr val="0F0F0F"/>
                </a:solidFill>
                <a:ea typeface="+mn-lt"/>
                <a:cs typeface="+mn-lt"/>
              </a:rPr>
              <a:t>Signature-based Detection: Utilize pattern matching algorithms to scan system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F0F0F"/>
                </a:solidFill>
                <a:ea typeface="+mn-lt"/>
                <a:cs typeface="+mn-lt"/>
              </a:rPr>
              <a:t>files, processes, and registry entries for known </a:t>
            </a:r>
            <a:r>
              <a:rPr lang="en-US" sz="1600" b="1" dirty="0" err="1" smtClean="0">
                <a:solidFill>
                  <a:srgbClr val="0F0F0F"/>
                </a:solidFill>
                <a:ea typeface="+mn-lt"/>
                <a:cs typeface="+mn-lt"/>
              </a:rPr>
              <a:t>keylogger</a:t>
            </a:r>
            <a:r>
              <a:rPr lang="en-US" sz="1600" b="1" dirty="0" smtClean="0">
                <a:solidFill>
                  <a:srgbClr val="0F0F0F"/>
                </a:solidFill>
                <a:ea typeface="+mn-lt"/>
                <a:cs typeface="+mn-lt"/>
              </a:rPr>
              <a:t> signatures.</a:t>
            </a:r>
          </a:p>
          <a:p>
            <a:pPr marL="0" indent="0">
              <a:buNone/>
            </a:pPr>
            <a:endParaRPr lang="en-US" sz="1600" b="1" dirty="0" smtClean="0">
              <a:solidFill>
                <a:srgbClr val="0F0F0F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F0F0F"/>
                </a:solidFill>
                <a:ea typeface="+mn-lt"/>
                <a:cs typeface="+mn-lt"/>
              </a:rPr>
              <a:t>Behavioral Analysis: Employ machine learning algorithms to analyze user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F0F0F"/>
                </a:solidFill>
                <a:ea typeface="+mn-lt"/>
                <a:cs typeface="+mn-lt"/>
              </a:rPr>
              <a:t>behavior and identify deviations that may indicate the presence of a </a:t>
            </a:r>
            <a:r>
              <a:rPr lang="en-US" sz="1600" b="1" dirty="0" err="1" smtClean="0">
                <a:solidFill>
                  <a:srgbClr val="0F0F0F"/>
                </a:solidFill>
                <a:ea typeface="+mn-lt"/>
                <a:cs typeface="+mn-lt"/>
              </a:rPr>
              <a:t>keylogger</a:t>
            </a:r>
            <a:r>
              <a:rPr lang="en-US" sz="1600" b="1" dirty="0" smtClean="0">
                <a:solidFill>
                  <a:srgbClr val="0F0F0F"/>
                </a:solidFill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endParaRPr lang="en-US" sz="1600" b="1" dirty="0" smtClean="0">
              <a:solidFill>
                <a:srgbClr val="0F0F0F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F0F0F"/>
                </a:solidFill>
                <a:ea typeface="+mn-lt"/>
                <a:cs typeface="+mn-lt"/>
              </a:rPr>
              <a:t>API Hooking: Implement API hooking techniques to intercept and analyze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F0F0F"/>
                </a:solidFill>
                <a:ea typeface="+mn-lt"/>
                <a:cs typeface="+mn-lt"/>
              </a:rPr>
              <a:t>system calls related to keyboard input, identifying suspicious activities.</a:t>
            </a:r>
          </a:p>
          <a:p>
            <a:pPr marL="0" indent="0">
              <a:buNone/>
            </a:pPr>
            <a:endParaRPr lang="en-US" sz="1600" b="1" dirty="0" smtClean="0">
              <a:solidFill>
                <a:srgbClr val="0F0F0F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F0F0F"/>
                </a:solidFill>
                <a:ea typeface="+mn-lt"/>
                <a:cs typeface="+mn-lt"/>
              </a:rPr>
              <a:t>Access Controls: Enforce user permissions to restrict installation and execution of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F0F0F"/>
                </a:solidFill>
                <a:ea typeface="+mn-lt"/>
                <a:cs typeface="+mn-lt"/>
              </a:rPr>
              <a:t>unauthorized software using system-level controls.</a:t>
            </a:r>
          </a:p>
          <a:p>
            <a:pPr marL="0" indent="0">
              <a:buNone/>
            </a:pPr>
            <a:endParaRPr lang="en-US" sz="1600" b="1" dirty="0" smtClean="0">
              <a:solidFill>
                <a:srgbClr val="0F0F0F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F0F0F"/>
                </a:solidFill>
                <a:ea typeface="+mn-lt"/>
                <a:cs typeface="+mn-lt"/>
              </a:rPr>
              <a:t>Software </a:t>
            </a:r>
            <a:r>
              <a:rPr lang="en-US" sz="1600" b="1" dirty="0" err="1" smtClean="0">
                <a:solidFill>
                  <a:srgbClr val="0F0F0F"/>
                </a:solidFill>
                <a:ea typeface="+mn-lt"/>
                <a:cs typeface="+mn-lt"/>
              </a:rPr>
              <a:t>Whitelisting</a:t>
            </a:r>
            <a:r>
              <a:rPr lang="en-US" sz="1600" b="1" dirty="0" smtClean="0">
                <a:solidFill>
                  <a:srgbClr val="0F0F0F"/>
                </a:solidFill>
                <a:ea typeface="+mn-lt"/>
                <a:cs typeface="+mn-lt"/>
              </a:rPr>
              <a:t>/Blacklisting: Maintain a database of trusted and </a:t>
            </a:r>
            <a:r>
              <a:rPr lang="en-US" sz="1600" b="1" dirty="0" err="1" smtClean="0">
                <a:solidFill>
                  <a:srgbClr val="0F0F0F"/>
                </a:solidFill>
                <a:ea typeface="+mn-lt"/>
                <a:cs typeface="+mn-lt"/>
              </a:rPr>
              <a:t>untrusted</a:t>
            </a:r>
            <a:endParaRPr lang="en-US" sz="1600" b="1" dirty="0" smtClean="0">
              <a:solidFill>
                <a:srgbClr val="0F0F0F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F0F0F"/>
                </a:solidFill>
                <a:ea typeface="+mn-lt"/>
                <a:cs typeface="+mn-lt"/>
              </a:rPr>
              <a:t>software to prevent the execution of known </a:t>
            </a:r>
            <a:r>
              <a:rPr lang="en-US" sz="1600" b="1" dirty="0" err="1" smtClean="0">
                <a:solidFill>
                  <a:srgbClr val="0F0F0F"/>
                </a:solidFill>
                <a:ea typeface="+mn-lt"/>
                <a:cs typeface="+mn-lt"/>
              </a:rPr>
              <a:t>keylogging</a:t>
            </a:r>
            <a:r>
              <a:rPr lang="en-US" sz="1600" b="1" dirty="0" smtClean="0">
                <a:solidFill>
                  <a:srgbClr val="0F0F0F"/>
                </a:solidFill>
                <a:ea typeface="+mn-lt"/>
                <a:cs typeface="+mn-lt"/>
              </a:rPr>
              <a:t> applications.</a:t>
            </a:r>
          </a:p>
          <a:p>
            <a:pPr marL="0" indent="0">
              <a:buNone/>
            </a:pPr>
            <a:endParaRPr lang="en-US" sz="1600" b="1" dirty="0" smtClean="0">
              <a:solidFill>
                <a:srgbClr val="0F0F0F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F0F0F"/>
                </a:solidFill>
                <a:ea typeface="+mn-lt"/>
                <a:cs typeface="+mn-lt"/>
              </a:rPr>
              <a:t>Code Integrity Checks: Implement checksum verification mechanisms to ensure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F0F0F"/>
                </a:solidFill>
                <a:ea typeface="+mn-lt"/>
                <a:cs typeface="+mn-lt"/>
              </a:rPr>
              <a:t>the integrity of system files and prevent tampering by malicious software.</a:t>
            </a:r>
            <a:endParaRPr lang="en-US" sz="16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/>
                <a:ea typeface="+mj-lt"/>
                <a:cs typeface="Arial"/>
              </a:rPr>
              <a:t>Algorithm &amp; Deployment</a:t>
            </a:r>
            <a:endParaRPr lang="en-US" b="1" cap="none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05435" indent="-305435">
              <a:buNone/>
            </a:pPr>
            <a:r>
              <a:rPr lang="en-US" sz="1600" dirty="0" smtClean="0">
                <a:latin typeface="Arial" pitchFamily="34" charset="0"/>
                <a:ea typeface="+mn-lt"/>
                <a:cs typeface="Arial" pitchFamily="34" charset="0"/>
              </a:rPr>
              <a:t>	Agent-based </a:t>
            </a:r>
            <a:r>
              <a:rPr lang="en-US" sz="1600" dirty="0" smtClean="0">
                <a:latin typeface="Arial" pitchFamily="34" charset="0"/>
                <a:ea typeface="+mn-lt"/>
                <a:cs typeface="Arial" pitchFamily="34" charset="0"/>
              </a:rPr>
              <a:t>Deployment:</a:t>
            </a:r>
          </a:p>
          <a:p>
            <a:pPr marL="305435" indent="-305435"/>
            <a:endParaRPr lang="en-US" sz="1200" dirty="0" smtClean="0">
              <a:latin typeface="Arial" pitchFamily="34" charset="0"/>
              <a:ea typeface="+mn-lt"/>
              <a:cs typeface="Arial" pitchFamily="34" charset="0"/>
            </a:endParaRPr>
          </a:p>
          <a:p>
            <a:pPr marL="305435" indent="-305435"/>
            <a:r>
              <a:rPr lang="en-US" sz="1200" dirty="0" smtClean="0">
                <a:latin typeface="Arial" pitchFamily="34" charset="0"/>
                <a:ea typeface="+mn-lt"/>
                <a:cs typeface="Arial" pitchFamily="34" charset="0"/>
              </a:rPr>
              <a:t>Deploy lightweight agents on endpoint devices to monitor system activities and detect </a:t>
            </a:r>
            <a:r>
              <a:rPr lang="en-US" sz="1200" dirty="0" err="1" smtClean="0">
                <a:latin typeface="Arial" pitchFamily="34" charset="0"/>
                <a:ea typeface="+mn-lt"/>
                <a:cs typeface="Arial" pitchFamily="34" charset="0"/>
              </a:rPr>
              <a:t>keylogger</a:t>
            </a:r>
            <a:endParaRPr lang="en-US" sz="1200" dirty="0" smtClean="0">
              <a:latin typeface="Arial" pitchFamily="34" charset="0"/>
              <a:ea typeface="+mn-lt"/>
              <a:cs typeface="Arial" pitchFamily="34" charset="0"/>
            </a:endParaRPr>
          </a:p>
          <a:p>
            <a:pPr marL="305435" indent="-305435">
              <a:buNone/>
            </a:pPr>
            <a:r>
              <a:rPr lang="en-US" sz="1200" dirty="0" smtClean="0">
                <a:latin typeface="Arial" pitchFamily="34" charset="0"/>
                <a:ea typeface="+mn-lt"/>
                <a:cs typeface="Arial" pitchFamily="34" charset="0"/>
              </a:rPr>
              <a:t>	threats</a:t>
            </a:r>
            <a:r>
              <a:rPr lang="en-US" sz="1200" dirty="0" smtClean="0">
                <a:latin typeface="Arial" pitchFamily="34" charset="0"/>
                <a:ea typeface="+mn-lt"/>
                <a:cs typeface="Arial" pitchFamily="34" charset="0"/>
              </a:rPr>
              <a:t>.</a:t>
            </a:r>
          </a:p>
          <a:p>
            <a:pPr marL="305435" indent="-305435"/>
            <a:endParaRPr lang="en-US" sz="1200" dirty="0" smtClean="0">
              <a:latin typeface="Arial" pitchFamily="34" charset="0"/>
              <a:ea typeface="+mn-lt"/>
              <a:cs typeface="Arial" pitchFamily="34" charset="0"/>
            </a:endParaRPr>
          </a:p>
          <a:p>
            <a:pPr marL="305435" indent="-305435"/>
            <a:r>
              <a:rPr lang="en-US" sz="1200" dirty="0" smtClean="0">
                <a:latin typeface="Arial" pitchFamily="34" charset="0"/>
                <a:ea typeface="+mn-lt"/>
                <a:cs typeface="Arial" pitchFamily="34" charset="0"/>
              </a:rPr>
              <a:t>Centralized Management Console:</a:t>
            </a:r>
          </a:p>
          <a:p>
            <a:pPr marL="305435" indent="-305435"/>
            <a:endParaRPr lang="en-US" sz="1200" dirty="0" smtClean="0">
              <a:latin typeface="Arial" pitchFamily="34" charset="0"/>
              <a:ea typeface="+mn-lt"/>
              <a:cs typeface="Arial" pitchFamily="34" charset="0"/>
            </a:endParaRPr>
          </a:p>
          <a:p>
            <a:pPr marL="305435" indent="-305435"/>
            <a:r>
              <a:rPr lang="en-US" sz="1200" dirty="0" smtClean="0">
                <a:latin typeface="Arial" pitchFamily="34" charset="0"/>
                <a:ea typeface="+mn-lt"/>
                <a:cs typeface="Arial" pitchFamily="34" charset="0"/>
              </a:rPr>
              <a:t>Implement a centralized management console to deploy, configure, and monitor </a:t>
            </a:r>
            <a:r>
              <a:rPr lang="en-US" sz="1200" dirty="0" err="1" smtClean="0">
                <a:latin typeface="Arial" pitchFamily="34" charset="0"/>
                <a:ea typeface="+mn-lt"/>
                <a:cs typeface="Arial" pitchFamily="34" charset="0"/>
              </a:rPr>
              <a:t>keylogger</a:t>
            </a:r>
            <a:endParaRPr lang="en-US" sz="1200" dirty="0" smtClean="0">
              <a:latin typeface="Arial" pitchFamily="34" charset="0"/>
              <a:ea typeface="+mn-lt"/>
              <a:cs typeface="Arial" pitchFamily="34" charset="0"/>
            </a:endParaRPr>
          </a:p>
          <a:p>
            <a:pPr marL="305435" indent="-305435">
              <a:buNone/>
            </a:pPr>
            <a:r>
              <a:rPr lang="en-US" sz="1200" dirty="0" smtClean="0">
                <a:latin typeface="Arial" pitchFamily="34" charset="0"/>
                <a:ea typeface="+mn-lt"/>
                <a:cs typeface="Arial" pitchFamily="34" charset="0"/>
              </a:rPr>
              <a:t>	detection </a:t>
            </a:r>
            <a:r>
              <a:rPr lang="en-US" sz="1200" dirty="0" smtClean="0">
                <a:latin typeface="Arial" pitchFamily="34" charset="0"/>
                <a:ea typeface="+mn-lt"/>
                <a:cs typeface="Arial" pitchFamily="34" charset="0"/>
              </a:rPr>
              <a:t>agents across all endpoints.</a:t>
            </a:r>
          </a:p>
          <a:p>
            <a:pPr marL="305435" indent="-305435"/>
            <a:endParaRPr lang="en-US" sz="1200" dirty="0" smtClean="0">
              <a:latin typeface="Arial" pitchFamily="34" charset="0"/>
              <a:ea typeface="+mn-lt"/>
              <a:cs typeface="Arial" pitchFamily="34" charset="0"/>
            </a:endParaRPr>
          </a:p>
          <a:p>
            <a:pPr marL="305435" indent="-305435"/>
            <a:r>
              <a:rPr lang="en-US" sz="1200" dirty="0" smtClean="0">
                <a:latin typeface="Arial" pitchFamily="34" charset="0"/>
                <a:ea typeface="+mn-lt"/>
                <a:cs typeface="Arial" pitchFamily="34" charset="0"/>
              </a:rPr>
              <a:t>Real-time Monitoring and Alerting:</a:t>
            </a:r>
          </a:p>
          <a:p>
            <a:pPr marL="305435" indent="-305435"/>
            <a:endParaRPr lang="en-US" sz="1200" dirty="0" smtClean="0">
              <a:latin typeface="Arial" pitchFamily="34" charset="0"/>
              <a:ea typeface="+mn-lt"/>
              <a:cs typeface="Arial" pitchFamily="34" charset="0"/>
            </a:endParaRPr>
          </a:p>
          <a:p>
            <a:pPr marL="305435" indent="-305435"/>
            <a:r>
              <a:rPr lang="en-US" sz="1200" dirty="0" smtClean="0">
                <a:latin typeface="Arial" pitchFamily="34" charset="0"/>
                <a:ea typeface="+mn-lt"/>
                <a:cs typeface="Arial" pitchFamily="34" charset="0"/>
              </a:rPr>
              <a:t>Configure agents to monitor system activities in real-time and analyze incoming data for signs of</a:t>
            </a:r>
          </a:p>
          <a:p>
            <a:pPr marL="305435" indent="-305435">
              <a:buNone/>
            </a:pPr>
            <a:r>
              <a:rPr lang="en-US" sz="1200" dirty="0" smtClean="0">
                <a:latin typeface="Arial" pitchFamily="34" charset="0"/>
                <a:ea typeface="+mn-lt"/>
                <a:cs typeface="Arial" pitchFamily="34" charset="0"/>
              </a:rPr>
              <a:t>	</a:t>
            </a:r>
            <a:r>
              <a:rPr lang="en-US" sz="1200" dirty="0" err="1" smtClean="0">
                <a:latin typeface="Arial" pitchFamily="34" charset="0"/>
                <a:ea typeface="+mn-lt"/>
                <a:cs typeface="Arial" pitchFamily="34" charset="0"/>
              </a:rPr>
              <a:t>keylogger</a:t>
            </a:r>
            <a:r>
              <a:rPr lang="en-US" sz="1200" dirty="0" smtClean="0">
                <a:latin typeface="Arial" pitchFamily="34" charset="0"/>
                <a:ea typeface="+mn-lt"/>
                <a:cs typeface="Arial" pitchFamily="34" charset="0"/>
              </a:rPr>
              <a:t> </a:t>
            </a:r>
            <a:r>
              <a:rPr lang="en-US" sz="1200" dirty="0" smtClean="0">
                <a:latin typeface="Arial" pitchFamily="34" charset="0"/>
                <a:ea typeface="+mn-lt"/>
                <a:cs typeface="Arial" pitchFamily="34" charset="0"/>
              </a:rPr>
              <a:t>activity.</a:t>
            </a:r>
          </a:p>
          <a:p>
            <a:pPr marL="305435" indent="-305435"/>
            <a:endParaRPr lang="en-US" sz="1200" dirty="0" smtClean="0">
              <a:latin typeface="Arial" pitchFamily="34" charset="0"/>
              <a:ea typeface="+mn-lt"/>
              <a:cs typeface="Arial" pitchFamily="34" charset="0"/>
            </a:endParaRPr>
          </a:p>
          <a:p>
            <a:pPr marL="305435" indent="-305435">
              <a:buNone/>
            </a:pPr>
            <a:r>
              <a:rPr lang="en-US" sz="1800" dirty="0" smtClean="0">
                <a:latin typeface="Arial" pitchFamily="34" charset="0"/>
                <a:ea typeface="+mn-lt"/>
                <a:cs typeface="Arial" pitchFamily="34" charset="0"/>
              </a:rPr>
              <a:t>	Automated </a:t>
            </a:r>
            <a:r>
              <a:rPr lang="en-US" sz="1800" dirty="0" smtClean="0">
                <a:latin typeface="Arial" pitchFamily="34" charset="0"/>
                <a:ea typeface="+mn-lt"/>
                <a:cs typeface="Arial" pitchFamily="34" charset="0"/>
              </a:rPr>
              <a:t>Response Actions:</a:t>
            </a:r>
          </a:p>
          <a:p>
            <a:pPr marL="305435" indent="-305435"/>
            <a:endParaRPr lang="en-US" sz="1200" dirty="0" smtClean="0">
              <a:latin typeface="Arial" pitchFamily="34" charset="0"/>
              <a:ea typeface="+mn-lt"/>
              <a:cs typeface="Arial" pitchFamily="34" charset="0"/>
            </a:endParaRPr>
          </a:p>
          <a:p>
            <a:pPr marL="305435" indent="-305435"/>
            <a:r>
              <a:rPr lang="en-US" sz="1200" dirty="0" smtClean="0">
                <a:latin typeface="Arial" pitchFamily="34" charset="0"/>
                <a:ea typeface="+mn-lt"/>
                <a:cs typeface="Arial" pitchFamily="34" charset="0"/>
              </a:rPr>
              <a:t>Define automated response actions to mitigate detected </a:t>
            </a:r>
            <a:r>
              <a:rPr lang="en-US" sz="1200" dirty="0" err="1" smtClean="0">
                <a:latin typeface="Arial" pitchFamily="34" charset="0"/>
                <a:ea typeface="+mn-lt"/>
                <a:cs typeface="Arial" pitchFamily="34" charset="0"/>
              </a:rPr>
              <a:t>keylogger</a:t>
            </a:r>
            <a:r>
              <a:rPr lang="en-US" sz="1200" dirty="0" smtClean="0">
                <a:latin typeface="Arial" pitchFamily="34" charset="0"/>
                <a:ea typeface="+mn-lt"/>
                <a:cs typeface="Arial" pitchFamily="34" charset="0"/>
              </a:rPr>
              <a:t> threats, such as quarantining</a:t>
            </a:r>
          </a:p>
          <a:p>
            <a:pPr marL="305435" indent="-305435">
              <a:buNone/>
            </a:pPr>
            <a:r>
              <a:rPr lang="en-US" sz="1200" dirty="0" smtClean="0">
                <a:latin typeface="Arial" pitchFamily="34" charset="0"/>
                <a:ea typeface="+mn-lt"/>
                <a:cs typeface="Arial" pitchFamily="34" charset="0"/>
              </a:rPr>
              <a:t>	infected </a:t>
            </a:r>
            <a:r>
              <a:rPr lang="en-US" sz="1200" dirty="0" smtClean="0">
                <a:latin typeface="Arial" pitchFamily="34" charset="0"/>
                <a:ea typeface="+mn-lt"/>
                <a:cs typeface="Arial" pitchFamily="34" charset="0"/>
              </a:rPr>
              <a:t>files, terminating malicious processes, or blocking network communication.</a:t>
            </a:r>
          </a:p>
          <a:p>
            <a:pPr marL="305435" indent="-305435"/>
            <a:endParaRPr lang="en-US" sz="1200" dirty="0" smtClean="0">
              <a:latin typeface="Arial" pitchFamily="34" charset="0"/>
              <a:ea typeface="+mn-lt"/>
              <a:cs typeface="Arial" pitchFamily="34" charset="0"/>
            </a:endParaRPr>
          </a:p>
          <a:p>
            <a:pPr marL="305435" indent="-305435"/>
            <a:endParaRPr lang="en-US" sz="1200" dirty="0" smtClean="0">
              <a:latin typeface="Arial" pitchFamily="34" charset="0"/>
              <a:ea typeface="+mn-lt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  <a:latin typeface="Adobe Caslon Pro Bold" pitchFamily="18" charset="0"/>
                <a:ea typeface="+mj-lt"/>
                <a:cs typeface="Arial"/>
              </a:rPr>
              <a:t>Result</a:t>
            </a:r>
            <a:endParaRPr lang="en-US" dirty="0">
              <a:latin typeface="Adobe Caslon Pro Bol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1341438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solidFill>
                  <a:srgbClr val="0F0F0F"/>
                </a:solidFill>
                <a:ea typeface="+mn-lt"/>
                <a:cs typeface="+mn-lt"/>
              </a:rPr>
              <a:t>The </a:t>
            </a:r>
            <a:r>
              <a:rPr lang="en-US" sz="1800" b="1" dirty="0" err="1" smtClean="0">
                <a:solidFill>
                  <a:srgbClr val="0F0F0F"/>
                </a:solidFill>
                <a:ea typeface="+mn-lt"/>
                <a:cs typeface="+mn-lt"/>
              </a:rPr>
              <a:t>keylogger</a:t>
            </a:r>
            <a:r>
              <a:rPr lang="en-US" sz="1800" b="1" dirty="0" smtClean="0">
                <a:solidFill>
                  <a:srgbClr val="0F0F0F"/>
                </a:solidFill>
                <a:ea typeface="+mn-lt"/>
                <a:cs typeface="+mn-lt"/>
              </a:rPr>
              <a:t> runs and save all key strokes to c:\output.txt</a:t>
            </a:r>
            <a:endParaRPr lang="en-US" sz="1800" dirty="0"/>
          </a:p>
        </p:txBody>
      </p:sp>
      <p:pic>
        <p:nvPicPr>
          <p:cNvPr id="8" name="Picture 7" descr="o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886200"/>
            <a:ext cx="2353004" cy="2648320"/>
          </a:xfrm>
          <a:prstGeom prst="rect">
            <a:avLst/>
          </a:prstGeom>
        </p:spPr>
      </p:pic>
      <p:pic>
        <p:nvPicPr>
          <p:cNvPr id="9" name="Picture 8" descr="op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3810000"/>
            <a:ext cx="2381583" cy="2619741"/>
          </a:xfrm>
          <a:prstGeom prst="rect">
            <a:avLst/>
          </a:prstGeom>
        </p:spPr>
      </p:pic>
      <p:pic>
        <p:nvPicPr>
          <p:cNvPr id="10" name="Picture 9" descr="op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3810000"/>
            <a:ext cx="2391109" cy="26673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438400" y="2057400"/>
            <a:ext cx="4267200" cy="91440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KEY LOGGER</a:t>
            </a:r>
            <a:endParaRPr lang="en-U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3505200"/>
            <a:ext cx="71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Start: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52800" y="3429000"/>
            <a:ext cx="1045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Running: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96000" y="3429000"/>
            <a:ext cx="684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Stop: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dobe Caslon Pro" pitchFamily="18" charset="0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latin typeface="Adobe Caslon Pro" pitchFamily="18" charset="0"/>
                <a:ea typeface="+mj-lt"/>
                <a:cs typeface="Arial"/>
              </a:rPr>
              <a:t>Conclusion</a:t>
            </a:r>
            <a:endParaRPr lang="en-US" b="1" dirty="0">
              <a:latin typeface="Adobe Caslon Pro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/>
              <a:t>In summary, the threat of </a:t>
            </a:r>
            <a:r>
              <a:rPr lang="en-US" sz="2000" b="1" dirty="0" err="1" smtClean="0"/>
              <a:t>keyloggers</a:t>
            </a:r>
            <a:r>
              <a:rPr lang="en-US" sz="2000" b="1" dirty="0" smtClean="0"/>
              <a:t> poses a significant risk to</a:t>
            </a:r>
          </a:p>
          <a:p>
            <a:pPr>
              <a:buNone/>
            </a:pPr>
            <a:r>
              <a:rPr lang="en-US" sz="2000" b="1" dirty="0" err="1" smtClean="0"/>
              <a:t>cybersecurity</a:t>
            </a:r>
            <a:r>
              <a:rPr lang="en-US" sz="2000" b="1" dirty="0" smtClean="0"/>
              <a:t>, potentially compromising sensitive information through</a:t>
            </a:r>
          </a:p>
          <a:p>
            <a:pPr>
              <a:buNone/>
            </a:pPr>
            <a:r>
              <a:rPr lang="en-US" sz="2000" b="1" dirty="0" smtClean="0"/>
              <a:t>covert keystroke monitoring. Effective detection, prevention, and user</a:t>
            </a:r>
          </a:p>
          <a:p>
            <a:pPr>
              <a:buNone/>
            </a:pPr>
            <a:r>
              <a:rPr lang="en-US" sz="2000" b="1" dirty="0" smtClean="0"/>
              <a:t>education are essential in mitigating this threat. By employing sophisticated</a:t>
            </a:r>
          </a:p>
          <a:p>
            <a:pPr>
              <a:buNone/>
            </a:pPr>
            <a:r>
              <a:rPr lang="en-US" sz="2000" b="1" dirty="0" smtClean="0"/>
              <a:t>algorithms, proactive deployment strategies, and user awareness initiatives,</a:t>
            </a:r>
          </a:p>
          <a:p>
            <a:pPr>
              <a:buNone/>
            </a:pPr>
            <a:r>
              <a:rPr lang="en-US" sz="2000" b="1" dirty="0" smtClean="0"/>
              <a:t>organizations can bolster their defenses against </a:t>
            </a:r>
            <a:r>
              <a:rPr lang="en-US" sz="2000" b="1" dirty="0" err="1" smtClean="0"/>
              <a:t>keylogger</a:t>
            </a:r>
            <a:r>
              <a:rPr lang="en-US" sz="2000" b="1" dirty="0" smtClean="0"/>
              <a:t> attacks.</a:t>
            </a:r>
          </a:p>
          <a:p>
            <a:pPr>
              <a:buNone/>
            </a:pPr>
            <a:r>
              <a:rPr lang="en-US" sz="2000" b="1" dirty="0" smtClean="0"/>
              <a:t>Prioritizing these measures is crucial for safeguarding digital assets,</a:t>
            </a:r>
          </a:p>
          <a:p>
            <a:pPr>
              <a:buNone/>
            </a:pPr>
            <a:r>
              <a:rPr lang="en-US" sz="2000" b="1" dirty="0" smtClean="0"/>
              <a:t>preserving privacy, and maintaining trust in an increasingly interconnected</a:t>
            </a:r>
          </a:p>
          <a:p>
            <a:pPr>
              <a:buNone/>
            </a:pPr>
            <a:r>
              <a:rPr lang="en-US" sz="2000" b="1" dirty="0" smtClean="0"/>
              <a:t>environment.</a:t>
            </a:r>
            <a:endParaRPr lang="en-US" sz="20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en-US" sz="4400" b="1" i="1" dirty="0" smtClean="0">
                <a:solidFill>
                  <a:schemeClr val="accent1"/>
                </a:solidFill>
                <a:latin typeface="Adobe Fangsong Std R" pitchFamily="18" charset="-128"/>
                <a:ea typeface="Adobe Fangsong Std R" pitchFamily="18" charset="-128"/>
                <a:cs typeface="Arial"/>
              </a:rPr>
              <a:t>Future scope</a:t>
            </a:r>
            <a:r>
              <a:rPr lang="en-US" b="1" dirty="0" smtClean="0">
                <a:solidFill>
                  <a:schemeClr val="accent1"/>
                </a:solidFill>
                <a:latin typeface="Arial"/>
                <a:cs typeface="Arial"/>
              </a:rPr>
              <a:t/>
            </a:r>
            <a:br>
              <a:rPr lang="en-US" b="1" dirty="0" smtClean="0">
                <a:solidFill>
                  <a:schemeClr val="accent1"/>
                </a:solidFill>
                <a:latin typeface="Arial"/>
                <a:cs typeface="Arial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4525963"/>
          </a:xfrm>
        </p:spPr>
        <p:txBody>
          <a:bodyPr>
            <a:normAutofit fontScale="62500" lnSpcReduction="20000"/>
          </a:bodyPr>
          <a:lstStyle/>
          <a:p>
            <a:pPr marL="514350" indent="-514350"/>
            <a:r>
              <a:rPr lang="en-US" b="1" dirty="0" smtClean="0"/>
              <a:t>Enhanced </a:t>
            </a:r>
            <a:r>
              <a:rPr lang="en-US" b="1" dirty="0" smtClean="0"/>
              <a:t>AI algorithms for more accurate detection.</a:t>
            </a:r>
          </a:p>
          <a:p>
            <a:pPr marL="0" indent="0"/>
            <a:endParaRPr lang="en-US" dirty="0" smtClean="0"/>
          </a:p>
          <a:p>
            <a:pPr marL="0" indent="0"/>
            <a:r>
              <a:rPr lang="en-US" b="1" dirty="0" smtClean="0"/>
              <a:t>     Integration </a:t>
            </a:r>
            <a:r>
              <a:rPr lang="en-US" b="1" dirty="0" smtClean="0"/>
              <a:t>with </a:t>
            </a:r>
            <a:r>
              <a:rPr lang="en-US" b="1" dirty="0" err="1" smtClean="0"/>
              <a:t>blockchain</a:t>
            </a:r>
            <a:r>
              <a:rPr lang="en-US" b="1" dirty="0" smtClean="0"/>
              <a:t> technology for immutable logging.</a:t>
            </a:r>
          </a:p>
          <a:p>
            <a:pPr marL="0" indent="0"/>
            <a:endParaRPr lang="en-US" b="1" dirty="0" smtClean="0"/>
          </a:p>
          <a:p>
            <a:pPr marL="0" indent="0"/>
            <a:r>
              <a:rPr lang="en-US" b="1" dirty="0" smtClean="0"/>
              <a:t>     Development </a:t>
            </a:r>
            <a:r>
              <a:rPr lang="en-US" b="1" dirty="0" smtClean="0"/>
              <a:t>of hardware-based prevention mechanisms.</a:t>
            </a:r>
          </a:p>
          <a:p>
            <a:pPr marL="0" indent="0"/>
            <a:endParaRPr lang="en-US" b="1" dirty="0" smtClean="0"/>
          </a:p>
          <a:p>
            <a:pPr marL="0" indent="0"/>
            <a:r>
              <a:rPr lang="en-US" b="1" dirty="0" smtClean="0"/>
              <a:t>     Implementation </a:t>
            </a:r>
            <a:r>
              <a:rPr lang="en-US" b="1" dirty="0" smtClean="0"/>
              <a:t>of biometric authentication to supplement keystroke</a:t>
            </a:r>
          </a:p>
          <a:p>
            <a:pPr marL="0" indent="0">
              <a:buNone/>
            </a:pPr>
            <a:r>
              <a:rPr lang="en-US" b="1" dirty="0" smtClean="0"/>
              <a:t>       analysis</a:t>
            </a:r>
            <a:r>
              <a:rPr lang="en-US" b="1" dirty="0" smtClean="0"/>
              <a:t>.</a:t>
            </a:r>
          </a:p>
          <a:p>
            <a:pPr marL="0" indent="0"/>
            <a:endParaRPr lang="en-US" b="1" dirty="0" smtClean="0"/>
          </a:p>
          <a:p>
            <a:pPr marL="0" indent="0"/>
            <a:r>
              <a:rPr lang="en-US" b="1" dirty="0" smtClean="0"/>
              <a:t>     Expansion </a:t>
            </a:r>
            <a:r>
              <a:rPr lang="en-US" b="1" dirty="0" smtClean="0"/>
              <a:t>of </a:t>
            </a:r>
            <a:r>
              <a:rPr lang="en-US" b="1" dirty="0" err="1" smtClean="0"/>
              <a:t>keylogger</a:t>
            </a:r>
            <a:r>
              <a:rPr lang="en-US" b="1" dirty="0" smtClean="0"/>
              <a:t> detection to </a:t>
            </a:r>
            <a:r>
              <a:rPr lang="en-US" b="1" dirty="0" err="1" smtClean="0"/>
              <a:t>IoT</a:t>
            </a:r>
            <a:r>
              <a:rPr lang="en-US" b="1" dirty="0" smtClean="0"/>
              <a:t> and mobile devices.</a:t>
            </a:r>
          </a:p>
          <a:p>
            <a:pPr marL="0" indent="0"/>
            <a:endParaRPr lang="en-US" dirty="0" smtClean="0"/>
          </a:p>
          <a:p>
            <a:pPr marL="0" indent="0"/>
            <a:r>
              <a:rPr lang="en-US" b="1" dirty="0" smtClean="0"/>
              <a:t>     Collaboration </a:t>
            </a:r>
            <a:r>
              <a:rPr lang="en-US" b="1" dirty="0" smtClean="0"/>
              <a:t>with </a:t>
            </a:r>
            <a:r>
              <a:rPr lang="en-US" b="1" dirty="0" err="1" smtClean="0"/>
              <a:t>cybersecurity</a:t>
            </a:r>
            <a:r>
              <a:rPr lang="en-US" b="1" dirty="0" smtClean="0"/>
              <a:t> firms for threat intelligence</a:t>
            </a:r>
          </a:p>
          <a:p>
            <a:pPr marL="0" indent="0">
              <a:buNone/>
            </a:pPr>
            <a:r>
              <a:rPr lang="en-US" b="1" dirty="0" smtClean="0"/>
              <a:t> </a:t>
            </a:r>
            <a:r>
              <a:rPr lang="en-US" b="1" dirty="0" smtClean="0"/>
              <a:t>       sharing</a:t>
            </a:r>
            <a:r>
              <a:rPr lang="en-US" b="1" dirty="0" smtClean="0"/>
              <a:t>.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2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3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118</TotalTime>
  <Words>466</Words>
  <Application>Microsoft Office PowerPoint</Application>
  <PresentationFormat>On-screen Show (4:3)</PresentationFormat>
  <Paragraphs>112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Trek</vt:lpstr>
      <vt:lpstr> KEY LOGGER  PROJECT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 Conclusion</vt:lpstr>
      <vt:lpstr>Future scope </vt:lpstr>
      <vt:lpstr>References</vt:lpstr>
      <vt:lpstr>   THANK YOU</vt:lpstr>
    </vt:vector>
  </TitlesOfParts>
  <Company>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LOGGER  PROJECT</dc:title>
  <dc:creator>3IT69</dc:creator>
  <cp:lastModifiedBy>3IT69</cp:lastModifiedBy>
  <cp:revision>19</cp:revision>
  <dcterms:created xsi:type="dcterms:W3CDTF">2024-04-04T05:45:09Z</dcterms:created>
  <dcterms:modified xsi:type="dcterms:W3CDTF">2024-04-04T07:43:46Z</dcterms:modified>
</cp:coreProperties>
</file>