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9" r:id="rId5"/>
    <p:sldId id="259" r:id="rId6"/>
    <p:sldId id="262" r:id="rId7"/>
    <p:sldId id="263" r:id="rId8"/>
    <p:sldId id="261" r:id="rId9"/>
    <p:sldId id="270" r:id="rId10"/>
    <p:sldId id="271" r:id="rId11"/>
    <p:sldId id="272"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vKcXKYWkBC3C6IipgCq1TIxF5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2312f15ac1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2312f15ac1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312f15ac1_2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312f15ac1_2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312f15ac1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312f15ac1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312f15ac1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312f15ac1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312f15ac1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312f15ac1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312f15ac1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312f15ac1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2312f15ac1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2312f15ac1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2312f15ac1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2312f15ac1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2312f15ac1_2_133"/>
          <p:cNvGrpSpPr/>
          <p:nvPr/>
        </p:nvGrpSpPr>
        <p:grpSpPr>
          <a:xfrm>
            <a:off x="9790426" y="4546120"/>
            <a:ext cx="2255173" cy="2310006"/>
            <a:chOff x="7343003" y="3409675"/>
            <a:chExt cx="1691422" cy="1732548"/>
          </a:xfrm>
        </p:grpSpPr>
        <p:grpSp>
          <p:nvGrpSpPr>
            <p:cNvPr id="11" name="Google Shape;11;g12312f15ac1_2_133"/>
            <p:cNvGrpSpPr/>
            <p:nvPr/>
          </p:nvGrpSpPr>
          <p:grpSpPr>
            <a:xfrm>
              <a:off x="7343003" y="4453711"/>
              <a:ext cx="316800" cy="688513"/>
              <a:chOff x="7343003" y="4453711"/>
              <a:chExt cx="316800" cy="688513"/>
            </a:xfrm>
          </p:grpSpPr>
          <p:sp>
            <p:nvSpPr>
              <p:cNvPr id="12" name="Google Shape;12;g12312f15ac1_2_133"/>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2312f15ac1_2_13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g12312f15ac1_2_133"/>
            <p:cNvGrpSpPr/>
            <p:nvPr/>
          </p:nvGrpSpPr>
          <p:grpSpPr>
            <a:xfrm>
              <a:off x="7801210" y="4105700"/>
              <a:ext cx="316800" cy="1036523"/>
              <a:chOff x="7801210" y="4105700"/>
              <a:chExt cx="316800" cy="1036523"/>
            </a:xfrm>
          </p:grpSpPr>
          <p:sp>
            <p:nvSpPr>
              <p:cNvPr id="15" name="Google Shape;15;g12312f15ac1_2_133"/>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12312f15ac1_2_133"/>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2312f15ac1_2_133"/>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12312f15ac1_2_133"/>
            <p:cNvGrpSpPr/>
            <p:nvPr/>
          </p:nvGrpSpPr>
          <p:grpSpPr>
            <a:xfrm>
              <a:off x="8259418" y="3757688"/>
              <a:ext cx="316800" cy="1384535"/>
              <a:chOff x="8259418" y="3757688"/>
              <a:chExt cx="316800" cy="1384535"/>
            </a:xfrm>
          </p:grpSpPr>
          <p:sp>
            <p:nvSpPr>
              <p:cNvPr id="19" name="Google Shape;19;g12312f15ac1_2_133"/>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2312f15ac1_2_133"/>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2312f15ac1_2_133"/>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2312f15ac1_2_133"/>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g12312f15ac1_2_133"/>
            <p:cNvGrpSpPr/>
            <p:nvPr/>
          </p:nvGrpSpPr>
          <p:grpSpPr>
            <a:xfrm>
              <a:off x="8717625" y="3409675"/>
              <a:ext cx="316800" cy="1732548"/>
              <a:chOff x="8717625" y="3409675"/>
              <a:chExt cx="316800" cy="1732548"/>
            </a:xfrm>
          </p:grpSpPr>
          <p:sp>
            <p:nvSpPr>
              <p:cNvPr id="24" name="Google Shape;24;g12312f15ac1_2_133"/>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2312f15ac1_2_133"/>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2312f15ac1_2_133"/>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2312f15ac1_2_133"/>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2312f15ac1_2_133"/>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g12312f15ac1_2_133"/>
          <p:cNvGrpSpPr/>
          <p:nvPr/>
        </p:nvGrpSpPr>
        <p:grpSpPr>
          <a:xfrm>
            <a:off x="6724502" y="0"/>
            <a:ext cx="5085303" cy="5118675"/>
            <a:chOff x="5043503" y="0"/>
            <a:chExt cx="3814072" cy="3839102"/>
          </a:xfrm>
        </p:grpSpPr>
        <p:sp>
          <p:nvSpPr>
            <p:cNvPr id="30" name="Google Shape;30;g12312f15ac1_2_133"/>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2312f15ac1_2_133"/>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g12312f15ac1_2_133"/>
            <p:cNvGrpSpPr/>
            <p:nvPr/>
          </p:nvGrpSpPr>
          <p:grpSpPr>
            <a:xfrm>
              <a:off x="7647812" y="2704283"/>
              <a:ext cx="635219" cy="635219"/>
              <a:chOff x="6725724" y="2701260"/>
              <a:chExt cx="1208101" cy="1208100"/>
            </a:xfrm>
          </p:grpSpPr>
          <p:sp>
            <p:nvSpPr>
              <p:cNvPr id="33" name="Google Shape;33;g12312f15ac1_2_133"/>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2312f15ac1_2_133"/>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2312f15ac1_2_133"/>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2312f15ac1_2_133"/>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12312f15ac1_2_133"/>
            <p:cNvGrpSpPr/>
            <p:nvPr/>
          </p:nvGrpSpPr>
          <p:grpSpPr>
            <a:xfrm>
              <a:off x="7952720" y="179238"/>
              <a:ext cx="873165" cy="873003"/>
              <a:chOff x="7754428" y="208725"/>
              <a:chExt cx="541800" cy="541800"/>
            </a:xfrm>
          </p:grpSpPr>
          <p:sp>
            <p:nvSpPr>
              <p:cNvPr id="38" name="Google Shape;38;g12312f15ac1_2_133"/>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2312f15ac1_2_133"/>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12312f15ac1_2_133"/>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2312f15ac1_2_133"/>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12312f15ac1_2_133"/>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g12312f15ac1_2_133"/>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2312f15ac1_2_133"/>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12312f15ac1_2_133"/>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12312f15ac1_2_133"/>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g12312f15ac1_2_133"/>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2312f15ac1_2_13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12312f15ac1_2_39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g12312f15ac1_2_3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g12312f15ac1_2_3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276" name="Google Shape;276;g12312f15ac1_2_39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12312f15ac1_2_39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12312f15ac1_2_39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9"/>
        <p:cNvGrpSpPr/>
        <p:nvPr/>
      </p:nvGrpSpPr>
      <p:grpSpPr>
        <a:xfrm>
          <a:off x="0" y="0"/>
          <a:ext cx="0" cy="0"/>
          <a:chOff x="0" y="0"/>
          <a:chExt cx="0" cy="0"/>
        </a:xfrm>
      </p:grpSpPr>
      <p:sp>
        <p:nvSpPr>
          <p:cNvPr id="280" name="Google Shape;280;g12312f15ac1_2_40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1" name="Google Shape;281;g12312f15ac1_2_403"/>
          <p:cNvSpPr>
            <a:spLocks noGrp="1"/>
          </p:cNvSpPr>
          <p:nvPr>
            <p:ph type="pic" idx="2"/>
          </p:nvPr>
        </p:nvSpPr>
        <p:spPr>
          <a:xfrm>
            <a:off x="5183188" y="987425"/>
            <a:ext cx="6172200" cy="4873500"/>
          </a:xfrm>
          <a:prstGeom prst="rect">
            <a:avLst/>
          </a:prstGeom>
          <a:noFill/>
          <a:ln>
            <a:noFill/>
          </a:ln>
        </p:spPr>
      </p:sp>
      <p:sp>
        <p:nvSpPr>
          <p:cNvPr id="282" name="Google Shape;282;g12312f15ac1_2_403"/>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1600"/>
              </a:spcBef>
              <a:spcAft>
                <a:spcPts val="0"/>
              </a:spcAft>
              <a:buClr>
                <a:schemeClr val="dk1"/>
              </a:buClr>
              <a:buSzPts val="1400"/>
              <a:buNone/>
              <a:defRPr sz="1400"/>
            </a:lvl2pPr>
            <a:lvl3pPr marL="1371600" lvl="2" indent="-228600" algn="l" rtl="0">
              <a:lnSpc>
                <a:spcPct val="90000"/>
              </a:lnSpc>
              <a:spcBef>
                <a:spcPts val="1600"/>
              </a:spcBef>
              <a:spcAft>
                <a:spcPts val="0"/>
              </a:spcAft>
              <a:buClr>
                <a:schemeClr val="dk1"/>
              </a:buClr>
              <a:buSzPts val="1200"/>
              <a:buNone/>
              <a:defRPr sz="1200"/>
            </a:lvl3pPr>
            <a:lvl4pPr marL="1828800" lvl="3" indent="-228600" algn="l" rtl="0">
              <a:lnSpc>
                <a:spcPct val="90000"/>
              </a:lnSpc>
              <a:spcBef>
                <a:spcPts val="1600"/>
              </a:spcBef>
              <a:spcAft>
                <a:spcPts val="0"/>
              </a:spcAft>
              <a:buClr>
                <a:schemeClr val="dk1"/>
              </a:buClr>
              <a:buSzPts val="1000"/>
              <a:buNone/>
              <a:defRPr sz="1000"/>
            </a:lvl4pPr>
            <a:lvl5pPr marL="2286000" lvl="4" indent="-228600" algn="l" rtl="0">
              <a:lnSpc>
                <a:spcPct val="90000"/>
              </a:lnSpc>
              <a:spcBef>
                <a:spcPts val="1600"/>
              </a:spcBef>
              <a:spcAft>
                <a:spcPts val="0"/>
              </a:spcAft>
              <a:buClr>
                <a:schemeClr val="dk1"/>
              </a:buClr>
              <a:buSzPts val="1000"/>
              <a:buNone/>
              <a:defRPr sz="1000"/>
            </a:lvl5pPr>
            <a:lvl6pPr marL="2743200" lvl="5" indent="-228600" algn="l" rtl="0">
              <a:lnSpc>
                <a:spcPct val="90000"/>
              </a:lnSpc>
              <a:spcBef>
                <a:spcPts val="1600"/>
              </a:spcBef>
              <a:spcAft>
                <a:spcPts val="0"/>
              </a:spcAft>
              <a:buClr>
                <a:schemeClr val="dk1"/>
              </a:buClr>
              <a:buSzPts val="1000"/>
              <a:buNone/>
              <a:defRPr sz="1000"/>
            </a:lvl6pPr>
            <a:lvl7pPr marL="3200400" lvl="6" indent="-228600" algn="l" rtl="0">
              <a:lnSpc>
                <a:spcPct val="90000"/>
              </a:lnSpc>
              <a:spcBef>
                <a:spcPts val="1600"/>
              </a:spcBef>
              <a:spcAft>
                <a:spcPts val="0"/>
              </a:spcAft>
              <a:buClr>
                <a:schemeClr val="dk1"/>
              </a:buClr>
              <a:buSzPts val="1000"/>
              <a:buNone/>
              <a:defRPr sz="1000"/>
            </a:lvl7pPr>
            <a:lvl8pPr marL="3657600" lvl="7" indent="-228600" algn="l" rtl="0">
              <a:lnSpc>
                <a:spcPct val="90000"/>
              </a:lnSpc>
              <a:spcBef>
                <a:spcPts val="1600"/>
              </a:spcBef>
              <a:spcAft>
                <a:spcPts val="0"/>
              </a:spcAft>
              <a:buClr>
                <a:schemeClr val="dk1"/>
              </a:buClr>
              <a:buSzPts val="1000"/>
              <a:buNone/>
              <a:defRPr sz="1000"/>
            </a:lvl8pPr>
            <a:lvl9pPr marL="4114800" lvl="8" indent="-228600" algn="l" rtl="0">
              <a:lnSpc>
                <a:spcPct val="90000"/>
              </a:lnSpc>
              <a:spcBef>
                <a:spcPts val="1600"/>
              </a:spcBef>
              <a:spcAft>
                <a:spcPts val="1600"/>
              </a:spcAft>
              <a:buClr>
                <a:schemeClr val="dk1"/>
              </a:buClr>
              <a:buSzPts val="1000"/>
              <a:buNone/>
              <a:defRPr sz="1000"/>
            </a:lvl9pPr>
          </a:lstStyle>
          <a:p>
            <a:endParaRPr/>
          </a:p>
        </p:txBody>
      </p:sp>
      <p:sp>
        <p:nvSpPr>
          <p:cNvPr id="283" name="Google Shape;283;g12312f15ac1_2_40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g12312f15ac1_2_40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g12312f15ac1_2_40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12312f15ac1_2_173"/>
          <p:cNvGrpSpPr/>
          <p:nvPr/>
        </p:nvGrpSpPr>
        <p:grpSpPr>
          <a:xfrm>
            <a:off x="195687" y="4541"/>
            <a:ext cx="1644245" cy="1846001"/>
            <a:chOff x="146769" y="3406"/>
            <a:chExt cx="1233215" cy="1384535"/>
          </a:xfrm>
        </p:grpSpPr>
        <p:grpSp>
          <p:nvGrpSpPr>
            <p:cNvPr id="51" name="Google Shape;51;g12312f15ac1_2_173"/>
            <p:cNvGrpSpPr/>
            <p:nvPr/>
          </p:nvGrpSpPr>
          <p:grpSpPr>
            <a:xfrm>
              <a:off x="1063183" y="3406"/>
              <a:ext cx="316800" cy="688513"/>
              <a:chOff x="1063183" y="3406"/>
              <a:chExt cx="316800" cy="688513"/>
            </a:xfrm>
          </p:grpSpPr>
          <p:sp>
            <p:nvSpPr>
              <p:cNvPr id="52" name="Google Shape;52;g12312f15ac1_2_17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2312f15ac1_2_17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g12312f15ac1_2_173"/>
            <p:cNvGrpSpPr/>
            <p:nvPr/>
          </p:nvGrpSpPr>
          <p:grpSpPr>
            <a:xfrm>
              <a:off x="604976" y="3406"/>
              <a:ext cx="316800" cy="1036524"/>
              <a:chOff x="604976" y="3406"/>
              <a:chExt cx="316800" cy="1036524"/>
            </a:xfrm>
          </p:grpSpPr>
          <p:sp>
            <p:nvSpPr>
              <p:cNvPr id="55" name="Google Shape;55;g12312f15ac1_2_17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12312f15ac1_2_17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2312f15ac1_2_17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g12312f15ac1_2_173"/>
            <p:cNvGrpSpPr/>
            <p:nvPr/>
          </p:nvGrpSpPr>
          <p:grpSpPr>
            <a:xfrm>
              <a:off x="146769" y="3406"/>
              <a:ext cx="316800" cy="1384535"/>
              <a:chOff x="146769" y="3406"/>
              <a:chExt cx="316800" cy="1384535"/>
            </a:xfrm>
          </p:grpSpPr>
          <p:sp>
            <p:nvSpPr>
              <p:cNvPr id="59" name="Google Shape;59;g12312f15ac1_2_17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12312f15ac1_2_17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12312f15ac1_2_17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12312f15ac1_2_17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g12312f15ac1_2_173"/>
          <p:cNvGrpSpPr/>
          <p:nvPr/>
        </p:nvGrpSpPr>
        <p:grpSpPr>
          <a:xfrm>
            <a:off x="9033219" y="3871914"/>
            <a:ext cx="2914791" cy="2985925"/>
            <a:chOff x="6775084" y="2904008"/>
            <a:chExt cx="2186148" cy="2239500"/>
          </a:xfrm>
        </p:grpSpPr>
        <p:grpSp>
          <p:nvGrpSpPr>
            <p:cNvPr id="64" name="Google Shape;64;g12312f15ac1_2_173"/>
            <p:cNvGrpSpPr/>
            <p:nvPr/>
          </p:nvGrpSpPr>
          <p:grpSpPr>
            <a:xfrm>
              <a:off x="6775084" y="4253708"/>
              <a:ext cx="409500" cy="889800"/>
              <a:chOff x="6775084" y="4253708"/>
              <a:chExt cx="409500" cy="889800"/>
            </a:xfrm>
          </p:grpSpPr>
          <p:sp>
            <p:nvSpPr>
              <p:cNvPr id="65" name="Google Shape;65;g12312f15ac1_2_17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12312f15ac1_2_17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g12312f15ac1_2_173"/>
            <p:cNvGrpSpPr/>
            <p:nvPr/>
          </p:nvGrpSpPr>
          <p:grpSpPr>
            <a:xfrm>
              <a:off x="7367299" y="3804008"/>
              <a:ext cx="409500" cy="1339500"/>
              <a:chOff x="7367299" y="3804008"/>
              <a:chExt cx="409500" cy="1339500"/>
            </a:xfrm>
          </p:grpSpPr>
          <p:sp>
            <p:nvSpPr>
              <p:cNvPr id="68" name="Google Shape;68;g12312f15ac1_2_17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12312f15ac1_2_17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12312f15ac1_2_17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g12312f15ac1_2_173"/>
            <p:cNvGrpSpPr/>
            <p:nvPr/>
          </p:nvGrpSpPr>
          <p:grpSpPr>
            <a:xfrm>
              <a:off x="7959516" y="3354008"/>
              <a:ext cx="409500" cy="1789500"/>
              <a:chOff x="7959516" y="3354008"/>
              <a:chExt cx="409500" cy="1789500"/>
            </a:xfrm>
          </p:grpSpPr>
          <p:sp>
            <p:nvSpPr>
              <p:cNvPr id="72" name="Google Shape;72;g12312f15ac1_2_17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2312f15ac1_2_1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2312f15ac1_2_17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2312f15ac1_2_17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g12312f15ac1_2_173"/>
            <p:cNvGrpSpPr/>
            <p:nvPr/>
          </p:nvGrpSpPr>
          <p:grpSpPr>
            <a:xfrm>
              <a:off x="8551731" y="2904008"/>
              <a:ext cx="409500" cy="2239500"/>
              <a:chOff x="8551731" y="2904008"/>
              <a:chExt cx="409500" cy="2239500"/>
            </a:xfrm>
          </p:grpSpPr>
          <p:sp>
            <p:nvSpPr>
              <p:cNvPr id="77" name="Google Shape;77;g12312f15ac1_2_17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2312f15ac1_2_17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2312f15ac1_2_17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2312f15ac1_2_17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2312f15ac1_2_17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g12312f15ac1_2_17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g12312f15ac1_2_17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12312f15ac1_2_208"/>
          <p:cNvGrpSpPr/>
          <p:nvPr/>
        </p:nvGrpSpPr>
        <p:grpSpPr>
          <a:xfrm>
            <a:off x="834621" y="399168"/>
            <a:ext cx="1332416" cy="1332416"/>
            <a:chOff x="348199" y="179450"/>
            <a:chExt cx="1116300" cy="1116300"/>
          </a:xfrm>
        </p:grpSpPr>
        <p:sp>
          <p:nvSpPr>
            <p:cNvPr id="86" name="Google Shape;86;g12312f15ac1_2_20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2312f15ac1_2_2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12312f15ac1_2_208"/>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g12312f15ac1_2_208"/>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g12312f15ac1_2_20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12312f15ac1_2_223"/>
          <p:cNvGrpSpPr/>
          <p:nvPr/>
        </p:nvGrpSpPr>
        <p:grpSpPr>
          <a:xfrm>
            <a:off x="834621" y="399168"/>
            <a:ext cx="1332416" cy="1332416"/>
            <a:chOff x="348199" y="179450"/>
            <a:chExt cx="1116300" cy="1116300"/>
          </a:xfrm>
        </p:grpSpPr>
        <p:sp>
          <p:nvSpPr>
            <p:cNvPr id="101" name="Google Shape;101;g12312f15ac1_2_22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2312f15ac1_2_223"/>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2312f15ac1_2_223"/>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g12312f15ac1_2_22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12312f15ac1_2_229"/>
          <p:cNvGrpSpPr/>
          <p:nvPr/>
        </p:nvGrpSpPr>
        <p:grpSpPr>
          <a:xfrm>
            <a:off x="834621" y="399168"/>
            <a:ext cx="1332416" cy="1332416"/>
            <a:chOff x="348199" y="179450"/>
            <a:chExt cx="1116300" cy="1116300"/>
          </a:xfrm>
        </p:grpSpPr>
        <p:sp>
          <p:nvSpPr>
            <p:cNvPr id="107" name="Google Shape;107;g12312f15ac1_2_2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2312f15ac1_2_22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g12312f15ac1_2_229"/>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g12312f15ac1_2_229"/>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g12312f15ac1_2_22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12312f15ac1_2_236"/>
          <p:cNvGrpSpPr/>
          <p:nvPr/>
        </p:nvGrpSpPr>
        <p:grpSpPr>
          <a:xfrm>
            <a:off x="9155392" y="1742"/>
            <a:ext cx="3023192" cy="3468833"/>
            <a:chOff x="6790514" y="1306"/>
            <a:chExt cx="2267451" cy="2601690"/>
          </a:xfrm>
        </p:grpSpPr>
        <p:grpSp>
          <p:nvGrpSpPr>
            <p:cNvPr id="114" name="Google Shape;114;g12312f15ac1_2_236"/>
            <p:cNvGrpSpPr/>
            <p:nvPr/>
          </p:nvGrpSpPr>
          <p:grpSpPr>
            <a:xfrm>
              <a:off x="7067465" y="1306"/>
              <a:ext cx="1990500" cy="1990200"/>
              <a:chOff x="7067465" y="1306"/>
              <a:chExt cx="1990500" cy="1990200"/>
            </a:xfrm>
          </p:grpSpPr>
          <p:sp>
            <p:nvSpPr>
              <p:cNvPr id="115" name="Google Shape;115;g12312f15ac1_2_236"/>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2312f15ac1_2_23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2312f15ac1_2_236"/>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g12312f15ac1_2_236"/>
            <p:cNvGrpSpPr/>
            <p:nvPr/>
          </p:nvGrpSpPr>
          <p:grpSpPr>
            <a:xfrm>
              <a:off x="8207126" y="1807996"/>
              <a:ext cx="795000" cy="795000"/>
              <a:chOff x="8207126" y="1807996"/>
              <a:chExt cx="795000" cy="795000"/>
            </a:xfrm>
          </p:grpSpPr>
          <p:sp>
            <p:nvSpPr>
              <p:cNvPr id="119" name="Google Shape;119;g12312f15ac1_2_236"/>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2312f15ac1_2_236"/>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2312f15ac1_2_236"/>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g12312f15ac1_2_236"/>
            <p:cNvGrpSpPr/>
            <p:nvPr/>
          </p:nvGrpSpPr>
          <p:grpSpPr>
            <a:xfrm>
              <a:off x="6790514" y="118857"/>
              <a:ext cx="548700" cy="548700"/>
              <a:chOff x="6790514" y="118857"/>
              <a:chExt cx="548700" cy="548700"/>
            </a:xfrm>
          </p:grpSpPr>
          <p:sp>
            <p:nvSpPr>
              <p:cNvPr id="123" name="Google Shape;123;g12312f15ac1_2_236"/>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2312f15ac1_2_236"/>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g12312f15ac1_2_236"/>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g12312f15ac1_2_23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12312f15ac1_2_251"/>
          <p:cNvGrpSpPr/>
          <p:nvPr/>
        </p:nvGrpSpPr>
        <p:grpSpPr>
          <a:xfrm>
            <a:off x="834621" y="399168"/>
            <a:ext cx="1332416" cy="1332416"/>
            <a:chOff x="348199" y="179450"/>
            <a:chExt cx="1116300" cy="1116300"/>
          </a:xfrm>
        </p:grpSpPr>
        <p:sp>
          <p:nvSpPr>
            <p:cNvPr id="129" name="Google Shape;129;g12312f15ac1_2_25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12312f15ac1_2_25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g12312f15ac1_2_251"/>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g12312f15ac1_2_251"/>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g12312f15ac1_2_251"/>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g12312f15ac1_2_25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12312f15ac1_2_259"/>
          <p:cNvGrpSpPr/>
          <p:nvPr/>
        </p:nvGrpSpPr>
        <p:grpSpPr>
          <a:xfrm>
            <a:off x="951176" y="5129497"/>
            <a:ext cx="1100560" cy="1100560"/>
            <a:chOff x="348199" y="179450"/>
            <a:chExt cx="1116300" cy="1116300"/>
          </a:xfrm>
        </p:grpSpPr>
        <p:sp>
          <p:nvSpPr>
            <p:cNvPr id="137" name="Google Shape;137;g12312f15ac1_2_25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g12312f15ac1_2_25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g12312f15ac1_2_259"/>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g12312f15ac1_2_25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12312f15ac1_2_265"/>
          <p:cNvGrpSpPr/>
          <p:nvPr/>
        </p:nvGrpSpPr>
        <p:grpSpPr>
          <a:xfrm>
            <a:off x="69" y="5465463"/>
            <a:ext cx="12191743" cy="1392365"/>
            <a:chOff x="52" y="4099200"/>
            <a:chExt cx="9144036" cy="1044300"/>
          </a:xfrm>
        </p:grpSpPr>
        <p:grpSp>
          <p:nvGrpSpPr>
            <p:cNvPr id="143" name="Google Shape;143;g12312f15ac1_2_265"/>
            <p:cNvGrpSpPr/>
            <p:nvPr/>
          </p:nvGrpSpPr>
          <p:grpSpPr>
            <a:xfrm>
              <a:off x="52" y="4309200"/>
              <a:ext cx="231622" cy="834300"/>
              <a:chOff x="2688737" y="4301380"/>
              <a:chExt cx="231900" cy="834300"/>
            </a:xfrm>
          </p:grpSpPr>
          <p:sp>
            <p:nvSpPr>
              <p:cNvPr id="144" name="Google Shape;144;g12312f15ac1_2_26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g12312f15ac1_2_26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g12312f15ac1_2_26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g12312f15ac1_2_26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g12312f15ac1_2_265"/>
            <p:cNvGrpSpPr/>
            <p:nvPr/>
          </p:nvGrpSpPr>
          <p:grpSpPr>
            <a:xfrm>
              <a:off x="371406" y="4099200"/>
              <a:ext cx="231622" cy="1044300"/>
              <a:chOff x="2688737" y="4091380"/>
              <a:chExt cx="231900" cy="1044300"/>
            </a:xfrm>
          </p:grpSpPr>
          <p:sp>
            <p:nvSpPr>
              <p:cNvPr id="149" name="Google Shape;149;g12312f15ac1_2_26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2312f15ac1_2_26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2312f15ac1_2_26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2312f15ac1_2_265"/>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g12312f15ac1_2_26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g12312f15ac1_2_265"/>
            <p:cNvGrpSpPr/>
            <p:nvPr/>
          </p:nvGrpSpPr>
          <p:grpSpPr>
            <a:xfrm>
              <a:off x="742761" y="4309200"/>
              <a:ext cx="231622" cy="834300"/>
              <a:chOff x="2688737" y="4301380"/>
              <a:chExt cx="231900" cy="834300"/>
            </a:xfrm>
          </p:grpSpPr>
          <p:sp>
            <p:nvSpPr>
              <p:cNvPr id="155" name="Google Shape;155;g12312f15ac1_2_26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g12312f15ac1_2_26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g12312f15ac1_2_26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g12312f15ac1_2_26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g12312f15ac1_2_265"/>
            <p:cNvGrpSpPr/>
            <p:nvPr/>
          </p:nvGrpSpPr>
          <p:grpSpPr>
            <a:xfrm>
              <a:off x="1114115" y="4518900"/>
              <a:ext cx="231622" cy="624600"/>
              <a:chOff x="2688737" y="4511080"/>
              <a:chExt cx="231900" cy="624600"/>
            </a:xfrm>
          </p:grpSpPr>
          <p:sp>
            <p:nvSpPr>
              <p:cNvPr id="160" name="Google Shape;160;g12312f15ac1_2_26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g12312f15ac1_2_26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g12312f15ac1_2_26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g12312f15ac1_2_265"/>
            <p:cNvGrpSpPr/>
            <p:nvPr/>
          </p:nvGrpSpPr>
          <p:grpSpPr>
            <a:xfrm>
              <a:off x="1856753" y="4099200"/>
              <a:ext cx="231600" cy="1044300"/>
              <a:chOff x="1856753" y="4099200"/>
              <a:chExt cx="231600" cy="1044300"/>
            </a:xfrm>
          </p:grpSpPr>
          <p:sp>
            <p:nvSpPr>
              <p:cNvPr id="164" name="Google Shape;164;g12312f15ac1_2_265"/>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g12312f15ac1_2_2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g12312f15ac1_2_265"/>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g12312f15ac1_2_265"/>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g12312f15ac1_2_265"/>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g12312f15ac1_2_265"/>
            <p:cNvGrpSpPr/>
            <p:nvPr/>
          </p:nvGrpSpPr>
          <p:grpSpPr>
            <a:xfrm>
              <a:off x="2228107" y="4309200"/>
              <a:ext cx="231600" cy="834300"/>
              <a:chOff x="2228107" y="4309200"/>
              <a:chExt cx="231600" cy="834300"/>
            </a:xfrm>
          </p:grpSpPr>
          <p:sp>
            <p:nvSpPr>
              <p:cNvPr id="170" name="Google Shape;170;g12312f15ac1_2_265"/>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g12312f15ac1_2_265"/>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g12312f15ac1_2_265"/>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g12312f15ac1_2_265"/>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g12312f15ac1_2_265"/>
            <p:cNvGrpSpPr/>
            <p:nvPr/>
          </p:nvGrpSpPr>
          <p:grpSpPr>
            <a:xfrm>
              <a:off x="2599462" y="4518900"/>
              <a:ext cx="231600" cy="624600"/>
              <a:chOff x="2599462" y="4518900"/>
              <a:chExt cx="231600" cy="624600"/>
            </a:xfrm>
          </p:grpSpPr>
          <p:sp>
            <p:nvSpPr>
              <p:cNvPr id="175" name="Google Shape;175;g12312f15ac1_2_26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g12312f15ac1_2_265"/>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g12312f15ac1_2_265"/>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g12312f15ac1_2_265"/>
            <p:cNvGrpSpPr/>
            <p:nvPr/>
          </p:nvGrpSpPr>
          <p:grpSpPr>
            <a:xfrm>
              <a:off x="3342171" y="4099200"/>
              <a:ext cx="231600" cy="1044300"/>
              <a:chOff x="3342171" y="4099200"/>
              <a:chExt cx="231600" cy="1044300"/>
            </a:xfrm>
          </p:grpSpPr>
          <p:sp>
            <p:nvSpPr>
              <p:cNvPr id="179" name="Google Shape;179;g12312f15ac1_2_265"/>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g12312f15ac1_2_265"/>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g12312f15ac1_2_265"/>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g12312f15ac1_2_265"/>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g12312f15ac1_2_265"/>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g12312f15ac1_2_265"/>
            <p:cNvGrpSpPr/>
            <p:nvPr/>
          </p:nvGrpSpPr>
          <p:grpSpPr>
            <a:xfrm>
              <a:off x="3713525" y="4309200"/>
              <a:ext cx="231600" cy="834300"/>
              <a:chOff x="3713525" y="4309200"/>
              <a:chExt cx="231600" cy="834300"/>
            </a:xfrm>
          </p:grpSpPr>
          <p:sp>
            <p:nvSpPr>
              <p:cNvPr id="185" name="Google Shape;185;g12312f15ac1_2_26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g12312f15ac1_2_265"/>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g12312f15ac1_2_265"/>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g12312f15ac1_2_265"/>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g12312f15ac1_2_265"/>
            <p:cNvGrpSpPr/>
            <p:nvPr/>
          </p:nvGrpSpPr>
          <p:grpSpPr>
            <a:xfrm>
              <a:off x="1485398" y="4309200"/>
              <a:ext cx="231600" cy="834300"/>
              <a:chOff x="1485398" y="4309200"/>
              <a:chExt cx="231600" cy="834300"/>
            </a:xfrm>
          </p:grpSpPr>
          <p:sp>
            <p:nvSpPr>
              <p:cNvPr id="190" name="Google Shape;190;g12312f15ac1_2_265"/>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g12312f15ac1_2_265"/>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g12312f15ac1_2_265"/>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g12312f15ac1_2_265"/>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g12312f15ac1_2_265"/>
            <p:cNvGrpSpPr/>
            <p:nvPr/>
          </p:nvGrpSpPr>
          <p:grpSpPr>
            <a:xfrm>
              <a:off x="4084879" y="4518900"/>
              <a:ext cx="231600" cy="624600"/>
              <a:chOff x="4084879" y="4518900"/>
              <a:chExt cx="231600" cy="624600"/>
            </a:xfrm>
          </p:grpSpPr>
          <p:sp>
            <p:nvSpPr>
              <p:cNvPr id="195" name="Google Shape;195;g12312f15ac1_2_26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g12312f15ac1_2_265"/>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g12312f15ac1_2_265"/>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g12312f15ac1_2_265"/>
            <p:cNvGrpSpPr/>
            <p:nvPr/>
          </p:nvGrpSpPr>
          <p:grpSpPr>
            <a:xfrm>
              <a:off x="2970816" y="4309200"/>
              <a:ext cx="231600" cy="834300"/>
              <a:chOff x="2970816" y="4309200"/>
              <a:chExt cx="231600" cy="834300"/>
            </a:xfrm>
          </p:grpSpPr>
          <p:sp>
            <p:nvSpPr>
              <p:cNvPr id="199" name="Google Shape;199;g12312f15ac1_2_265"/>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12312f15ac1_2_265"/>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g12312f15ac1_2_265"/>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12312f15ac1_2_265"/>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g12312f15ac1_2_265"/>
            <p:cNvGrpSpPr/>
            <p:nvPr/>
          </p:nvGrpSpPr>
          <p:grpSpPr>
            <a:xfrm>
              <a:off x="4456234" y="4309200"/>
              <a:ext cx="231600" cy="834300"/>
              <a:chOff x="4456234" y="4309200"/>
              <a:chExt cx="231600" cy="834300"/>
            </a:xfrm>
          </p:grpSpPr>
          <p:sp>
            <p:nvSpPr>
              <p:cNvPr id="204" name="Google Shape;204;g12312f15ac1_2_265"/>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g12312f15ac1_2_26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g12312f15ac1_2_265"/>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12312f15ac1_2_265"/>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g12312f15ac1_2_265"/>
            <p:cNvGrpSpPr/>
            <p:nvPr/>
          </p:nvGrpSpPr>
          <p:grpSpPr>
            <a:xfrm>
              <a:off x="4827588" y="4099200"/>
              <a:ext cx="231600" cy="1044300"/>
              <a:chOff x="4827588" y="4099200"/>
              <a:chExt cx="231600" cy="1044300"/>
            </a:xfrm>
          </p:grpSpPr>
          <p:sp>
            <p:nvSpPr>
              <p:cNvPr id="209" name="Google Shape;209;g12312f15ac1_2_265"/>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12312f15ac1_2_265"/>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g12312f15ac1_2_265"/>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g12312f15ac1_2_265"/>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g12312f15ac1_2_265"/>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g12312f15ac1_2_265"/>
            <p:cNvGrpSpPr/>
            <p:nvPr/>
          </p:nvGrpSpPr>
          <p:grpSpPr>
            <a:xfrm>
              <a:off x="5198943" y="4309200"/>
              <a:ext cx="231600" cy="834300"/>
              <a:chOff x="5198943" y="4309200"/>
              <a:chExt cx="231600" cy="834300"/>
            </a:xfrm>
          </p:grpSpPr>
          <p:sp>
            <p:nvSpPr>
              <p:cNvPr id="215" name="Google Shape;215;g12312f15ac1_2_26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g12312f15ac1_2_265"/>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g12312f15ac1_2_265"/>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g12312f15ac1_2_265"/>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g12312f15ac1_2_265"/>
            <p:cNvGrpSpPr/>
            <p:nvPr/>
          </p:nvGrpSpPr>
          <p:grpSpPr>
            <a:xfrm>
              <a:off x="5570297" y="4518900"/>
              <a:ext cx="231600" cy="624600"/>
              <a:chOff x="5570297" y="4518900"/>
              <a:chExt cx="231600" cy="624600"/>
            </a:xfrm>
          </p:grpSpPr>
          <p:sp>
            <p:nvSpPr>
              <p:cNvPr id="220" name="Google Shape;220;g12312f15ac1_2_265"/>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g12312f15ac1_2_265"/>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g12312f15ac1_2_265"/>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g12312f15ac1_2_265"/>
            <p:cNvGrpSpPr/>
            <p:nvPr/>
          </p:nvGrpSpPr>
          <p:grpSpPr>
            <a:xfrm>
              <a:off x="5941652" y="4309200"/>
              <a:ext cx="231600" cy="834300"/>
              <a:chOff x="5941652" y="4309200"/>
              <a:chExt cx="231600" cy="834300"/>
            </a:xfrm>
          </p:grpSpPr>
          <p:sp>
            <p:nvSpPr>
              <p:cNvPr id="224" name="Google Shape;224;g12312f15ac1_2_265"/>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g12312f15ac1_2_26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g12312f15ac1_2_265"/>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g12312f15ac1_2_265"/>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g12312f15ac1_2_265"/>
            <p:cNvGrpSpPr/>
            <p:nvPr/>
          </p:nvGrpSpPr>
          <p:grpSpPr>
            <a:xfrm>
              <a:off x="6313006" y="4099200"/>
              <a:ext cx="231600" cy="1044300"/>
              <a:chOff x="6313006" y="4099200"/>
              <a:chExt cx="231600" cy="1044300"/>
            </a:xfrm>
          </p:grpSpPr>
          <p:sp>
            <p:nvSpPr>
              <p:cNvPr id="229" name="Google Shape;229;g12312f15ac1_2_265"/>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g12312f15ac1_2_265"/>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g12312f15ac1_2_265"/>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g12312f15ac1_2_265"/>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12312f15ac1_2_265"/>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12312f15ac1_2_265"/>
            <p:cNvGrpSpPr/>
            <p:nvPr/>
          </p:nvGrpSpPr>
          <p:grpSpPr>
            <a:xfrm>
              <a:off x="6684361" y="4309200"/>
              <a:ext cx="231600" cy="834300"/>
              <a:chOff x="6684361" y="4309200"/>
              <a:chExt cx="231600" cy="834300"/>
            </a:xfrm>
          </p:grpSpPr>
          <p:sp>
            <p:nvSpPr>
              <p:cNvPr id="235" name="Google Shape;235;g12312f15ac1_2_26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g12312f15ac1_2_265"/>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g12312f15ac1_2_265"/>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g12312f15ac1_2_265"/>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g12312f15ac1_2_265"/>
            <p:cNvGrpSpPr/>
            <p:nvPr/>
          </p:nvGrpSpPr>
          <p:grpSpPr>
            <a:xfrm>
              <a:off x="7055715" y="4518900"/>
              <a:ext cx="231600" cy="624600"/>
              <a:chOff x="7055715" y="4518900"/>
              <a:chExt cx="231600" cy="624600"/>
            </a:xfrm>
          </p:grpSpPr>
          <p:sp>
            <p:nvSpPr>
              <p:cNvPr id="240" name="Google Shape;240;g12312f15ac1_2_265"/>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g12312f15ac1_2_265"/>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g12312f15ac1_2_265"/>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g12312f15ac1_2_265"/>
            <p:cNvGrpSpPr/>
            <p:nvPr/>
          </p:nvGrpSpPr>
          <p:grpSpPr>
            <a:xfrm>
              <a:off x="7798424" y="4099200"/>
              <a:ext cx="231600" cy="1044300"/>
              <a:chOff x="7798424" y="4099200"/>
              <a:chExt cx="231600" cy="1044300"/>
            </a:xfrm>
          </p:grpSpPr>
          <p:sp>
            <p:nvSpPr>
              <p:cNvPr id="244" name="Google Shape;244;g12312f15ac1_2_265"/>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g12312f15ac1_2_26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g12312f15ac1_2_265"/>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g12312f15ac1_2_265"/>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g12312f15ac1_2_265"/>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g12312f15ac1_2_265"/>
            <p:cNvGrpSpPr/>
            <p:nvPr/>
          </p:nvGrpSpPr>
          <p:grpSpPr>
            <a:xfrm>
              <a:off x="8169779" y="4309200"/>
              <a:ext cx="231600" cy="834300"/>
              <a:chOff x="8169779" y="4309200"/>
              <a:chExt cx="231600" cy="834300"/>
            </a:xfrm>
          </p:grpSpPr>
          <p:sp>
            <p:nvSpPr>
              <p:cNvPr id="250" name="Google Shape;250;g12312f15ac1_2_265"/>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g12312f15ac1_2_265"/>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g12312f15ac1_2_265"/>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g12312f15ac1_2_265"/>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g12312f15ac1_2_265"/>
            <p:cNvGrpSpPr/>
            <p:nvPr/>
          </p:nvGrpSpPr>
          <p:grpSpPr>
            <a:xfrm>
              <a:off x="7427070" y="4309200"/>
              <a:ext cx="231600" cy="834300"/>
              <a:chOff x="7427070" y="4309200"/>
              <a:chExt cx="231600" cy="834300"/>
            </a:xfrm>
          </p:grpSpPr>
          <p:sp>
            <p:nvSpPr>
              <p:cNvPr id="255" name="Google Shape;255;g12312f15ac1_2_26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g12312f15ac1_2_265"/>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g12312f15ac1_2_265"/>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g12312f15ac1_2_265"/>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g12312f15ac1_2_265"/>
            <p:cNvGrpSpPr/>
            <p:nvPr/>
          </p:nvGrpSpPr>
          <p:grpSpPr>
            <a:xfrm>
              <a:off x="8541133" y="4518900"/>
              <a:ext cx="231600" cy="624600"/>
              <a:chOff x="8541133" y="4518900"/>
              <a:chExt cx="231600" cy="624600"/>
            </a:xfrm>
          </p:grpSpPr>
          <p:sp>
            <p:nvSpPr>
              <p:cNvPr id="260" name="Google Shape;260;g12312f15ac1_2_265"/>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g12312f15ac1_2_265"/>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g12312f15ac1_2_265"/>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12312f15ac1_2_265"/>
            <p:cNvGrpSpPr/>
            <p:nvPr/>
          </p:nvGrpSpPr>
          <p:grpSpPr>
            <a:xfrm>
              <a:off x="8912488" y="4309200"/>
              <a:ext cx="231600" cy="834300"/>
              <a:chOff x="8912488" y="4309200"/>
              <a:chExt cx="231600" cy="834300"/>
            </a:xfrm>
          </p:grpSpPr>
          <p:sp>
            <p:nvSpPr>
              <p:cNvPr id="264" name="Google Shape;264;g12312f15ac1_2_265"/>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g12312f15ac1_2_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g12312f15ac1_2_265"/>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g12312f15ac1_2_265"/>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g12312f15ac1_2_265"/>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2312f15ac1_2_265"/>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g12312f15ac1_2_26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2312f15ac1_2_12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g12312f15ac1_2_129"/>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g12312f15ac1_2_129"/>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
          <p:cNvSpPr txBox="1">
            <a:spLocks noGrp="1"/>
          </p:cNvSpPr>
          <p:nvPr>
            <p:ph type="ctrTitle"/>
          </p:nvPr>
        </p:nvSpPr>
        <p:spPr>
          <a:xfrm>
            <a:off x="712800" y="1593075"/>
            <a:ext cx="7829400" cy="61454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3500" dirty="0">
                <a:latin typeface="Nunito"/>
                <a:ea typeface="Nunito"/>
                <a:cs typeface="Nunito"/>
                <a:sym typeface="Nunito"/>
              </a:rPr>
              <a:t>Forecasting Amazon Stocks Prices</a:t>
            </a:r>
            <a:endParaRPr sz="3500" dirty="0">
              <a:latin typeface="Nunito"/>
              <a:ea typeface="Nunito"/>
              <a:cs typeface="Nunito"/>
              <a:sym typeface="Nunito"/>
            </a:endParaRPr>
          </a:p>
        </p:txBody>
      </p:sp>
      <p:sp>
        <p:nvSpPr>
          <p:cNvPr id="291" name="Google Shape;291;p1"/>
          <p:cNvSpPr txBox="1">
            <a:spLocks noGrp="1"/>
          </p:cNvSpPr>
          <p:nvPr>
            <p:ph type="subTitle" idx="1"/>
          </p:nvPr>
        </p:nvSpPr>
        <p:spPr>
          <a:xfrm>
            <a:off x="2473808" y="3195825"/>
            <a:ext cx="4776077" cy="20691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endParaRPr b="1" dirty="0"/>
          </a:p>
          <a:p>
            <a:pPr marL="0" lvl="0" indent="0" algn="ctr" rtl="0">
              <a:lnSpc>
                <a:spcPct val="90000"/>
              </a:lnSpc>
              <a:spcBef>
                <a:spcPts val="0"/>
              </a:spcBef>
              <a:spcAft>
                <a:spcPts val="0"/>
              </a:spcAft>
              <a:buClr>
                <a:schemeClr val="dk1"/>
              </a:buClr>
              <a:buSzPts val="2400"/>
              <a:buNone/>
            </a:pPr>
            <a:r>
              <a:rPr lang="en-US" sz="2400" b="1" dirty="0" err="1"/>
              <a:t>TeamMates</a:t>
            </a:r>
            <a:endParaRPr sz="2400" b="1" dirty="0"/>
          </a:p>
          <a:p>
            <a:pPr marL="0" lvl="0" indent="0" algn="ctr" rtl="0">
              <a:lnSpc>
                <a:spcPct val="90000"/>
              </a:lnSpc>
              <a:spcBef>
                <a:spcPts val="0"/>
              </a:spcBef>
              <a:spcAft>
                <a:spcPts val="0"/>
              </a:spcAft>
              <a:buClr>
                <a:schemeClr val="dk1"/>
              </a:buClr>
              <a:buSzPts val="2400"/>
              <a:buNone/>
            </a:pPr>
            <a:endParaRPr b="1" dirty="0"/>
          </a:p>
          <a:p>
            <a:pPr marL="0" lvl="0" indent="0" algn="ctr" rtl="0">
              <a:lnSpc>
                <a:spcPct val="90000"/>
              </a:lnSpc>
              <a:spcBef>
                <a:spcPts val="0"/>
              </a:spcBef>
              <a:spcAft>
                <a:spcPts val="0"/>
              </a:spcAft>
              <a:buClr>
                <a:schemeClr val="dk1"/>
              </a:buClr>
              <a:buSzPts val="2400"/>
              <a:buNone/>
            </a:pPr>
            <a:r>
              <a:rPr lang="en-US" sz="2000" dirty="0"/>
              <a:t>Sri </a:t>
            </a:r>
            <a:r>
              <a:rPr lang="en-US" sz="2000" dirty="0" err="1"/>
              <a:t>Nikhitha</a:t>
            </a:r>
            <a:r>
              <a:rPr lang="en-US" sz="2000" dirty="0"/>
              <a:t> </a:t>
            </a:r>
            <a:r>
              <a:rPr lang="en-US" sz="2000" dirty="0" err="1"/>
              <a:t>Boddapati</a:t>
            </a:r>
            <a:r>
              <a:rPr lang="en-US" sz="2000" dirty="0"/>
              <a:t> - 16322565 </a:t>
            </a:r>
            <a:endParaRPr sz="2000" dirty="0"/>
          </a:p>
          <a:p>
            <a:pPr marL="0" lvl="0" indent="0" algn="ctr" rtl="0">
              <a:lnSpc>
                <a:spcPct val="90000"/>
              </a:lnSpc>
              <a:spcBef>
                <a:spcPts val="0"/>
              </a:spcBef>
              <a:spcAft>
                <a:spcPts val="0"/>
              </a:spcAft>
              <a:buClr>
                <a:schemeClr val="dk1"/>
              </a:buClr>
              <a:buSzPts val="2400"/>
              <a:buNone/>
            </a:pPr>
            <a:r>
              <a:rPr lang="en-US" sz="2000" dirty="0"/>
              <a:t>Sukumar </a:t>
            </a:r>
            <a:r>
              <a:rPr lang="en-US" sz="2000" dirty="0" err="1"/>
              <a:t>Bodapati</a:t>
            </a:r>
            <a:r>
              <a:rPr lang="en-US" sz="2000" dirty="0"/>
              <a:t> - 16326105</a:t>
            </a:r>
            <a:endParaRPr sz="2000" dirty="0"/>
          </a:p>
          <a:p>
            <a:pPr marL="0" lvl="0" indent="0" algn="ctr" rtl="0">
              <a:lnSpc>
                <a:spcPct val="90000"/>
              </a:lnSpc>
              <a:spcBef>
                <a:spcPts val="0"/>
              </a:spcBef>
              <a:spcAft>
                <a:spcPts val="0"/>
              </a:spcAft>
              <a:buClr>
                <a:schemeClr val="dk1"/>
              </a:buClr>
              <a:buSzPts val="2400"/>
              <a:buNone/>
            </a:pPr>
            <a:r>
              <a:rPr lang="en-US" sz="2000" dirty="0"/>
              <a:t>Pavan Kumar </a:t>
            </a:r>
            <a:r>
              <a:rPr lang="en-US" sz="2000" dirty="0" err="1"/>
              <a:t>Jonnadula</a:t>
            </a:r>
            <a:r>
              <a:rPr lang="en-US" sz="2000" dirty="0"/>
              <a:t> - 16324822</a:t>
            </a:r>
            <a:endParaRPr sz="2000" dirty="0"/>
          </a:p>
          <a:p>
            <a:pPr marL="0" lvl="0" indent="0" algn="ctr" rtl="0">
              <a:lnSpc>
                <a:spcPct val="90000"/>
              </a:lnSpc>
              <a:spcBef>
                <a:spcPts val="0"/>
              </a:spcBef>
              <a:spcAft>
                <a:spcPts val="0"/>
              </a:spcAft>
              <a:buClr>
                <a:schemeClr val="dk1"/>
              </a:buClr>
              <a:buSzPts val="2400"/>
              <a:buNone/>
            </a:pPr>
            <a:r>
              <a:rPr lang="en-US" sz="2000" dirty="0"/>
              <a:t>Vamsi Alapaty - 18230326</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D74-016A-BCCE-A7BD-3C45C55B2826}"/>
              </a:ext>
            </a:extLst>
          </p:cNvPr>
          <p:cNvSpPr>
            <a:spLocks noGrp="1"/>
          </p:cNvSpPr>
          <p:nvPr>
            <p:ph type="title"/>
          </p:nvPr>
        </p:nvSpPr>
        <p:spPr/>
        <p:txBody>
          <a:bodyPr/>
          <a:lstStyle/>
          <a:p>
            <a:r>
              <a:rPr lang="en-US" dirty="0"/>
              <a:t>LSTM </a:t>
            </a:r>
          </a:p>
        </p:txBody>
      </p:sp>
      <p:sp>
        <p:nvSpPr>
          <p:cNvPr id="3" name="Text Placeholder 2">
            <a:extLst>
              <a:ext uri="{FF2B5EF4-FFF2-40B4-BE49-F238E27FC236}">
                <a16:creationId xmlns:a16="http://schemas.microsoft.com/office/drawing/2014/main" id="{674DA727-8DFD-3980-DC96-A01870A64296}"/>
              </a:ext>
            </a:extLst>
          </p:cNvPr>
          <p:cNvSpPr>
            <a:spLocks noGrp="1"/>
          </p:cNvSpPr>
          <p:nvPr>
            <p:ph type="body" idx="1"/>
          </p:nvPr>
        </p:nvSpPr>
        <p:spPr>
          <a:xfrm>
            <a:off x="838200" y="1503680"/>
            <a:ext cx="10515600" cy="4351200"/>
          </a:xfrm>
        </p:spPr>
        <p:txBody>
          <a:bodyPr/>
          <a:lstStyle/>
          <a:p>
            <a:r>
              <a:rPr lang="en-US" dirty="0"/>
              <a:t>Model for Multiple Features</a:t>
            </a:r>
          </a:p>
          <a:p>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80A5AAC2-BFE8-59ED-E2CB-381ADE94BA5A}"/>
              </a:ext>
            </a:extLst>
          </p:cNvPr>
          <p:cNvPicPr>
            <a:picLocks noChangeAspect="1"/>
          </p:cNvPicPr>
          <p:nvPr/>
        </p:nvPicPr>
        <p:blipFill>
          <a:blip r:embed="rId2"/>
          <a:stretch>
            <a:fillRect/>
          </a:stretch>
        </p:blipFill>
        <p:spPr>
          <a:xfrm>
            <a:off x="1157696" y="2002790"/>
            <a:ext cx="9444135" cy="2569211"/>
          </a:xfrm>
          <a:prstGeom prst="rect">
            <a:avLst/>
          </a:prstGeom>
        </p:spPr>
      </p:pic>
    </p:spTree>
    <p:extLst>
      <p:ext uri="{BB962C8B-B14F-4D97-AF65-F5344CB8AC3E}">
        <p14:creationId xmlns:p14="http://schemas.microsoft.com/office/powerpoint/2010/main" val="120279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0E9A-7DF7-A362-B788-9BC58F21E3BF}"/>
              </a:ext>
            </a:extLst>
          </p:cNvPr>
          <p:cNvSpPr>
            <a:spLocks noGrp="1"/>
          </p:cNvSpPr>
          <p:nvPr>
            <p:ph type="title"/>
          </p:nvPr>
        </p:nvSpPr>
        <p:spPr/>
        <p:txBody>
          <a:bodyPr/>
          <a:lstStyle/>
          <a:p>
            <a:r>
              <a:rPr lang="en-US" dirty="0"/>
              <a:t>LSTM for Stock Momentum</a:t>
            </a:r>
          </a:p>
        </p:txBody>
      </p:sp>
      <p:sp>
        <p:nvSpPr>
          <p:cNvPr id="3" name="Text Placeholder 2">
            <a:extLst>
              <a:ext uri="{FF2B5EF4-FFF2-40B4-BE49-F238E27FC236}">
                <a16:creationId xmlns:a16="http://schemas.microsoft.com/office/drawing/2014/main" id="{1F7214AC-F85B-C9B8-9F17-407B544AD624}"/>
              </a:ext>
            </a:extLst>
          </p:cNvPr>
          <p:cNvSpPr>
            <a:spLocks noGrp="1"/>
          </p:cNvSpPr>
          <p:nvPr>
            <p:ph type="body"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merely normalized the closing prices before splitting it into train and test datasets.</a:t>
            </a:r>
          </a:p>
          <a:p>
            <a:r>
              <a:rPr lang="en-US" sz="1800" dirty="0">
                <a:latin typeface="Calibri" panose="020F0502020204030204" pitchFamily="34" charset="0"/>
                <a:ea typeface="Calibri" panose="020F0502020204030204" pitchFamily="34" charset="0"/>
                <a:cs typeface="Times New Roman" panose="02020603050405020304" pitchFamily="18" charset="0"/>
              </a:rPr>
              <a:t>Model:</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ext&#10;&#10;Description automatically generated with medium confidence">
            <a:extLst>
              <a:ext uri="{FF2B5EF4-FFF2-40B4-BE49-F238E27FC236}">
                <a16:creationId xmlns:a16="http://schemas.microsoft.com/office/drawing/2014/main" id="{F95AEB72-1DAE-7581-0B33-D8332D240FAD}"/>
              </a:ext>
            </a:extLst>
          </p:cNvPr>
          <p:cNvPicPr>
            <a:picLocks noChangeAspect="1"/>
          </p:cNvPicPr>
          <p:nvPr/>
        </p:nvPicPr>
        <p:blipFill>
          <a:blip r:embed="rId2"/>
          <a:stretch>
            <a:fillRect/>
          </a:stretch>
        </p:blipFill>
        <p:spPr>
          <a:xfrm>
            <a:off x="1292225" y="2787188"/>
            <a:ext cx="4690564" cy="3389637"/>
          </a:xfrm>
          <a:prstGeom prst="rect">
            <a:avLst/>
          </a:prstGeom>
        </p:spPr>
      </p:pic>
    </p:spTree>
    <p:extLst>
      <p:ext uri="{BB962C8B-B14F-4D97-AF65-F5344CB8AC3E}">
        <p14:creationId xmlns:p14="http://schemas.microsoft.com/office/powerpoint/2010/main" val="127417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12312f15ac1_2_10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Nunito"/>
                <a:ea typeface="Nunito"/>
                <a:cs typeface="Nunito"/>
                <a:sym typeface="Nunito"/>
              </a:rPr>
              <a:t>Conclusion</a:t>
            </a:r>
            <a:endParaRPr>
              <a:latin typeface="Nunito"/>
              <a:ea typeface="Nunito"/>
              <a:cs typeface="Nunito"/>
              <a:sym typeface="Nunito"/>
            </a:endParaRPr>
          </a:p>
        </p:txBody>
      </p:sp>
      <p:sp>
        <p:nvSpPr>
          <p:cNvPr id="375" name="Google Shape;375;g12312f15ac1_2_108"/>
          <p:cNvSpPr txBox="1">
            <a:spLocks noGrp="1"/>
          </p:cNvSpPr>
          <p:nvPr>
            <p:ph type="body" idx="1"/>
          </p:nvPr>
        </p:nvSpPr>
        <p:spPr>
          <a:xfrm>
            <a:off x="838200" y="1690825"/>
            <a:ext cx="10515600" cy="4887600"/>
          </a:xfrm>
          <a:prstGeom prst="rect">
            <a:avLst/>
          </a:prstGeom>
        </p:spPr>
        <p:txBody>
          <a:bodyPr spcFirstLastPara="1" wrap="square" lIns="91425" tIns="45700" rIns="91425" bIns="45700" anchor="t" anchorCtr="0">
            <a:normAutofit lnSpcReduction="10000"/>
          </a:bodyPr>
          <a:lstStyle/>
          <a:p>
            <a:pPr marL="0" marR="0">
              <a:lnSpc>
                <a:spcPct val="107000"/>
              </a:lnSpc>
              <a:spcBef>
                <a:spcPts val="0"/>
              </a:spcBef>
              <a:spcAft>
                <a:spcPts val="800"/>
              </a:spcAft>
            </a:pPr>
            <a:r>
              <a:rPr lang="en-US" sz="2100" dirty="0"/>
              <a:t>In this project, ARIMA, LSTM, LSTM with multiple features are used to forecast multiple models of the time series OHLCV data, perform feature extraction, hyper parameter tweaking, and train on ARIMA, LSTM. </a:t>
            </a:r>
          </a:p>
          <a:p>
            <a:pPr marL="0" marR="0">
              <a:lnSpc>
                <a:spcPct val="107000"/>
              </a:lnSpc>
              <a:spcBef>
                <a:spcPts val="0"/>
              </a:spcBef>
              <a:spcAft>
                <a:spcPts val="800"/>
              </a:spcAft>
            </a:pPr>
            <a:r>
              <a:rPr lang="en-US" sz="2100" dirty="0"/>
              <a:t>Based on the above conclusions, LSTM works well.</a:t>
            </a:r>
          </a:p>
          <a:p>
            <a:pPr marL="0" lvl="0" indent="0" algn="l" rtl="0">
              <a:lnSpc>
                <a:spcPct val="115000"/>
              </a:lnSpc>
              <a:spcBef>
                <a:spcPts val="1600"/>
              </a:spcBef>
              <a:spcAft>
                <a:spcPts val="0"/>
              </a:spcAft>
              <a:buNone/>
            </a:pPr>
            <a:r>
              <a:rPr lang="en-US" sz="2400" b="1" dirty="0"/>
              <a:t>Future Work:</a:t>
            </a:r>
            <a:endParaRPr sz="2400" b="1" dirty="0"/>
          </a:p>
          <a:p>
            <a:pPr marL="342900" marR="0" lvl="0" indent="-342900">
              <a:lnSpc>
                <a:spcPct val="107000"/>
              </a:lnSpc>
              <a:spcBef>
                <a:spcPts val="0"/>
              </a:spcBef>
              <a:spcAft>
                <a:spcPts val="0"/>
              </a:spcAft>
              <a:buFont typeface="Symbol" panose="05050102010706020507" pitchFamily="18" charset="2"/>
              <a:buChar char=""/>
            </a:pPr>
            <a:r>
              <a:rPr lang="en-US" sz="2100" dirty="0"/>
              <a:t>Stock prediction can be done using GAN. We tried to implement using </a:t>
            </a:r>
            <a:r>
              <a:rPr lang="en-US" sz="2100" dirty="0" err="1"/>
              <a:t>TimeGAN</a:t>
            </a:r>
            <a:r>
              <a:rPr lang="en-US" sz="2100" dirty="0"/>
              <a:t> but due to complex architecture and time constraints, we couldn’t complete it.</a:t>
            </a:r>
          </a:p>
          <a:p>
            <a:pPr marL="342900" marR="0" lvl="0" indent="-342900">
              <a:lnSpc>
                <a:spcPct val="107000"/>
              </a:lnSpc>
              <a:spcBef>
                <a:spcPts val="0"/>
              </a:spcBef>
              <a:spcAft>
                <a:spcPts val="0"/>
              </a:spcAft>
              <a:buFont typeface="Symbol" panose="05050102010706020507" pitchFamily="18" charset="2"/>
              <a:buChar char=""/>
            </a:pPr>
            <a:endParaRPr lang="en-US" sz="2100" dirty="0"/>
          </a:p>
          <a:p>
            <a:pPr marL="342900" marR="0" lvl="0" indent="-342900">
              <a:lnSpc>
                <a:spcPct val="107000"/>
              </a:lnSpc>
              <a:spcBef>
                <a:spcPts val="0"/>
              </a:spcBef>
              <a:spcAft>
                <a:spcPts val="0"/>
              </a:spcAft>
              <a:buFont typeface="Symbol" panose="05050102010706020507" pitchFamily="18" charset="2"/>
              <a:buChar char=""/>
            </a:pPr>
            <a:r>
              <a:rPr lang="en-US" sz="2100" dirty="0"/>
              <a:t>We can predict the next day values for different datasets from Day 1 to till today.</a:t>
            </a:r>
          </a:p>
          <a:p>
            <a:pPr marL="342900" marR="0" lvl="0" indent="-342900">
              <a:lnSpc>
                <a:spcPct val="107000"/>
              </a:lnSpc>
              <a:spcBef>
                <a:spcPts val="0"/>
              </a:spcBef>
              <a:spcAft>
                <a:spcPts val="0"/>
              </a:spcAft>
              <a:buFont typeface="Symbol" panose="05050102010706020507" pitchFamily="18" charset="2"/>
              <a:buChar char=""/>
            </a:pPr>
            <a:endParaRPr lang="en-US" sz="2100" dirty="0"/>
          </a:p>
          <a:p>
            <a:pPr marL="342900" marR="0" lvl="0" indent="-342900">
              <a:lnSpc>
                <a:spcPct val="107000"/>
              </a:lnSpc>
              <a:spcBef>
                <a:spcPts val="0"/>
              </a:spcBef>
              <a:spcAft>
                <a:spcPts val="800"/>
              </a:spcAft>
              <a:buFont typeface="Symbol" panose="05050102010706020507" pitchFamily="18" charset="2"/>
              <a:buChar char=""/>
            </a:pPr>
            <a:r>
              <a:rPr lang="en-US" sz="2100" dirty="0"/>
              <a:t>This model can be integrated into any web application where we can show the predict of next day stock value for all the trending stocks(Creating the stock market website).</a:t>
            </a:r>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379"/>
        <p:cNvGrpSpPr/>
        <p:nvPr/>
      </p:nvGrpSpPr>
      <p:grpSpPr>
        <a:xfrm>
          <a:off x="0" y="0"/>
          <a:ext cx="0" cy="0"/>
          <a:chOff x="0" y="0"/>
          <a:chExt cx="0" cy="0"/>
        </a:xfrm>
      </p:grpSpPr>
      <p:sp>
        <p:nvSpPr>
          <p:cNvPr id="380" name="Google Shape;380;g12312f15ac1_2_113"/>
          <p:cNvSpPr txBox="1"/>
          <p:nvPr/>
        </p:nvSpPr>
        <p:spPr>
          <a:xfrm>
            <a:off x="3605250" y="2874900"/>
            <a:ext cx="4981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b="1">
                <a:solidFill>
                  <a:srgbClr val="6AA84F"/>
                </a:solidFill>
                <a:latin typeface="Nunito"/>
                <a:ea typeface="Nunito"/>
                <a:cs typeface="Nunito"/>
                <a:sym typeface="Nunito"/>
              </a:rPr>
              <a:t>Thankyou…</a:t>
            </a:r>
            <a:endParaRPr sz="6000" b="1">
              <a:solidFill>
                <a:srgbClr val="6AA84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2312f15ac1_2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Nunito"/>
                <a:ea typeface="Nunito"/>
                <a:cs typeface="Nunito"/>
                <a:sym typeface="Nunito"/>
              </a:rPr>
              <a:t>Introduction</a:t>
            </a:r>
            <a:endParaRPr>
              <a:latin typeface="Nunito"/>
              <a:ea typeface="Nunito"/>
              <a:cs typeface="Nunito"/>
              <a:sym typeface="Nunito"/>
            </a:endParaRPr>
          </a:p>
        </p:txBody>
      </p:sp>
      <p:sp>
        <p:nvSpPr>
          <p:cNvPr id="297" name="Google Shape;297;g12312f15ac1_2_1"/>
          <p:cNvSpPr txBox="1">
            <a:spLocks noGrp="1"/>
          </p:cNvSpPr>
          <p:nvPr>
            <p:ph type="body" idx="1"/>
          </p:nvPr>
        </p:nvSpPr>
        <p:spPr>
          <a:xfrm>
            <a:off x="838200" y="1614875"/>
            <a:ext cx="10515600" cy="4823700"/>
          </a:xfrm>
          <a:prstGeom prst="rect">
            <a:avLst/>
          </a:prstGeom>
        </p:spPr>
        <p:txBody>
          <a:bodyPr spcFirstLastPara="1" wrap="square" lIns="91425" tIns="45700" rIns="91425" bIns="45700" anchor="t" anchorCtr="0">
            <a:normAutofit/>
          </a:bodyPr>
          <a:lstStyle/>
          <a:p>
            <a:pPr indent="-45720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today’s world, there are multiple models to forecast the stock market.</a:t>
            </a:r>
          </a:p>
          <a:p>
            <a:pPr marL="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Out of all the techniques, which strategies are the most effective?</a:t>
            </a:r>
          </a:p>
          <a:p>
            <a:pPr indent="-457200">
              <a:lnSpc>
                <a:spcPct val="107000"/>
              </a:lnSpc>
              <a:spcBef>
                <a:spcPts val="0"/>
              </a:spcBef>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Is it better to try to predict stock prices or to trade strategies based on stock price movement?</a:t>
            </a:r>
          </a:p>
          <a:p>
            <a:pPr indent="-457200">
              <a:lnSpc>
                <a:spcPct val="107000"/>
              </a:lnSpc>
              <a:spcBef>
                <a:spcPts val="0"/>
              </a:spcBef>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Can we predict and tell when we can buy a stock using these models?</a:t>
            </a:r>
          </a:p>
          <a:p>
            <a:pPr indent="-457200">
              <a:lnSpc>
                <a:spcPct val="107000"/>
              </a:lnSpc>
              <a:spcBef>
                <a:spcPts val="0"/>
              </a:spcBef>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parameters can we use for various situations?</a:t>
            </a:r>
          </a:p>
          <a:p>
            <a:pPr marL="457200" lvl="0" indent="-381000" algn="just" rtl="0">
              <a:lnSpc>
                <a:spcPct val="100000"/>
              </a:lnSpc>
              <a:spcBef>
                <a:spcPts val="1000"/>
              </a:spcBef>
              <a:spcAft>
                <a:spcPts val="0"/>
              </a:spcAft>
              <a:buSzPts val="2400"/>
              <a:buChar char="●"/>
            </a:pP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2312f15ac1_2_4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Nunito"/>
                <a:ea typeface="Nunito"/>
                <a:cs typeface="Nunito"/>
                <a:sym typeface="Nunito"/>
              </a:rPr>
              <a:t>Data Set</a:t>
            </a:r>
            <a:endParaRPr dirty="0">
              <a:latin typeface="Nunito"/>
              <a:ea typeface="Nunito"/>
              <a:cs typeface="Nunito"/>
              <a:sym typeface="Nunito"/>
            </a:endParaRPr>
          </a:p>
        </p:txBody>
      </p:sp>
      <p:sp>
        <p:nvSpPr>
          <p:cNvPr id="303" name="Google Shape;303;g12312f15ac1_2_422"/>
          <p:cNvSpPr txBox="1">
            <a:spLocks noGrp="1"/>
          </p:cNvSpPr>
          <p:nvPr>
            <p:ph type="body" idx="1"/>
          </p:nvPr>
        </p:nvSpPr>
        <p:spPr>
          <a:xfrm>
            <a:off x="838200" y="1690825"/>
            <a:ext cx="10515600" cy="4659600"/>
          </a:xfrm>
          <a:prstGeom prst="rect">
            <a:avLst/>
          </a:prstGeom>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r>
              <a:rPr lang="en-US" sz="2500" b="1" dirty="0"/>
              <a:t>Y-Finance:</a:t>
            </a:r>
          </a:p>
          <a:p>
            <a:pPr marL="0" lvl="0" indent="0" algn="l" rtl="0">
              <a:lnSpc>
                <a:spcPct val="100000"/>
              </a:lnSpc>
              <a:spcBef>
                <a:spcPts val="1000"/>
              </a:spcBef>
              <a:spcAft>
                <a:spcPts val="0"/>
              </a:spcAft>
              <a:buNone/>
            </a:pPr>
            <a:r>
              <a:rPr lang="en-US" sz="2500" b="1" dirty="0"/>
              <a:t>	</a:t>
            </a:r>
            <a:r>
              <a:rPr lang="en-US" sz="2500" dirty="0"/>
              <a:t>Amazon stocks data is taken from the package y-finance from the day one till today.</a:t>
            </a:r>
          </a:p>
          <a:p>
            <a:pPr marL="0" lvl="0" indent="0" algn="l" rtl="0">
              <a:lnSpc>
                <a:spcPct val="100000"/>
              </a:lnSpc>
              <a:spcBef>
                <a:spcPts val="1600"/>
              </a:spcBef>
              <a:spcAft>
                <a:spcPts val="0"/>
              </a:spcAft>
              <a:buNone/>
            </a:pPr>
            <a:r>
              <a:rPr lang="en-US" sz="2500" b="1" dirty="0"/>
              <a:t>Data Exploration</a:t>
            </a:r>
            <a:r>
              <a:rPr lang="en-US" sz="2500" dirty="0"/>
              <a:t>:</a:t>
            </a:r>
            <a:endParaRPr lang="en-US" sz="2000" dirty="0"/>
          </a:p>
          <a:p>
            <a:pPr marL="342900">
              <a:lnSpc>
                <a:spcPct val="100000"/>
              </a:lnSpc>
              <a:spcBef>
                <a:spcPts val="1600"/>
              </a:spcBef>
            </a:pPr>
            <a:r>
              <a:rPr lang="en-US" sz="2000" dirty="0"/>
              <a:t>Closing price of the stock is considered so that the prediction of the next day value can be done.</a:t>
            </a:r>
          </a:p>
          <a:p>
            <a:pPr marL="342900">
              <a:lnSpc>
                <a:spcPct val="100000"/>
              </a:lnSpc>
              <a:spcBef>
                <a:spcPts val="1600"/>
              </a:spcBef>
            </a:pPr>
            <a:r>
              <a:rPr lang="en-US" sz="2000" dirty="0"/>
              <a:t>This dataset is having 6282 number of days.</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1DF3-4204-20D3-24F9-9EE45EEA4109}"/>
              </a:ext>
            </a:extLst>
          </p:cNvPr>
          <p:cNvSpPr>
            <a:spLocks noGrp="1"/>
          </p:cNvSpPr>
          <p:nvPr>
            <p:ph type="title"/>
          </p:nvPr>
        </p:nvSpPr>
        <p:spPr/>
        <p:txBody>
          <a:bodyPr/>
          <a:lstStyle/>
          <a:p>
            <a:r>
              <a:rPr lang="en-US" dirty="0"/>
              <a:t>Feature Extraction</a:t>
            </a:r>
          </a:p>
        </p:txBody>
      </p:sp>
      <p:sp>
        <p:nvSpPr>
          <p:cNvPr id="3" name="Text Placeholder 2">
            <a:extLst>
              <a:ext uri="{FF2B5EF4-FFF2-40B4-BE49-F238E27FC236}">
                <a16:creationId xmlns:a16="http://schemas.microsoft.com/office/drawing/2014/main" id="{D97CDED1-96D9-6DE9-FF1E-B365D71C080D}"/>
              </a:ext>
            </a:extLst>
          </p:cNvPr>
          <p:cNvSpPr>
            <a:spLocks noGrp="1"/>
          </p:cNvSpPr>
          <p:nvPr>
            <p:ph type="body" idx="1"/>
          </p:nvPr>
        </p:nvSpPr>
        <p:spPr>
          <a:xfrm>
            <a:off x="838200" y="1508125"/>
            <a:ext cx="10515600" cy="4351200"/>
          </a:xfrm>
        </p:spPr>
        <p:txBody>
          <a:bodyPr/>
          <a:lstStyle/>
          <a:p>
            <a:pPr marL="114300" indent="0">
              <a:buNone/>
            </a:pPr>
            <a:r>
              <a:rPr lang="en-US" dirty="0"/>
              <a:t>To Extract the features from the Data set we are using the below indicators.</a:t>
            </a:r>
          </a:p>
          <a:p>
            <a:pPr marL="114300" indent="0">
              <a:buNone/>
            </a:pPr>
            <a:endParaRPr lang="en-US" dirty="0"/>
          </a:p>
          <a:p>
            <a:pPr marL="114300" indent="0">
              <a:buNone/>
            </a:pPr>
            <a:r>
              <a:rPr lang="en-US" sz="2000" b="1" dirty="0"/>
              <a:t>Momentum:</a:t>
            </a:r>
          </a:p>
          <a:p>
            <a:pPr marL="114300" indent="0">
              <a:buNone/>
            </a:pPr>
            <a:r>
              <a:rPr lang="en-US" dirty="0"/>
              <a:t>	Momentum(m)=Latest Price -Closing price (at Number of days ago)</a:t>
            </a:r>
          </a:p>
          <a:p>
            <a:pPr marL="114300" indent="0">
              <a:buNone/>
            </a:pPr>
            <a:endParaRPr lang="en-US" dirty="0"/>
          </a:p>
          <a:p>
            <a:pPr marL="114300" indent="0">
              <a:buNone/>
            </a:pPr>
            <a:r>
              <a:rPr lang="en-US" sz="2000" b="1" dirty="0"/>
              <a:t>Bollinger Bands:</a:t>
            </a:r>
          </a:p>
          <a:p>
            <a:pPr marL="114300" indent="0">
              <a:buNone/>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Quantitative Analysis of Stock market, this indicator is useful. These are used to characterize the trading range of a financials’ by defining the current high and low values in a market. </a:t>
            </a:r>
          </a:p>
          <a:p>
            <a:pPr marL="114300" indent="0">
              <a:buNone/>
            </a:pPr>
            <a:endParaRPr lang="en-US" dirty="0"/>
          </a:p>
          <a:p>
            <a:pPr marL="114300" indent="0">
              <a:buNone/>
            </a:pPr>
            <a:r>
              <a:rPr lang="en-US" sz="2000" b="1" dirty="0"/>
              <a:t>EMA(Exponential Moving Average):</a:t>
            </a:r>
          </a:p>
          <a:p>
            <a:pPr marL="114300" indent="0">
              <a:buNone/>
            </a:pPr>
            <a:r>
              <a:rPr lang="en-US" dirty="0"/>
              <a:t>	</a:t>
            </a:r>
          </a:p>
        </p:txBody>
      </p:sp>
      <p:pic>
        <p:nvPicPr>
          <p:cNvPr id="4" name="Picture 3" descr="A picture containing text&#10;&#10;Description automatically generated">
            <a:extLst>
              <a:ext uri="{FF2B5EF4-FFF2-40B4-BE49-F238E27FC236}">
                <a16:creationId xmlns:a16="http://schemas.microsoft.com/office/drawing/2014/main" id="{6532E7DC-E0BE-842F-A3AA-B09AEB44594C}"/>
              </a:ext>
            </a:extLst>
          </p:cNvPr>
          <p:cNvPicPr>
            <a:picLocks noChangeAspect="1"/>
          </p:cNvPicPr>
          <p:nvPr/>
        </p:nvPicPr>
        <p:blipFill>
          <a:blip r:embed="rId2"/>
          <a:stretch>
            <a:fillRect/>
          </a:stretch>
        </p:blipFill>
        <p:spPr>
          <a:xfrm>
            <a:off x="2757986" y="5349875"/>
            <a:ext cx="4426585" cy="946422"/>
          </a:xfrm>
          <a:prstGeom prst="rect">
            <a:avLst/>
          </a:prstGeom>
        </p:spPr>
      </p:pic>
    </p:spTree>
    <p:extLst>
      <p:ext uri="{BB962C8B-B14F-4D97-AF65-F5344CB8AC3E}">
        <p14:creationId xmlns:p14="http://schemas.microsoft.com/office/powerpoint/2010/main" val="43291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2312f15ac1_2_23"/>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latin typeface="Nunito"/>
                <a:ea typeface="Nunito"/>
                <a:cs typeface="Nunito"/>
                <a:sym typeface="Nunito"/>
              </a:rPr>
              <a:t>Models Used</a:t>
            </a:r>
            <a:endParaRPr dirty="0">
              <a:latin typeface="Nunito"/>
              <a:ea typeface="Nunito"/>
              <a:cs typeface="Nunito"/>
              <a:sym typeface="Nunito"/>
            </a:endParaRPr>
          </a:p>
        </p:txBody>
      </p:sp>
      <p:sp>
        <p:nvSpPr>
          <p:cNvPr id="309" name="Google Shape;309;g12312f15ac1_2_23"/>
          <p:cNvSpPr txBox="1">
            <a:spLocks noGrp="1"/>
          </p:cNvSpPr>
          <p:nvPr>
            <p:ph type="body" idx="1"/>
          </p:nvPr>
        </p:nvSpPr>
        <p:spPr>
          <a:xfrm>
            <a:off x="839800" y="2057400"/>
            <a:ext cx="5509800" cy="3811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2200" dirty="0"/>
          </a:p>
          <a:p>
            <a:pPr marL="0" lvl="0" indent="0" algn="l" rtl="0">
              <a:spcBef>
                <a:spcPts val="1600"/>
              </a:spcBef>
              <a:spcAft>
                <a:spcPts val="0"/>
              </a:spcAft>
              <a:buNone/>
            </a:pPr>
            <a:r>
              <a:rPr lang="en-US" sz="2200" dirty="0"/>
              <a:t>It consists of two models.</a:t>
            </a:r>
            <a:endParaRPr sz="2200" dirty="0"/>
          </a:p>
          <a:p>
            <a:pPr marL="457200" lvl="0" indent="-368300" algn="l" rtl="0">
              <a:lnSpc>
                <a:spcPct val="115000"/>
              </a:lnSpc>
              <a:spcBef>
                <a:spcPts val="1600"/>
              </a:spcBef>
              <a:spcAft>
                <a:spcPts val="0"/>
              </a:spcAft>
              <a:buSzPts val="2200"/>
              <a:buChar char="●"/>
            </a:pPr>
            <a:r>
              <a:rPr lang="en-US" sz="2200" dirty="0"/>
              <a:t>ARIMA</a:t>
            </a:r>
          </a:p>
          <a:p>
            <a:pPr marL="457200" lvl="0" indent="-368300" algn="l" rtl="0">
              <a:lnSpc>
                <a:spcPct val="115000"/>
              </a:lnSpc>
              <a:spcBef>
                <a:spcPts val="1600"/>
              </a:spcBef>
              <a:spcAft>
                <a:spcPts val="0"/>
              </a:spcAft>
              <a:buSzPts val="2200"/>
              <a:buChar char="●"/>
            </a:pPr>
            <a:r>
              <a:rPr lang="en-US" sz="2200" dirty="0"/>
              <a:t>LSTM(Single feature)</a:t>
            </a:r>
          </a:p>
          <a:p>
            <a:pPr marL="457200" lvl="0" indent="-368300" algn="l" rtl="0">
              <a:lnSpc>
                <a:spcPct val="115000"/>
              </a:lnSpc>
              <a:spcBef>
                <a:spcPts val="1600"/>
              </a:spcBef>
              <a:spcAft>
                <a:spcPts val="0"/>
              </a:spcAft>
              <a:buSzPts val="2200"/>
              <a:buChar char="●"/>
            </a:pPr>
            <a:r>
              <a:rPr lang="en-US" sz="2200" dirty="0"/>
              <a:t>LSTM(Multiple feature)</a:t>
            </a:r>
          </a:p>
          <a:p>
            <a:pPr marL="88900" lvl="0" indent="0" algn="l" rtl="0">
              <a:lnSpc>
                <a:spcPct val="115000"/>
              </a:lnSpc>
              <a:spcBef>
                <a:spcPts val="1600"/>
              </a:spcBef>
              <a:spcAft>
                <a:spcPts val="0"/>
              </a:spcAft>
              <a:buSzPts val="2200"/>
            </a:pPr>
            <a:endParaRPr lang="en-US" sz="2200" dirty="0"/>
          </a:p>
          <a:p>
            <a:pPr marL="88900" lvl="0" indent="0" algn="l" rtl="0">
              <a:lnSpc>
                <a:spcPct val="115000"/>
              </a:lnSpc>
              <a:spcBef>
                <a:spcPts val="1600"/>
              </a:spcBef>
              <a:spcAft>
                <a:spcPts val="0"/>
              </a:spcAft>
              <a:buSzPts val="2200"/>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2312f15ac1_2_60"/>
          <p:cNvSpPr txBox="1">
            <a:spLocks noGrp="1"/>
          </p:cNvSpPr>
          <p:nvPr>
            <p:ph type="title"/>
          </p:nvPr>
        </p:nvSpPr>
        <p:spPr>
          <a:xfrm>
            <a:off x="839800" y="731520"/>
            <a:ext cx="7154669" cy="640080"/>
          </a:xfrm>
          <a:prstGeom prst="rect">
            <a:avLst/>
          </a:prstGeom>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dirty="0">
                <a:latin typeface="Nunito"/>
                <a:ea typeface="Nunito"/>
                <a:cs typeface="Nunito"/>
                <a:sym typeface="Nunito"/>
              </a:rPr>
              <a:t>ARIMA Model</a:t>
            </a:r>
            <a:endParaRPr dirty="0">
              <a:latin typeface="Nunito"/>
              <a:ea typeface="Nunito"/>
              <a:cs typeface="Nunito"/>
              <a:sym typeface="Nunito"/>
            </a:endParaRPr>
          </a:p>
        </p:txBody>
      </p:sp>
      <p:sp>
        <p:nvSpPr>
          <p:cNvPr id="334" name="Google Shape;334;g12312f15ac1_2_60"/>
          <p:cNvSpPr txBox="1">
            <a:spLocks noGrp="1"/>
          </p:cNvSpPr>
          <p:nvPr>
            <p:ph type="body" idx="1"/>
          </p:nvPr>
        </p:nvSpPr>
        <p:spPr>
          <a:xfrm>
            <a:off x="839799" y="1811025"/>
            <a:ext cx="10642451" cy="4735800"/>
          </a:xfrm>
          <a:prstGeom prst="rect">
            <a:avLst/>
          </a:prstGeom>
        </p:spPr>
        <p:txBody>
          <a:bodyPr spcFirstLastPara="1" wrap="square" lIns="91425" tIns="45700" rIns="91425" bIns="45700" anchor="t" anchorCtr="0">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Autoregressive Integrated Moving Average(ARIMA) Model is a strategy used for predicting the future values of Time series data.</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r>
              <a:rPr lang="en-US" sz="1800" dirty="0">
                <a:latin typeface="Calibri" panose="020F0502020204030204" pitchFamily="34" charset="0"/>
                <a:ea typeface="Calibri" panose="020F0502020204030204" pitchFamily="34" charset="0"/>
                <a:cs typeface="Times New Roman" panose="02020603050405020304" pitchFamily="18" charset="0"/>
              </a:rPr>
              <a:t>Model is defined as follows:</a:t>
            </a:r>
          </a:p>
          <a:p>
            <a:pPr marL="742950" lvl="1"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‘5’ is set as lag value for regression</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‘1’ is </a:t>
            </a:r>
            <a:r>
              <a:rPr lang="en-US" sz="1600" dirty="0">
                <a:effectLst/>
                <a:latin typeface="Calibri" panose="020F0502020204030204" pitchFamily="34" charset="0"/>
                <a:ea typeface="Calibri" panose="020F0502020204030204" pitchFamily="34" charset="0"/>
                <a:cs typeface="Times New Roman" panose="02020603050405020304" pitchFamily="18" charset="0"/>
              </a:rPr>
              <a:t>used as difference order to make stationary time series</a:t>
            </a:r>
          </a:p>
          <a:p>
            <a:pPr marL="742950" lvl="1"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‘0’ is set as moving average model.</a:t>
            </a:r>
          </a:p>
          <a:p>
            <a:pPr marL="0" lvl="0" indent="0" algn="l" rtl="0">
              <a:spcBef>
                <a:spcPts val="100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0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77C3568E-AF7F-7060-6F6E-A97524EFA9EB}"/>
              </a:ext>
            </a:extLst>
          </p:cNvPr>
          <p:cNvPicPr>
            <a:picLocks noChangeAspect="1"/>
          </p:cNvPicPr>
          <p:nvPr/>
        </p:nvPicPr>
        <p:blipFill>
          <a:blip r:embed="rId3"/>
          <a:stretch>
            <a:fillRect/>
          </a:stretch>
        </p:blipFill>
        <p:spPr>
          <a:xfrm>
            <a:off x="5833382" y="4204350"/>
            <a:ext cx="4322173" cy="21171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2312f15ac1_2_70"/>
          <p:cNvSpPr txBox="1">
            <a:spLocks noGrp="1"/>
          </p:cNvSpPr>
          <p:nvPr>
            <p:ph type="title"/>
          </p:nvPr>
        </p:nvSpPr>
        <p:spPr>
          <a:xfrm>
            <a:off x="839800" y="457200"/>
            <a:ext cx="5176500" cy="12453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latin typeface="Nunito"/>
                <a:ea typeface="Nunito"/>
                <a:cs typeface="Nunito"/>
                <a:sym typeface="Nunito"/>
              </a:rPr>
              <a:t>ARIMA Model Results</a:t>
            </a:r>
            <a:endParaRPr dirty="0">
              <a:latin typeface="Nunito"/>
              <a:ea typeface="Nunito"/>
              <a:cs typeface="Nunito"/>
              <a:sym typeface="Nunito"/>
            </a:endParaRPr>
          </a:p>
        </p:txBody>
      </p:sp>
      <p:pic>
        <p:nvPicPr>
          <p:cNvPr id="8" name="Picture 7" descr="Table&#10;&#10;Description automatically generated">
            <a:extLst>
              <a:ext uri="{FF2B5EF4-FFF2-40B4-BE49-F238E27FC236}">
                <a16:creationId xmlns:a16="http://schemas.microsoft.com/office/drawing/2014/main" id="{C3D71F9A-0E19-4EEC-377F-5AAB546D1386}"/>
              </a:ext>
            </a:extLst>
          </p:cNvPr>
          <p:cNvPicPr>
            <a:picLocks noChangeAspect="1"/>
          </p:cNvPicPr>
          <p:nvPr/>
        </p:nvPicPr>
        <p:blipFill>
          <a:blip r:embed="rId3"/>
          <a:stretch>
            <a:fillRect/>
          </a:stretch>
        </p:blipFill>
        <p:spPr>
          <a:xfrm>
            <a:off x="839800" y="1833128"/>
            <a:ext cx="4800600" cy="4397854"/>
          </a:xfrm>
          <a:prstGeom prst="rect">
            <a:avLst/>
          </a:prstGeom>
        </p:spPr>
      </p:pic>
      <p:pic>
        <p:nvPicPr>
          <p:cNvPr id="9" name="Picture 8" descr="Chart, line chart&#10;&#10;Description automatically generated">
            <a:extLst>
              <a:ext uri="{FF2B5EF4-FFF2-40B4-BE49-F238E27FC236}">
                <a16:creationId xmlns:a16="http://schemas.microsoft.com/office/drawing/2014/main" id="{D437B1E0-D61E-0107-2282-7FAB92A3C3B7}"/>
              </a:ext>
            </a:extLst>
          </p:cNvPr>
          <p:cNvPicPr>
            <a:picLocks noChangeAspect="1"/>
          </p:cNvPicPr>
          <p:nvPr/>
        </p:nvPicPr>
        <p:blipFill>
          <a:blip r:embed="rId4"/>
          <a:stretch>
            <a:fillRect/>
          </a:stretch>
        </p:blipFill>
        <p:spPr>
          <a:xfrm>
            <a:off x="5916930" y="1924685"/>
            <a:ext cx="5844540" cy="3008630"/>
          </a:xfrm>
          <a:prstGeom prst="rect">
            <a:avLst/>
          </a:prstGeom>
        </p:spPr>
      </p:pic>
      <p:sp>
        <p:nvSpPr>
          <p:cNvPr id="2" name="TextBox 1">
            <a:extLst>
              <a:ext uri="{FF2B5EF4-FFF2-40B4-BE49-F238E27FC236}">
                <a16:creationId xmlns:a16="http://schemas.microsoft.com/office/drawing/2014/main" id="{E0EFCE54-A687-A9F1-DE1D-88C926BE0477}"/>
              </a:ext>
            </a:extLst>
          </p:cNvPr>
          <p:cNvSpPr txBox="1"/>
          <p:nvPr/>
        </p:nvSpPr>
        <p:spPr>
          <a:xfrm>
            <a:off x="7124628" y="5081451"/>
            <a:ext cx="3429144" cy="369332"/>
          </a:xfrm>
          <a:prstGeom prst="rect">
            <a:avLst/>
          </a:prstGeom>
          <a:noFill/>
        </p:spPr>
        <p:txBody>
          <a:bodyPr wrap="none" rtlCol="0">
            <a:spAutoFit/>
          </a:bodyPr>
          <a:lstStyle/>
          <a:p>
            <a:r>
              <a:rPr lang="en-US" sz="1800" b="1" dirty="0"/>
              <a:t>Visualization of ARIMA Model</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2312f15ac1_2_48"/>
          <p:cNvSpPr txBox="1">
            <a:spLocks noGrp="1"/>
          </p:cNvSpPr>
          <p:nvPr>
            <p:ph type="title"/>
          </p:nvPr>
        </p:nvSpPr>
        <p:spPr>
          <a:xfrm>
            <a:off x="839788" y="457200"/>
            <a:ext cx="3932100" cy="1214846"/>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000" dirty="0">
                <a:latin typeface="Nunito"/>
                <a:ea typeface="Nunito"/>
                <a:cs typeface="Nunito"/>
                <a:sym typeface="Nunito"/>
              </a:rPr>
              <a:t>LSTM</a:t>
            </a:r>
            <a:endParaRPr sz="3000" dirty="0">
              <a:latin typeface="Nunito"/>
              <a:ea typeface="Nunito"/>
              <a:cs typeface="Nunito"/>
              <a:sym typeface="Nunito"/>
            </a:endParaRPr>
          </a:p>
        </p:txBody>
      </p:sp>
      <p:sp>
        <p:nvSpPr>
          <p:cNvPr id="325" name="Google Shape;325;g12312f15ac1_2_48"/>
          <p:cNvSpPr txBox="1">
            <a:spLocks noGrp="1"/>
          </p:cNvSpPr>
          <p:nvPr>
            <p:ph type="body" idx="1"/>
          </p:nvPr>
        </p:nvSpPr>
        <p:spPr>
          <a:xfrm>
            <a:off x="839787" y="1882820"/>
            <a:ext cx="10080761" cy="1840094"/>
          </a:xfrm>
          <a:prstGeom prst="rect">
            <a:avLst/>
          </a:prstGeom>
        </p:spPr>
        <p:txBody>
          <a:bodyPr spcFirstLastPara="1" wrap="square" lIns="91425" tIns="45700" rIns="91425" bIns="45700" anchor="t" anchorCtr="0">
            <a:normAutofit lnSpcReduction="10000"/>
          </a:bodyPr>
          <a:lstStyle/>
          <a:p>
            <a:pPr marL="0" indent="0">
              <a:spcBef>
                <a:spcPts val="1600"/>
              </a:spcBef>
              <a:spcAft>
                <a:spcPts val="1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LSTM algorithm excels in forecasting stock market data. We'll first try to forecast closing prices with only one feature, Open (which has the strongest connection to closing prices), and then with many features (using some form of one-hot encoding) to see what we can come up with.</a:t>
            </a:r>
          </a:p>
          <a:p>
            <a:pPr marL="0" lvl="0" indent="0" algn="l" rtl="0">
              <a:spcBef>
                <a:spcPts val="1600"/>
              </a:spcBef>
              <a:spcAft>
                <a:spcPts val="1600"/>
              </a:spcAft>
              <a:buNone/>
            </a:pPr>
            <a:r>
              <a:rPr lang="en-US" sz="1800" b="1" dirty="0"/>
              <a:t>LSTM MODEL(Single Feature) :</a:t>
            </a:r>
            <a:endParaRPr sz="1800" b="1" dirty="0"/>
          </a:p>
        </p:txBody>
      </p:sp>
      <p:pic>
        <p:nvPicPr>
          <p:cNvPr id="12" name="Picture 11" descr="Text&#10;&#10;Description automatically generated">
            <a:extLst>
              <a:ext uri="{FF2B5EF4-FFF2-40B4-BE49-F238E27FC236}">
                <a16:creationId xmlns:a16="http://schemas.microsoft.com/office/drawing/2014/main" id="{B1CDD7DC-8360-C269-284C-2A2081044EE0}"/>
              </a:ext>
            </a:extLst>
          </p:cNvPr>
          <p:cNvPicPr>
            <a:picLocks noChangeAspect="1"/>
          </p:cNvPicPr>
          <p:nvPr/>
        </p:nvPicPr>
        <p:blipFill>
          <a:blip r:embed="rId3"/>
          <a:stretch>
            <a:fillRect/>
          </a:stretch>
        </p:blipFill>
        <p:spPr>
          <a:xfrm>
            <a:off x="713444" y="3429000"/>
            <a:ext cx="9981342" cy="2371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D742-E620-B6B7-40DB-3640FDF874E5}"/>
              </a:ext>
            </a:extLst>
          </p:cNvPr>
          <p:cNvSpPr>
            <a:spLocks noGrp="1"/>
          </p:cNvSpPr>
          <p:nvPr>
            <p:ph type="title"/>
          </p:nvPr>
        </p:nvSpPr>
        <p:spPr/>
        <p:txBody>
          <a:bodyPr/>
          <a:lstStyle/>
          <a:p>
            <a:r>
              <a:rPr lang="en-US" dirty="0"/>
              <a:t>Visualization of LSTM Model</a:t>
            </a:r>
          </a:p>
        </p:txBody>
      </p:sp>
      <p:sp>
        <p:nvSpPr>
          <p:cNvPr id="3" name="Text Placeholder 2">
            <a:extLst>
              <a:ext uri="{FF2B5EF4-FFF2-40B4-BE49-F238E27FC236}">
                <a16:creationId xmlns:a16="http://schemas.microsoft.com/office/drawing/2014/main" id="{54B81823-4C23-C758-9766-BB481F04638F}"/>
              </a:ext>
            </a:extLst>
          </p:cNvPr>
          <p:cNvSpPr>
            <a:spLocks noGrp="1"/>
          </p:cNvSpPr>
          <p:nvPr>
            <p:ph type="body" idx="1"/>
          </p:nvPr>
        </p:nvSpPr>
        <p:spPr/>
        <p:txBody>
          <a:bodyPr/>
          <a:lstStyle/>
          <a:p>
            <a:pPr marL="114300" indent="0">
              <a:buNone/>
            </a:pPr>
            <a:r>
              <a:rPr lang="en-US" dirty="0"/>
              <a:t>This graph depicts the Actual Stock Price vs Predicted Stock Price.</a:t>
            </a:r>
          </a:p>
        </p:txBody>
      </p:sp>
      <p:pic>
        <p:nvPicPr>
          <p:cNvPr id="4" name="Picture 3" descr="Chart, bar chart&#10;&#10;Description automatically generated">
            <a:extLst>
              <a:ext uri="{FF2B5EF4-FFF2-40B4-BE49-F238E27FC236}">
                <a16:creationId xmlns:a16="http://schemas.microsoft.com/office/drawing/2014/main" id="{7E84E3CF-48E8-DFD1-D1C3-5A8CC62F5A1A}"/>
              </a:ext>
            </a:extLst>
          </p:cNvPr>
          <p:cNvPicPr>
            <a:picLocks noChangeAspect="1"/>
          </p:cNvPicPr>
          <p:nvPr/>
        </p:nvPicPr>
        <p:blipFill>
          <a:blip r:embed="rId2"/>
          <a:stretch>
            <a:fillRect/>
          </a:stretch>
        </p:blipFill>
        <p:spPr>
          <a:xfrm>
            <a:off x="2497181" y="2408789"/>
            <a:ext cx="7561217" cy="3902836"/>
          </a:xfrm>
          <a:prstGeom prst="rect">
            <a:avLst/>
          </a:prstGeom>
        </p:spPr>
      </p:pic>
    </p:spTree>
    <p:extLst>
      <p:ext uri="{BB962C8B-B14F-4D97-AF65-F5344CB8AC3E}">
        <p14:creationId xmlns:p14="http://schemas.microsoft.com/office/powerpoint/2010/main" val="249231829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557</Words>
  <Application>Microsoft Office PowerPoint</Application>
  <PresentationFormat>Widescreen</PresentationFormat>
  <Paragraphs>77</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Symbol</vt:lpstr>
      <vt:lpstr>Nunito</vt:lpstr>
      <vt:lpstr>Calibri</vt:lpstr>
      <vt:lpstr>Maven Pro</vt:lpstr>
      <vt:lpstr>Momentum</vt:lpstr>
      <vt:lpstr>Forecasting Amazon Stocks Prices</vt:lpstr>
      <vt:lpstr>Introduction</vt:lpstr>
      <vt:lpstr>Data Set</vt:lpstr>
      <vt:lpstr>Feature Extraction</vt:lpstr>
      <vt:lpstr>Models Used</vt:lpstr>
      <vt:lpstr>ARIMA Model</vt:lpstr>
      <vt:lpstr>ARIMA Model Results</vt:lpstr>
      <vt:lpstr>LSTM</vt:lpstr>
      <vt:lpstr>Visualization of LSTM Model</vt:lpstr>
      <vt:lpstr>LSTM </vt:lpstr>
      <vt:lpstr>LSTM for Stock Momentum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Amazon Stocks Prices</dc:title>
  <dc:creator>JVS Pavan Kumar</dc:creator>
  <cp:lastModifiedBy>Alapaty, Vamsi</cp:lastModifiedBy>
  <cp:revision>2</cp:revision>
  <dcterms:created xsi:type="dcterms:W3CDTF">2022-03-21T16:51:30Z</dcterms:created>
  <dcterms:modified xsi:type="dcterms:W3CDTF">2022-05-02T17:41:00Z</dcterms:modified>
</cp:coreProperties>
</file>