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2E5399-DDD6-4C2B-8798-F4C175CA5B92}">
  <a:tblStyle styleId="{F12E5399-DDD6-4C2B-8798-F4C175CA5B9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oboto-bold.fntdata"/><Relationship Id="rId10" Type="http://schemas.openxmlformats.org/officeDocument/2006/relationships/slide" Target="slides/slide3.xml"/><Relationship Id="rId21" Type="http://schemas.openxmlformats.org/officeDocument/2006/relationships/font" Target="fonts/Roboto-regular.fntdata"/><Relationship Id="rId13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5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01111b2c8_2_37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01111b2c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01111b2c8_2_137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01111b2c8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01111b2c8_2_143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401111b2c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1111b2c8_2_157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401111b2c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01111b2c8_2_162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401111b2c8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01111b2c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401111b2c8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1111b2c8_2_86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01111b2c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01111b2c8_2_95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401111b2c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1111b2c8_2_101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401111b2c8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1111b2c8_2_109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01111b2c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1111b2c8_2_116:notes"/>
          <p:cNvSpPr/>
          <p:nvPr>
            <p:ph idx="2" type="sldImg"/>
          </p:nvPr>
        </p:nvSpPr>
        <p:spPr>
          <a:xfrm>
            <a:off x="1143225" y="685800"/>
            <a:ext cx="4572281" cy="342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401111b2c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1111b2c8_2_123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401111b2c8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1111b2c8_2_131:notes"/>
          <p:cNvSpPr/>
          <p:nvPr>
            <p:ph idx="2" type="sldImg"/>
          </p:nvPr>
        </p:nvSpPr>
        <p:spPr>
          <a:xfrm>
            <a:off x="1143225" y="685800"/>
            <a:ext cx="4572281" cy="34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01111b2c8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0514" y="592835"/>
            <a:ext cx="8522970" cy="293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0514" y="970979"/>
            <a:ext cx="8522970" cy="2677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0514" y="592835"/>
            <a:ext cx="8522970" cy="293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0514" y="592835"/>
            <a:ext cx="8522970" cy="293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583930" y="0"/>
            <a:ext cx="561499" cy="5143500"/>
          </a:xfrm>
          <a:custGeom>
            <a:rect b="b" l="l" r="r" t="t"/>
            <a:pathLst>
              <a:path extrusionOk="0" h="6858000" w="748665">
                <a:moveTo>
                  <a:pt x="748283" y="0"/>
                </a:moveTo>
                <a:lnTo>
                  <a:pt x="0" y="0"/>
                </a:lnTo>
                <a:lnTo>
                  <a:pt x="0" y="6858000"/>
                </a:lnTo>
                <a:lnTo>
                  <a:pt x="748283" y="6858000"/>
                </a:lnTo>
                <a:lnTo>
                  <a:pt x="748283" y="0"/>
                </a:lnTo>
                <a:close/>
              </a:path>
            </a:pathLst>
          </a:custGeom>
          <a:solidFill>
            <a:srgbClr val="000000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2295143" cy="42748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607572" y="100584"/>
            <a:ext cx="2720316" cy="3645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10514" y="592835"/>
            <a:ext cx="8522970" cy="293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0514" y="970979"/>
            <a:ext cx="8522970" cy="2677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800909" y="4875294"/>
            <a:ext cx="131921" cy="1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4138" y="1249088"/>
            <a:ext cx="7904700" cy="3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Methoden und Anwendungen des maschinellen Lernens</a:t>
            </a:r>
            <a:endParaRPr sz="2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34927" y="2010469"/>
            <a:ext cx="4674300" cy="7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/>
              <a:t>Project by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Srinivas Kachavarapu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Performance on all projects</a:t>
            </a:r>
            <a:endParaRPr b="0"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310519" y="1047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{F12E5399-DDD6-4C2B-8798-F4C175CA5B92}</a:tableStyleId>
              </a:tblPr>
              <a:tblGrid>
                <a:gridCol w="2571750"/>
                <a:gridCol w="2571750"/>
                <a:gridCol w="25717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Project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status prediction accuracy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time prediction accuracy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kafka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86% (good balance in data)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63%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Common math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70%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62%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Zookeeper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100%? most of closed PR rejected</a:t>
                      </a:r>
                      <a:endParaRPr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not enough data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  <a:tr h="47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Zeppelin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98%?</a:t>
                      </a:r>
                      <a:r>
                        <a:rPr lang="en" sz="8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mcc = 0 (no variety in data, almost all pull requests either rejected or merged)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not enough data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Flume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97%?</a:t>
                      </a:r>
                      <a:r>
                        <a:rPr lang="en" sz="1100" u="none" cap="none" strike="noStrike"/>
                        <a:t> same as Zeppelin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not enough data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Phoenix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75%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60%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/>
        </p:nvSpPr>
        <p:spPr>
          <a:xfrm>
            <a:off x="310519" y="3666956"/>
            <a:ext cx="7715250" cy="13853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still in pilot phase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prediction is of acceptable performance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prediction still needs to be tuned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 monitoring and incrementally upgrades with new data mandatory for both models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generalization needed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model only as additional feature for information, humans need to be kept in the loop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99958" y="1092374"/>
            <a:ext cx="825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zepplin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19" y="1319288"/>
            <a:ext cx="1798931" cy="17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438" y="1300275"/>
            <a:ext cx="1949475" cy="193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3548644" y="1019138"/>
            <a:ext cx="5208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713" y="1279238"/>
            <a:ext cx="1995796" cy="193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6061481" y="1092375"/>
            <a:ext cx="74520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4756" y="3279825"/>
            <a:ext cx="1735712" cy="17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592931" y="3102600"/>
            <a:ext cx="99832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commons-math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60700" y="3279825"/>
            <a:ext cx="2033335" cy="17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3355238" y="3083588"/>
            <a:ext cx="12442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Performance on all projects</a:t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benefits &amp; risks</a:t>
            </a:r>
            <a:endParaRPr/>
          </a:p>
        </p:txBody>
      </p:sp>
      <p:graphicFrame>
        <p:nvGraphicFramePr>
          <p:cNvPr id="222" name="Google Shape;222;p30"/>
          <p:cNvGraphicFramePr/>
          <p:nvPr/>
        </p:nvGraphicFramePr>
        <p:xfrm>
          <a:off x="310519" y="1062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{F12E5399-DDD6-4C2B-8798-F4C175CA5B92}</a:tableStyleId>
              </a:tblPr>
              <a:tblGrid>
                <a:gridCol w="3971575"/>
                <a:gridCol w="3971575"/>
              </a:tblGrid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Benefits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Risks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less workload for maintainers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 much trust on the model leads to faulty PRs getting merged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less PR-”corpses” → maintainers can look why some PRs taking longer to merge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model is rejected by users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 creators can get a warning when PR will most likely be rejected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cost of maintenance is too high - monitoring, constant updating, needed infrastructure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can be unique selling point when properly introduced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label leakage can lead to “too good results” → underperformance on data largely different from training data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quality of PRs increase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currently just english texts supported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2169673" y="1584281"/>
            <a:ext cx="3784050" cy="5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4E1CA8"/>
                </a:solidFill>
              </a:rPr>
              <a:t>THANK YOU :)</a:t>
            </a:r>
            <a:endParaRPr sz="3600">
              <a:solidFill>
                <a:srgbClr val="4E1CA8"/>
              </a:solidFill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2263758" y="2533547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3D85C6"/>
                </a:solidFill>
              </a:rPr>
              <a:t>Any Questions ?</a:t>
            </a:r>
            <a:endParaRPr sz="1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57188" y="667481"/>
            <a:ext cx="5878350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357188" y="2183963"/>
            <a:ext cx="2061450" cy="156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913863" y="1488620"/>
            <a:ext cx="2484675" cy="1215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913863" y="3151913"/>
            <a:ext cx="2484675" cy="1215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18406" y="2592263"/>
            <a:ext cx="949050" cy="357075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1602244" y="2620725"/>
            <a:ext cx="673650" cy="30015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041363" y="1933106"/>
            <a:ext cx="1132650" cy="326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pre_processing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56106" y="3339263"/>
            <a:ext cx="673650" cy="30015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556813" y="1632956"/>
            <a:ext cx="673650" cy="30015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4514850" y="2260031"/>
            <a:ext cx="673650" cy="30015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041363" y="3639413"/>
            <a:ext cx="1132650" cy="326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pre_processing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4514850" y="3339263"/>
            <a:ext cx="673650" cy="30015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556813" y="3966338"/>
            <a:ext cx="673650" cy="30015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0"/>
          <p:cNvCxnSpPr>
            <a:stCxn id="101" idx="3"/>
            <a:endCxn id="102" idx="1"/>
          </p:cNvCxnSpPr>
          <p:nvPr/>
        </p:nvCxnSpPr>
        <p:spPr>
          <a:xfrm>
            <a:off x="1367456" y="2770800"/>
            <a:ext cx="2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0"/>
          <p:cNvCxnSpPr>
            <a:stCxn id="101" idx="2"/>
            <a:endCxn id="104" idx="0"/>
          </p:cNvCxnSpPr>
          <p:nvPr/>
        </p:nvCxnSpPr>
        <p:spPr>
          <a:xfrm>
            <a:off x="892931" y="2949338"/>
            <a:ext cx="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0"/>
          <p:cNvCxnSpPr>
            <a:stCxn id="102" idx="3"/>
            <a:endCxn id="103" idx="1"/>
          </p:cNvCxnSpPr>
          <p:nvPr/>
        </p:nvCxnSpPr>
        <p:spPr>
          <a:xfrm flipH="1" rot="10800000">
            <a:off x="2275894" y="2096700"/>
            <a:ext cx="765600" cy="674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0"/>
          <p:cNvCxnSpPr>
            <a:stCxn id="102" idx="3"/>
            <a:endCxn id="107" idx="1"/>
          </p:cNvCxnSpPr>
          <p:nvPr/>
        </p:nvCxnSpPr>
        <p:spPr>
          <a:xfrm>
            <a:off x="2275894" y="2770800"/>
            <a:ext cx="765600" cy="1032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>
            <a:stCxn id="103" idx="3"/>
            <a:endCxn id="105" idx="1"/>
          </p:cNvCxnSpPr>
          <p:nvPr/>
        </p:nvCxnSpPr>
        <p:spPr>
          <a:xfrm flipH="1" rot="10800000">
            <a:off x="4174013" y="1783069"/>
            <a:ext cx="382800" cy="31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0"/>
          <p:cNvCxnSpPr>
            <a:stCxn id="103" idx="3"/>
            <a:endCxn id="106" idx="1"/>
          </p:cNvCxnSpPr>
          <p:nvPr/>
        </p:nvCxnSpPr>
        <p:spPr>
          <a:xfrm>
            <a:off x="4174013" y="2096569"/>
            <a:ext cx="340800" cy="3135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0"/>
          <p:cNvCxnSpPr>
            <a:stCxn id="107" idx="3"/>
            <a:endCxn id="108" idx="1"/>
          </p:cNvCxnSpPr>
          <p:nvPr/>
        </p:nvCxnSpPr>
        <p:spPr>
          <a:xfrm flipH="1" rot="10800000">
            <a:off x="4174013" y="3489375"/>
            <a:ext cx="340800" cy="3135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0"/>
          <p:cNvCxnSpPr>
            <a:stCxn id="107" idx="3"/>
            <a:endCxn id="109" idx="1"/>
          </p:cNvCxnSpPr>
          <p:nvPr/>
        </p:nvCxnSpPr>
        <p:spPr>
          <a:xfrm>
            <a:off x="4174013" y="3802875"/>
            <a:ext cx="382800" cy="31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0"/>
          <p:cNvSpPr/>
          <p:nvPr/>
        </p:nvSpPr>
        <p:spPr>
          <a:xfrm>
            <a:off x="5946075" y="1933106"/>
            <a:ext cx="1494900" cy="1455075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235538" y="2320575"/>
            <a:ext cx="1132650" cy="30015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0"/>
          <p:cNvCxnSpPr>
            <a:stCxn id="105" idx="3"/>
            <a:endCxn id="119" idx="1"/>
          </p:cNvCxnSpPr>
          <p:nvPr/>
        </p:nvCxnSpPr>
        <p:spPr>
          <a:xfrm>
            <a:off x="5230463" y="1783031"/>
            <a:ext cx="1005000" cy="68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0"/>
          <p:cNvCxnSpPr>
            <a:stCxn id="108" idx="3"/>
          </p:cNvCxnSpPr>
          <p:nvPr/>
        </p:nvCxnSpPr>
        <p:spPr>
          <a:xfrm flipH="1" rot="10800000">
            <a:off x="5188500" y="3004538"/>
            <a:ext cx="1081800" cy="48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928781" y="3639413"/>
            <a:ext cx="6750" cy="11774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0"/>
          <p:cNvCxnSpPr>
            <a:endCxn id="124" idx="1"/>
          </p:cNvCxnSpPr>
          <p:nvPr/>
        </p:nvCxnSpPr>
        <p:spPr>
          <a:xfrm flipH="1" rot="10800000">
            <a:off x="928706" y="4796494"/>
            <a:ext cx="26022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20"/>
          <p:cNvSpPr/>
          <p:nvPr/>
        </p:nvSpPr>
        <p:spPr>
          <a:xfrm>
            <a:off x="3530906" y="4633031"/>
            <a:ext cx="1132650" cy="326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pre_processing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>
            <a:stCxn id="124" idx="3"/>
          </p:cNvCxnSpPr>
          <p:nvPr/>
        </p:nvCxnSpPr>
        <p:spPr>
          <a:xfrm>
            <a:off x="4663556" y="479649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0"/>
          <p:cNvCxnSpPr/>
          <p:nvPr/>
        </p:nvCxnSpPr>
        <p:spPr>
          <a:xfrm flipH="1" rot="10800000">
            <a:off x="4663556" y="4796494"/>
            <a:ext cx="2023200" cy="6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6662006" y="3388013"/>
            <a:ext cx="1800" cy="14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693975" y="1821685"/>
            <a:ext cx="99472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data_collection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530906" y="1078050"/>
            <a:ext cx="8880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and test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326963" y="1505579"/>
            <a:ext cx="7654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model_1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398381" y="3218531"/>
            <a:ext cx="6736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model_2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70263" y="1946494"/>
            <a:ext cx="119430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694831" y="2540925"/>
            <a:ext cx="888075" cy="313425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0"/>
          <p:cNvCxnSpPr>
            <a:stCxn id="119" idx="3"/>
            <a:endCxn id="133" idx="1"/>
          </p:cNvCxnSpPr>
          <p:nvPr/>
        </p:nvCxnSpPr>
        <p:spPr>
          <a:xfrm>
            <a:off x="7368188" y="2470650"/>
            <a:ext cx="326700" cy="22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0"/>
          <p:cNvCxnSpPr>
            <a:endCxn id="133" idx="1"/>
          </p:cNvCxnSpPr>
          <p:nvPr/>
        </p:nvCxnSpPr>
        <p:spPr>
          <a:xfrm flipH="1" rot="10800000">
            <a:off x="7331831" y="2697638"/>
            <a:ext cx="363000" cy="30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0"/>
          <p:cNvSpPr/>
          <p:nvPr/>
        </p:nvSpPr>
        <p:spPr>
          <a:xfrm>
            <a:off x="6235538" y="2854285"/>
            <a:ext cx="1132650" cy="30015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COLLECTION: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32994" y="1183819"/>
            <a:ext cx="3598200" cy="103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chosen project for pilot run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kafka → variety and volume of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closed pull requests: 9046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open pull requests: 1574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556" y="592838"/>
            <a:ext cx="3724200" cy="27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949625" y="510281"/>
            <a:ext cx="5878350" cy="3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closed_pull_requests</a:t>
            </a:r>
            <a:endParaRPr b="1" i="0" sz="11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519" y="3578512"/>
            <a:ext cx="7694850" cy="121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10519" y="3128850"/>
            <a:ext cx="258772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frame: 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three closed pull_requests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1: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of accepted or withdraw of pull requests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44931" y="928688"/>
            <a:ext cx="8052075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highlight>
                  <a:srgbClr val="FFFFFF"/>
                </a:highlight>
              </a:rPr>
              <a:t> pre_processing:</a:t>
            </a:r>
            <a:endParaRPr b="1">
              <a:highlight>
                <a:srgbClr val="FFFFFF"/>
              </a:highlight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 input_data made using description, title and role of author of each pull request (not clean )</a:t>
            </a:r>
            <a:endParaRPr>
              <a:highlight>
                <a:srgbClr val="FFFFFF"/>
              </a:highlight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 cleaning text data: NLTK</a:t>
            </a:r>
            <a:endParaRPr>
              <a:highlight>
                <a:srgbClr val="FFFFFF"/>
              </a:highlight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highlight>
                  <a:srgbClr val="FFFFFF"/>
                </a:highlight>
              </a:rPr>
              <a:t>1. </a:t>
            </a:r>
            <a:r>
              <a:rPr lang="en">
                <a:solidFill>
                  <a:srgbClr val="2B3E51"/>
                </a:solidFill>
              </a:rPr>
              <a:t>Normalizing Text (lower case)</a:t>
            </a:r>
            <a:endParaRPr>
              <a:solidFill>
                <a:srgbClr val="2B3E51"/>
              </a:solidFill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1100"/>
              <a:buChar char="○"/>
            </a:pPr>
            <a:r>
              <a:rPr lang="en">
                <a:solidFill>
                  <a:srgbClr val="2B3E51"/>
                </a:solidFill>
              </a:rPr>
              <a:t>2. Removing Unicode Characters (Punctuations, Emoji’s, URL’s and special symbols</a:t>
            </a:r>
            <a:r>
              <a:rPr lang="en" sz="1000">
                <a:solidFill>
                  <a:srgbClr val="2B3E5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2B3E51"/>
              </a:solidFill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1100"/>
              <a:buChar char="○"/>
            </a:pPr>
            <a:r>
              <a:rPr lang="en">
                <a:solidFill>
                  <a:srgbClr val="2B3E51"/>
                </a:solidFill>
              </a:rPr>
              <a:t>3. Removing Stopwords </a:t>
            </a:r>
            <a:endParaRPr>
              <a:solidFill>
                <a:srgbClr val="2B3E51"/>
              </a:solidFill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1100"/>
              <a:buChar char="○"/>
            </a:pPr>
            <a:r>
              <a:rPr lang="en">
                <a:solidFill>
                  <a:srgbClr val="2B3E51"/>
                </a:solidFill>
              </a:rPr>
              <a:t>4. Lemmatizing (</a:t>
            </a:r>
            <a:r>
              <a:rPr lang="en">
                <a:solidFill>
                  <a:srgbClr val="2B3E51"/>
                </a:solidFill>
                <a:latin typeface="Arial"/>
                <a:ea typeface="Arial"/>
                <a:cs typeface="Arial"/>
                <a:sym typeface="Arial"/>
              </a:rPr>
              <a:t>groups words by their root stem and tense</a:t>
            </a:r>
            <a:r>
              <a:rPr lang="en" sz="1000">
                <a:solidFill>
                  <a:srgbClr val="2B3E5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B3E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1100"/>
              <a:buChar char="●"/>
            </a:pPr>
            <a:r>
              <a:rPr lang="en">
                <a:solidFill>
                  <a:srgbClr val="2B3E51"/>
                </a:solidFill>
              </a:rPr>
              <a:t> text - numbers (CountVectorizer) → class = 1 (not_ merged) , class = 2 (merged)</a:t>
            </a:r>
            <a:endParaRPr>
              <a:solidFill>
                <a:srgbClr val="2B3E51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10519" y="2649863"/>
            <a:ext cx="8327475" cy="24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and testing: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training_data = 80% , testing_data = 20%  and random_state = 100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initial_accuracy = 62% to final_accuracy = 86% with f</a:t>
            </a:r>
            <a:r>
              <a:rPr b="0" i="0" lang="en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eature engineering and parameters tuning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engineering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replacing NaN values with a string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more variables to input_data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limiting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in countVectorizer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 tuning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max_iter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max_depth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activation_function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Model 1: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of accepted or withdraw of pull requests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00" y="941250"/>
            <a:ext cx="8441083" cy="1569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93913" y="2581950"/>
            <a:ext cx="5878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Tree: Max Depth = 10 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035" y="2739113"/>
            <a:ext cx="2480869" cy="240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9612" y="2739113"/>
            <a:ext cx="3074093" cy="227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Model 1: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of accepted or withdraw of pull requests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788" y="1371263"/>
            <a:ext cx="4045262" cy="286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310519" y="970454"/>
            <a:ext cx="52809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250" y="1425944"/>
            <a:ext cx="2828925" cy="280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0496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Model 2: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of the time needed for closed pull requests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83419" y="905738"/>
            <a:ext cx="7632225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preprocessing: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data made with titles and level of author from data frame and cleaned data similarly  as in model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taken by each pull request based on start date and end date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took pull requests into account which are merged within less than 9 days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= 0 to 2 days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= 3 to 9 days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&amp; Testing: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tried with LSTM → high training time &gt;2 hours per epoch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MLP huge problem with overfitting, bad generalization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performance so far is decision tree classifier: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accuracy score : 0.6286836935166994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f1 score : 0.6330097087378641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Precision score : 0.652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recall score : 0.6150943396226415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mcc: 0.2583572218956644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719" y="2210625"/>
            <a:ext cx="2894944" cy="217121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5907216" y="2087100"/>
            <a:ext cx="14539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Days taken to accept PR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Model 2: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prediction of the time needed for closed pull requests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94" y="1499328"/>
            <a:ext cx="3716138" cy="3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850" y="1499325"/>
            <a:ext cx="3146428" cy="3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2748994" y="3573675"/>
            <a:ext cx="2250000" cy="259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76181" y="1034494"/>
            <a:ext cx="41667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0514" y="592835"/>
            <a:ext cx="8523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predicting open pull requests: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0514" y="970979"/>
            <a:ext cx="8523000" cy="103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getting all open PRs from a certain project</a:t>
            </a:r>
            <a:endParaRPr/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 both models run over it </a:t>
            </a:r>
            <a:endParaRPr/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 model adds one column to dataframe  </a:t>
            </a:r>
            <a:endParaRPr/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status_predicted: if PR is likely to be merged or not</a:t>
            </a:r>
            <a:endParaRPr/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time_predicted: time which is most likely to pass before PR is accepted or rejected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041" y="2111215"/>
            <a:ext cx="6171919" cy="264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B4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