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+vQ+gey7KWwM3qfnV36Mgsrlj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912CD3-DD3B-45DC-80C7-DD2B67FFC3D1}">
  <a:tblStyle styleId="{1B912CD3-DD3B-45DC-80C7-DD2B67FFC3D1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cbe56a2208_0_35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5" name="Google Shape;15;gcbe56a2208_0_35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cbe56a2208_0_3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cbe56a2208_0_35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gcbe56a2208_0_3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gcbe56a2208_0_3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gcbe56a2208_0_355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gcbe56a2208_0_355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cbe56a2208_0_35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cbe56a2208_0_4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5" name="Google Shape;75;gcbe56a2208_0_4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cbe56a2208_0_4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cbe56a2208_0_41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cbe56a2208_0_4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cbe56a2208_0_4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gcbe56a2208_0_415"/>
          <p:cNvSpPr txBox="1">
            <a:spLocks noGrp="1"/>
          </p:cNvSpPr>
          <p:nvPr>
            <p:ph type="title" hasCustomPrompt="1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gcbe56a2208_0_415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cbe56a2208_0_41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e56a2208_0_42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e56a2208_0_4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cbe56a2208_0_4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20040" algn="l" rtl="0">
              <a:spcBef>
                <a:spcPts val="12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 rtl="0">
              <a:spcBef>
                <a:spcPts val="12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297180" algn="l" rtl="0">
              <a:spcBef>
                <a:spcPts val="12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306323" algn="l" rtl="0">
              <a:spcBef>
                <a:spcPts val="1200"/>
              </a:spcBef>
              <a:spcAft>
                <a:spcPts val="0"/>
              </a:spcAft>
              <a:buSzPts val="1224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 rtl="0">
              <a:spcBef>
                <a:spcPts val="12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gcbe56a2208_0_427"/>
          <p:cNvSpPr txBox="1">
            <a:spLocks noGrp="1"/>
          </p:cNvSpPr>
          <p:nvPr>
            <p:ph type="dt" idx="10"/>
          </p:nvPr>
        </p:nvSpPr>
        <p:spPr>
          <a:xfrm rot="5400000">
            <a:off x="7589484" y="1081935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cbe56a2208_0_42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0" name="Google Shape;90;gcbe56a2208_0_427"/>
          <p:cNvSpPr txBox="1">
            <a:spLocks noGrp="1"/>
          </p:cNvSpPr>
          <p:nvPr>
            <p:ph type="ftr" idx="11"/>
          </p:nvPr>
        </p:nvSpPr>
        <p:spPr>
          <a:xfrm rot="5400000">
            <a:off x="6990216" y="3737270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cbe56a2208_0_36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5" name="Google Shape;25;gcbe56a2208_0_36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cbe56a2208_0_36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cbe56a2208_0_36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cbe56a2208_0_36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cbe56a2208_0_36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gcbe56a2208_0_365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gcbe56a2208_0_36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gcbe56a2208_0_37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4" name="Google Shape;34;gcbe56a2208_0_37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cbe56a2208_0_37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cbe56a2208_0_37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cbe56a2208_0_37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cbe56a2208_0_37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cbe56a2208_0_37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cbe56a2208_0_37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cbe56a2208_0_37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be56a2208_0_38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cbe56a2208_0_384"/>
          <p:cNvSpPr txBox="1">
            <a:spLocks noGrp="1"/>
          </p:cNvSpPr>
          <p:nvPr>
            <p:ph type="body" idx="1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cbe56a2208_0_384"/>
          <p:cNvSpPr txBox="1">
            <a:spLocks noGrp="1"/>
          </p:cNvSpPr>
          <p:nvPr>
            <p:ph type="body" idx="2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gcbe56a2208_0_38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be56a2208_0_389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cbe56a2208_0_389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e56a2208_0_39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gcbe56a2208_0_392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gcbe56a2208_0_39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cbe56a2208_0_39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6" name="Google Shape;56;gcbe56a2208_0_39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gcbe56a2208_0_39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cbe56a2208_0_39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cbe56a2208_0_39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gcbe56a2208_0_39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gcbe56a2208_0_39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gcbe56a2208_0_396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e56a2208_0_405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gcbe56a2208_0_405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gcbe56a2208_0_40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gcbe56a2208_0_40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gcbe56a2208_0_40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gcbe56a2208_0_40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e56a2208_0_412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cbe56a2208_0_41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be56a2208_0_351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gcbe56a2208_0_351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cbe56a2208_0_35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achine_learning_with_python/machine_learning_with_python_classification_algorithms_random_forest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owardsdatascience.com/latent-dirichlet-allocation-lda-9d1cd064ffa2" TargetMode="External"/><Relationship Id="rId4" Type="http://schemas.openxmlformats.org/officeDocument/2006/relationships/hyperlink" Target="https://www.mygreatlearning.com/blog/understanding-latent-dirichlet-allo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609600" y="1346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 i="1" dirty="0"/>
              <a:t>Big Data Predictive Analysis: Using R Analytical Tool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609600" y="3170100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dirty="0"/>
              <a:t>Authors 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dirty="0"/>
              <a:t>By </a:t>
            </a:r>
            <a:r>
              <a:rPr lang="en-US" dirty="0" err="1"/>
              <a:t>Priyanka</a:t>
            </a:r>
            <a:r>
              <a:rPr lang="en-US" dirty="0"/>
              <a:t> Shinde, Kavita </a:t>
            </a:r>
            <a:r>
              <a:rPr lang="en-US" dirty="0" err="1"/>
              <a:t>Oza</a:t>
            </a:r>
            <a:r>
              <a:rPr lang="en-US" dirty="0"/>
              <a:t>, R K </a:t>
            </a:r>
            <a:r>
              <a:rPr lang="en-US" dirty="0" err="1"/>
              <a:t>Kamat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228600" y="5334000"/>
            <a:ext cx="853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-Srinil Khandwala </a:t>
            </a:r>
            <a:endParaRPr>
              <a:solidFill>
                <a:srgbClr val="FFFFFF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A2</a:t>
            </a:r>
            <a:endParaRPr>
              <a:solidFill>
                <a:srgbClr val="FFFFFF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1911023</a:t>
            </a:r>
            <a:endParaRPr sz="2400" b="0" i="0" u="none" strike="noStrike" cap="non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9464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LDA assumes that documents are composed of words that help determine the topics and maps documents to a list of topics by assigning each word in the document to different topics.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274320" lvl="0" indent="-29464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assignment is in terms of conditional probability estimates.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274320" lvl="0" indent="-294640" algn="l" rtl="0">
              <a:spcBef>
                <a:spcPts val="600"/>
              </a:spcBef>
              <a:spcAft>
                <a:spcPts val="1200"/>
              </a:spcAft>
              <a:buSzPts val="2000"/>
              <a:buChar char="●"/>
            </a:pPr>
            <a:r>
              <a:rPr lang="en-US" sz="2000"/>
              <a:t>LDA ignores the order of occurrence of words and the syntactic information. It treats documents just as a collection of words or a bag of words. 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 descr="Captu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741" t="9465" r="3371"/>
          <a:stretch/>
        </p:blipFill>
        <p:spPr>
          <a:xfrm>
            <a:off x="1104900" y="647700"/>
            <a:ext cx="6324600" cy="21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571500" y="2914651"/>
            <a:ext cx="80010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In the above table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2000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ach 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row </a:t>
            </a:r>
            <a:r>
              <a:rPr lang="en-US" sz="2000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represents 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a different topic and each </a:t>
            </a:r>
            <a:r>
              <a:rPr lang="en-US" sz="2000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column, 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a different word in the corpus. Each cell contains the probability that the word(column) belongs to the </a:t>
            </a:r>
            <a:r>
              <a:rPr lang="en-US" sz="2000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particular topic(row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latin typeface="Roboto"/>
                <a:ea typeface="Roboto"/>
                <a:cs typeface="Roboto"/>
                <a:sym typeface="Roboto"/>
              </a:rPr>
              <a:t>Finding Representative Words for a Topic</a:t>
            </a:r>
            <a:r>
              <a:rPr lang="en-US" sz="2400" b="1" i="1" dirty="0" smtClean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AutoNum type="arabicPeriod"/>
            </a:pPr>
            <a:r>
              <a:rPr lang="en-US" sz="1800" i="0" u="none" strike="noStrike" cap="none" dirty="0">
                <a:latin typeface="Roboto"/>
                <a:ea typeface="Roboto"/>
                <a:cs typeface="Roboto"/>
                <a:sym typeface="Roboto"/>
              </a:rPr>
              <a:t>We can </a:t>
            </a:r>
            <a:r>
              <a:rPr lang="en-US" sz="1800" b="1" i="0" u="none" strike="noStrike" cap="none" dirty="0">
                <a:latin typeface="Roboto"/>
                <a:ea typeface="Roboto"/>
                <a:cs typeface="Roboto"/>
                <a:sym typeface="Roboto"/>
              </a:rPr>
              <a:t>sort the words</a:t>
            </a:r>
            <a:r>
              <a:rPr lang="en-US" sz="1800" i="0" u="none" strike="noStrike" cap="none" dirty="0">
                <a:latin typeface="Roboto"/>
                <a:ea typeface="Roboto"/>
                <a:cs typeface="Roboto"/>
                <a:sym typeface="Roboto"/>
              </a:rPr>
              <a:t> with respect to their probability score. If </a:t>
            </a:r>
            <a:r>
              <a:rPr lang="en-US" sz="1800" i="1" u="none" strike="noStrike" cap="none" dirty="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US" sz="1800" i="0" u="none" strike="noStrike" cap="none" dirty="0">
                <a:latin typeface="Roboto"/>
                <a:ea typeface="Roboto"/>
                <a:cs typeface="Roboto"/>
                <a:sym typeface="Roboto"/>
              </a:rPr>
              <a:t> = 10, we’ll sort all the words in topic1 based on their score and take the top 10 words to represent the topic</a:t>
            </a:r>
            <a:r>
              <a:rPr lang="en-US" sz="1800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800" dirty="0" smtClean="0">
              <a:latin typeface="Roboto"/>
              <a:ea typeface="Roboto"/>
              <a:cs typeface="Roboto"/>
              <a:sym typeface="Roboto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Century Schoolbook"/>
              <a:buAutoNum type="arabicPeriod"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800" i="0" u="none" strike="noStrike" cap="none" dirty="0">
                <a:latin typeface="Roboto"/>
                <a:ea typeface="Roboto"/>
                <a:cs typeface="Roboto"/>
                <a:sym typeface="Roboto"/>
              </a:rPr>
              <a:t>We can also set a </a:t>
            </a:r>
            <a:r>
              <a:rPr lang="en-US" sz="1800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threshold.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/>
              <a:t>Generative Process</a:t>
            </a:r>
            <a:endParaRPr sz="3100"/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437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LDA assumes that new documents are created in the following way:</a:t>
            </a:r>
            <a:endParaRPr sz="2000" dirty="0"/>
          </a:p>
          <a:p>
            <a:pPr marL="822960" lvl="1" indent="-477520" algn="l" rtl="0">
              <a:spcBef>
                <a:spcPts val="420"/>
              </a:spcBef>
              <a:spcAft>
                <a:spcPts val="0"/>
              </a:spcAft>
              <a:buSzPts val="2000"/>
              <a:buFont typeface="Century Schoolbook"/>
              <a:buAutoNum type="arabicPeriod"/>
            </a:pPr>
            <a:r>
              <a:rPr lang="en-US" sz="2000" dirty="0"/>
              <a:t>Determine number of words in document.</a:t>
            </a:r>
            <a:endParaRPr sz="2000" dirty="0"/>
          </a:p>
          <a:p>
            <a:pPr marL="822960" lvl="1" indent="-477520" algn="l" rtl="0">
              <a:spcBef>
                <a:spcPts val="420"/>
              </a:spcBef>
              <a:spcAft>
                <a:spcPts val="0"/>
              </a:spcAft>
              <a:buSzPts val="2000"/>
              <a:buFont typeface="Century Schoolbook"/>
              <a:buAutoNum type="arabicPeriod"/>
            </a:pPr>
            <a:r>
              <a:rPr lang="en-US" sz="2000" dirty="0"/>
              <a:t>Choose a topic mixture for the document over a fixed set of topics (i.e. 20% topic A, 30% topic </a:t>
            </a:r>
            <a:r>
              <a:rPr lang="en-US" sz="2000" dirty="0" smtClean="0"/>
              <a:t>B, </a:t>
            </a:r>
            <a:r>
              <a:rPr lang="en-US" sz="2000" dirty="0"/>
              <a:t>50% topic C</a:t>
            </a:r>
            <a:r>
              <a:rPr lang="en-US" sz="2000" dirty="0" smtClean="0"/>
              <a:t>).</a:t>
            </a:r>
            <a:endParaRPr sz="2000" dirty="0"/>
          </a:p>
          <a:p>
            <a:pPr marL="822960" lvl="1" indent="-477520" algn="l" rtl="0">
              <a:spcBef>
                <a:spcPts val="420"/>
              </a:spcBef>
              <a:spcAft>
                <a:spcPts val="0"/>
              </a:spcAft>
              <a:buSzPts val="2000"/>
              <a:buFont typeface="Century Schoolbook"/>
              <a:buAutoNum type="arabicPeriod"/>
            </a:pPr>
            <a:r>
              <a:rPr lang="en-US" sz="2000" dirty="0"/>
              <a:t>Generate the words in the document by: </a:t>
            </a:r>
            <a:endParaRPr sz="2000" dirty="0"/>
          </a:p>
          <a:p>
            <a:pPr marL="1097280" lvl="2" indent="-515619" algn="l" rtl="0">
              <a:spcBef>
                <a:spcPts val="36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First pick a topic based on the document’s multinomial distribution(i.e. 20%, 30%, 50</a:t>
            </a:r>
            <a:r>
              <a:rPr lang="en-US" sz="2000" dirty="0" smtClean="0"/>
              <a:t>%).</a:t>
            </a:r>
            <a:endParaRPr sz="2000" dirty="0"/>
          </a:p>
          <a:p>
            <a:pPr marL="1097280" lvl="2" indent="-515619" algn="l" rtl="0">
              <a:spcBef>
                <a:spcPts val="360"/>
              </a:spcBef>
              <a:spcAft>
                <a:spcPts val="1200"/>
              </a:spcAft>
              <a:buSzPts val="2000"/>
              <a:buChar char="■"/>
            </a:pPr>
            <a:r>
              <a:rPr lang="en-US" sz="2000" dirty="0"/>
              <a:t>Next pick a </a:t>
            </a:r>
            <a:r>
              <a:rPr lang="en-US" sz="2000" dirty="0" smtClean="0"/>
              <a:t>word </a:t>
            </a:r>
            <a:r>
              <a:rPr lang="en-US" sz="2000" dirty="0"/>
              <a:t>based on the topic’s multinomial </a:t>
            </a:r>
            <a:r>
              <a:rPr lang="en-US" sz="2000" dirty="0" smtClean="0"/>
              <a:t>distribution.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 dirty="0"/>
              <a:t>Generative </a:t>
            </a:r>
            <a:r>
              <a:rPr lang="en-US" sz="3100" dirty="0" smtClean="0"/>
              <a:t>Process example:</a:t>
            </a:r>
            <a:endParaRPr sz="3100" dirty="0"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964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302641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Say we have a group of articles and we assume </a:t>
            </a:r>
            <a:r>
              <a:rPr lang="en-US" sz="2000" dirty="0" smtClean="0"/>
              <a:t>that </a:t>
            </a:r>
            <a:r>
              <a:rPr lang="en-US" sz="2000" dirty="0"/>
              <a:t>all of those articles can be characterized by 3 topics </a:t>
            </a:r>
            <a:r>
              <a:rPr lang="en-US" sz="2000" b="1" dirty="0"/>
              <a:t>Animals, Cooking </a:t>
            </a:r>
            <a:r>
              <a:rPr lang="en-US" sz="2000" b="1" dirty="0" smtClean="0"/>
              <a:t>,City</a:t>
            </a:r>
            <a:r>
              <a:rPr lang="en-US" sz="2000" b="1" dirty="0"/>
              <a:t>.</a:t>
            </a:r>
            <a:endParaRPr sz="2000" b="1" dirty="0"/>
          </a:p>
          <a:p>
            <a:pPr marL="274320" lvl="0" indent="-302641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Each topic can be described by the following words :</a:t>
            </a:r>
            <a:endParaRPr sz="2000" dirty="0"/>
          </a:p>
          <a:p>
            <a:pPr marL="822960" lvl="1" indent="-466496" algn="l" rtl="0">
              <a:spcBef>
                <a:spcPts val="388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700" b="1" dirty="0" smtClean="0"/>
              <a:t>Animals</a:t>
            </a:r>
            <a:r>
              <a:rPr lang="en-US" sz="1700" dirty="0" smtClean="0"/>
              <a:t>: </a:t>
            </a:r>
            <a:r>
              <a:rPr lang="en-US" sz="1700" dirty="0"/>
              <a:t>dog, chicken, cat, nature ,zoo</a:t>
            </a:r>
            <a:endParaRPr sz="1700" dirty="0"/>
          </a:p>
          <a:p>
            <a:pPr marL="822960" lvl="1" indent="-466496" algn="l" rtl="0">
              <a:spcBef>
                <a:spcPts val="388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700" b="1" dirty="0"/>
              <a:t>Cooking</a:t>
            </a:r>
            <a:r>
              <a:rPr lang="en-US" sz="1700" dirty="0"/>
              <a:t> : oven , food, restaurant, plate ,taste</a:t>
            </a:r>
            <a:endParaRPr sz="1700" dirty="0"/>
          </a:p>
          <a:p>
            <a:pPr marL="822960" lvl="1" indent="-466496" algn="l" rtl="0">
              <a:spcBef>
                <a:spcPts val="388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700" b="1" dirty="0"/>
              <a:t>City</a:t>
            </a:r>
            <a:r>
              <a:rPr lang="en-US" sz="1700" dirty="0"/>
              <a:t> :  </a:t>
            </a:r>
            <a:r>
              <a:rPr lang="en-US" sz="1700" dirty="0" smtClean="0"/>
              <a:t>Building ,Road ,Flyover ,crowded</a:t>
            </a:r>
            <a:endParaRPr sz="1700" dirty="0"/>
          </a:p>
          <a:p>
            <a:pPr marL="457200" lvl="0" indent="-485521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Say we want to generate a document that is 80% about </a:t>
            </a:r>
            <a:r>
              <a:rPr lang="en-US" sz="2000" dirty="0" smtClean="0"/>
              <a:t>“Animals” </a:t>
            </a:r>
            <a:r>
              <a:rPr lang="en-US" sz="2000" dirty="0"/>
              <a:t>and 20% about “cooking”.</a:t>
            </a:r>
            <a:endParaRPr sz="2000" dirty="0"/>
          </a:p>
          <a:p>
            <a:pPr marL="822960" lvl="1" indent="-466496" algn="l" rtl="0">
              <a:spcBef>
                <a:spcPts val="388"/>
              </a:spcBef>
              <a:spcAft>
                <a:spcPts val="0"/>
              </a:spcAft>
              <a:buSzPts val="1700"/>
              <a:buFont typeface="Century Schoolbook"/>
              <a:buAutoNum type="arabicPeriod"/>
            </a:pPr>
            <a:r>
              <a:rPr lang="en-US" sz="1600" dirty="0"/>
              <a:t>We choose length of the article(say 1000 words</a:t>
            </a:r>
            <a:r>
              <a:rPr lang="en-US" sz="1600" dirty="0" smtClean="0"/>
              <a:t>).</a:t>
            </a:r>
            <a:endParaRPr sz="1600" dirty="0"/>
          </a:p>
          <a:p>
            <a:pPr marL="822960" lvl="1" indent="-466496" algn="l" rtl="0">
              <a:spcBef>
                <a:spcPts val="388"/>
              </a:spcBef>
              <a:spcAft>
                <a:spcPts val="0"/>
              </a:spcAft>
              <a:buSzPts val="1700"/>
              <a:buFont typeface="Century Schoolbook"/>
              <a:buAutoNum type="arabicPeriod"/>
            </a:pPr>
            <a:r>
              <a:rPr lang="en-US" sz="1600" dirty="0"/>
              <a:t>We choose topic based on </a:t>
            </a:r>
            <a:r>
              <a:rPr lang="en-US" sz="1600" dirty="0" smtClean="0"/>
              <a:t>our </a:t>
            </a:r>
            <a:r>
              <a:rPr lang="en-US" sz="1600" dirty="0"/>
              <a:t>specified mixture (so , out of 1000 words , roughly 800 will come from the topic “animals</a:t>
            </a:r>
            <a:r>
              <a:rPr lang="en-US" sz="1600" dirty="0" smtClean="0"/>
              <a:t>”).</a:t>
            </a:r>
            <a:endParaRPr sz="1600" dirty="0"/>
          </a:p>
          <a:p>
            <a:pPr marL="822960" lvl="1" indent="-466496" algn="l" rtl="0">
              <a:spcBef>
                <a:spcPts val="388"/>
              </a:spcBef>
              <a:spcAft>
                <a:spcPts val="1200"/>
              </a:spcAft>
              <a:buSzPts val="1700"/>
              <a:buFont typeface="Century Schoolbook"/>
              <a:buAutoNum type="arabicPeriod"/>
            </a:pPr>
            <a:r>
              <a:rPr lang="en-US" sz="1600" dirty="0"/>
              <a:t>We choose a word based on the word distribution for each </a:t>
            </a:r>
            <a:r>
              <a:rPr lang="en-US" sz="1600" dirty="0" smtClean="0"/>
              <a:t>topic</a:t>
            </a:r>
            <a:r>
              <a:rPr lang="en-US" sz="1700" dirty="0" smtClean="0"/>
              <a:t>.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/>
              <a:t>Working backwards</a:t>
            </a:r>
            <a:endParaRPr sz="3100"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8675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93370" algn="l" rtl="0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 sz="2100" dirty="0"/>
              <a:t>Suppose you have a corpus of </a:t>
            </a:r>
            <a:r>
              <a:rPr lang="en-US" sz="2100" dirty="0" smtClean="0"/>
              <a:t>documents.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274320" lvl="0" indent="-293370" algn="l" rtl="0">
              <a:spcBef>
                <a:spcPts val="600"/>
              </a:spcBef>
              <a:spcAft>
                <a:spcPts val="0"/>
              </a:spcAft>
              <a:buSzPts val="1980"/>
              <a:buChar char="●"/>
            </a:pPr>
            <a:r>
              <a:rPr lang="en-US" sz="2100" dirty="0"/>
              <a:t>You want LDA to learn the topic representation of K topics in each document and word distribution of each </a:t>
            </a:r>
            <a:r>
              <a:rPr lang="en-US" sz="2100" dirty="0" smtClean="0"/>
              <a:t>topic.</a:t>
            </a:r>
            <a:endParaRPr sz="2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274320" lvl="0" indent="-293370" algn="l" rtl="0">
              <a:spcBef>
                <a:spcPts val="600"/>
              </a:spcBef>
              <a:spcAft>
                <a:spcPts val="1200"/>
              </a:spcAft>
              <a:buSzPts val="1980"/>
              <a:buChar char="●"/>
            </a:pPr>
            <a:r>
              <a:rPr lang="en-US" sz="2100" dirty="0"/>
              <a:t>LDA backtracks from the document level to identify topics that are likely to have generated the </a:t>
            </a:r>
            <a:r>
              <a:rPr lang="en-US" sz="2100" dirty="0" smtClean="0"/>
              <a:t>corpus.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 dirty="0"/>
              <a:t>Working of LDA (backwards)</a:t>
            </a:r>
            <a:endParaRPr sz="3100" dirty="0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457200" y="1362807"/>
            <a:ext cx="80010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7790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80"/>
              <a:buFont typeface="Century Schoolbook"/>
              <a:buAutoNum type="arabicPeriod"/>
            </a:pPr>
            <a:r>
              <a:rPr lang="en-US" sz="2000" dirty="0"/>
              <a:t>Randomly assign each word in each document to one of the K topics</a:t>
            </a:r>
            <a:r>
              <a:rPr lang="en-US" sz="2000" dirty="0" smtClean="0"/>
              <a:t>.</a:t>
            </a:r>
            <a:endParaRPr sz="2000" dirty="0"/>
          </a:p>
          <a:p>
            <a:pPr marL="457200" lvl="0" indent="-47790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80"/>
              <a:buFont typeface="Century Schoolbook"/>
              <a:buAutoNum type="arabicPeriod"/>
            </a:pPr>
            <a:r>
              <a:rPr lang="en-US" sz="2000" dirty="0"/>
              <a:t>For each document d:</a:t>
            </a:r>
            <a:endParaRPr sz="2000" dirty="0"/>
          </a:p>
          <a:p>
            <a:pPr marL="880110" lvl="1" indent="-535076" algn="l" rtl="0">
              <a:lnSpc>
                <a:spcPct val="95000"/>
              </a:lnSpc>
              <a:spcBef>
                <a:spcPts val="388"/>
              </a:spcBef>
              <a:spcAft>
                <a:spcPts val="0"/>
              </a:spcAft>
              <a:buSzPts val="1880"/>
              <a:buFont typeface="Arial"/>
              <a:buChar char="•"/>
            </a:pPr>
            <a:r>
              <a:rPr lang="en-US" sz="1600" dirty="0"/>
              <a:t>Assume that all topic assignments except for the current one are correct .</a:t>
            </a:r>
            <a:endParaRPr sz="1600" dirty="0"/>
          </a:p>
          <a:p>
            <a:pPr marL="880110" lvl="1" indent="-535076" algn="l" rtl="0">
              <a:lnSpc>
                <a:spcPct val="95000"/>
              </a:lnSpc>
              <a:spcBef>
                <a:spcPts val="388"/>
              </a:spcBef>
              <a:spcAft>
                <a:spcPts val="0"/>
              </a:spcAft>
              <a:buSzPts val="1880"/>
              <a:buFont typeface="Arial"/>
              <a:buChar char="•"/>
            </a:pPr>
            <a:r>
              <a:rPr lang="en-US" sz="1600" dirty="0"/>
              <a:t>Calculate two proportion:</a:t>
            </a:r>
            <a:endParaRPr sz="1600" dirty="0"/>
          </a:p>
          <a:p>
            <a:pPr marL="1154430" lvl="2" indent="-532193" algn="l" rtl="0">
              <a:lnSpc>
                <a:spcPct val="95000"/>
              </a:lnSpc>
              <a:spcBef>
                <a:spcPts val="333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r>
              <a:rPr lang="en-US" sz="1600" dirty="0"/>
              <a:t>Proportion of words in document d that are currently assigned to topic t = p(topic t | document</a:t>
            </a:r>
            <a:r>
              <a:rPr lang="en-US" sz="1600" dirty="0" smtClean="0"/>
              <a:t>)</a:t>
            </a:r>
          </a:p>
          <a:p>
            <a:pPr marL="1154430" lvl="2" indent="-532193" algn="l" rtl="0">
              <a:lnSpc>
                <a:spcPct val="95000"/>
              </a:lnSpc>
              <a:spcBef>
                <a:spcPts val="333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endParaRPr lang="en-US" sz="1600" dirty="0" smtClean="0"/>
          </a:p>
          <a:p>
            <a:pPr marL="1154430" lvl="2" indent="-532193" algn="l" rtl="0">
              <a:lnSpc>
                <a:spcPct val="95000"/>
              </a:lnSpc>
              <a:spcBef>
                <a:spcPts val="333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endParaRPr lang="en-US" sz="1600" dirty="0" smtClean="0"/>
          </a:p>
          <a:p>
            <a:pPr marL="1154430" lvl="2" indent="-532193" algn="l" rtl="0">
              <a:lnSpc>
                <a:spcPct val="95000"/>
              </a:lnSpc>
              <a:spcBef>
                <a:spcPts val="333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r>
              <a:rPr lang="en-US" sz="1600" dirty="0" smtClean="0"/>
              <a:t>Proportion </a:t>
            </a:r>
            <a:r>
              <a:rPr lang="en-US" sz="1600" dirty="0"/>
              <a:t>of assignments to topic t over all documents that come from this word w = p(word w | topic t</a:t>
            </a:r>
            <a:r>
              <a:rPr lang="en-US" sz="1600" dirty="0" smtClean="0"/>
              <a:t>)</a:t>
            </a:r>
            <a:endParaRPr lang="en-US" sz="1600" dirty="0"/>
          </a:p>
          <a:p>
            <a:pPr marL="1154430" lvl="2" indent="-532193" algn="l" rtl="0">
              <a:lnSpc>
                <a:spcPct val="95000"/>
              </a:lnSpc>
              <a:spcBef>
                <a:spcPts val="333"/>
              </a:spcBef>
              <a:spcAft>
                <a:spcPts val="0"/>
              </a:spcAft>
              <a:buSzPts val="1280"/>
              <a:buFont typeface="Century Schoolbook"/>
              <a:buAutoNum type="arabicPeriod"/>
            </a:pPr>
            <a:endParaRPr lang="en-US" sz="1600" dirty="0" smtClean="0"/>
          </a:p>
          <a:p>
            <a:pPr marL="880110" lvl="1" indent="-535076" algn="l" rtl="0">
              <a:lnSpc>
                <a:spcPct val="95000"/>
              </a:lnSpc>
              <a:spcBef>
                <a:spcPts val="388"/>
              </a:spcBef>
              <a:spcAft>
                <a:spcPts val="0"/>
              </a:spcAft>
              <a:buSzPts val="1880"/>
              <a:buFont typeface="Arial"/>
              <a:buChar char="•"/>
            </a:pPr>
            <a:endParaRPr lang="en-US" sz="1600" dirty="0" smtClean="0"/>
          </a:p>
          <a:p>
            <a:pPr marL="880110" lvl="1" indent="-535076" algn="l" rtl="0">
              <a:lnSpc>
                <a:spcPct val="95000"/>
              </a:lnSpc>
              <a:spcBef>
                <a:spcPts val="388"/>
              </a:spcBef>
              <a:spcAft>
                <a:spcPts val="0"/>
              </a:spcAft>
              <a:buSzPts val="1880"/>
              <a:buFont typeface="Arial"/>
              <a:buChar char="•"/>
            </a:pPr>
            <a:r>
              <a:rPr lang="en-US" sz="1600" dirty="0" smtClean="0"/>
              <a:t>Multiply </a:t>
            </a:r>
            <a:r>
              <a:rPr lang="en-US" sz="1600" dirty="0"/>
              <a:t>those </a:t>
            </a:r>
            <a:r>
              <a:rPr lang="en-US" sz="1600" dirty="0" smtClean="0"/>
              <a:t>2 </a:t>
            </a:r>
            <a:r>
              <a:rPr lang="en-US" sz="1600" dirty="0"/>
              <a:t>proportions and assign w a new topic based </a:t>
            </a:r>
            <a:r>
              <a:rPr lang="en-US" sz="1600" dirty="0" smtClean="0"/>
              <a:t>on </a:t>
            </a:r>
            <a:r>
              <a:rPr lang="en-US" sz="1600" dirty="0"/>
              <a:t>that probability </a:t>
            </a:r>
            <a:r>
              <a:rPr lang="en-US" sz="1600" dirty="0" smtClean="0"/>
              <a:t>= </a:t>
            </a:r>
            <a:r>
              <a:rPr lang="en-US" sz="1600" dirty="0"/>
              <a:t>p(topic t | document)* p(word w | topic t</a:t>
            </a:r>
            <a:r>
              <a:rPr lang="en-US" sz="1600" dirty="0" smtClean="0"/>
              <a:t>)</a:t>
            </a:r>
          </a:p>
          <a:p>
            <a:pPr marL="880110" lvl="1" indent="-535076" algn="l" rtl="0">
              <a:lnSpc>
                <a:spcPct val="95000"/>
              </a:lnSpc>
              <a:spcBef>
                <a:spcPts val="388"/>
              </a:spcBef>
              <a:spcAft>
                <a:spcPts val="0"/>
              </a:spcAft>
              <a:buSzPts val="1880"/>
              <a:buFont typeface="Arial"/>
              <a:buChar char="•"/>
            </a:pPr>
            <a:endParaRPr sz="1600" dirty="0"/>
          </a:p>
          <a:p>
            <a:pPr marL="514350" lvl="0" indent="-53505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80"/>
              <a:buFont typeface="Century Schoolbook"/>
              <a:buAutoNum type="arabicPeriod"/>
            </a:pPr>
            <a:r>
              <a:rPr lang="en-US" sz="2000" dirty="0"/>
              <a:t>Eventually we’ll reach a steady state where assignments make sense.</a:t>
            </a:r>
            <a:endParaRPr sz="2000" dirty="0"/>
          </a:p>
          <a:p>
            <a:pPr marL="514350" lvl="0" indent="-41567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endParaRPr sz="2000" dirty="0"/>
          </a:p>
          <a:p>
            <a:pPr marL="514350" lvl="0" indent="-51435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000" dirty="0"/>
          </a:p>
          <a:p>
            <a:pPr marL="274320" lvl="0" indent="-175641" algn="l" rtl="0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SzPts val="1680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" t="-1" r="1618" b="6411"/>
          <a:stretch/>
        </p:blipFill>
        <p:spPr>
          <a:xfrm>
            <a:off x="1694532" y="3478787"/>
            <a:ext cx="1358778" cy="320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32" y="4562414"/>
            <a:ext cx="15621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608" y="5566909"/>
            <a:ext cx="1952625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endParaRPr dirty="0"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677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LDA takes a number of documents and assumes that the words in each document are related . </a:t>
            </a: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We just need to tell the model how many topics to construct </a:t>
            </a:r>
            <a:r>
              <a:rPr lang="en-US" sz="2000" dirty="0" smtClean="0"/>
              <a:t>.</a:t>
            </a: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Based on the output , we can identify similar documents within the </a:t>
            </a:r>
            <a:r>
              <a:rPr lang="en-US" sz="2000" dirty="0" smtClean="0"/>
              <a:t>corpus.</a:t>
            </a:r>
            <a:endParaRPr sz="2000" dirty="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0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b="1" dirty="0"/>
              <a:t>Advantages</a:t>
            </a:r>
            <a:endParaRPr sz="2000" dirty="0"/>
          </a:p>
          <a:p>
            <a:pPr marL="822960" lvl="1" indent="-469900" algn="l" rtl="0">
              <a:spcBef>
                <a:spcPts val="340"/>
              </a:spcBef>
              <a:spcAft>
                <a:spcPts val="0"/>
              </a:spcAft>
              <a:buSzPts val="1560"/>
              <a:buFont typeface="Century Schoolbook"/>
              <a:buAutoNum type="arabicPeriod"/>
            </a:pPr>
            <a:r>
              <a:rPr lang="en-US" sz="1900" dirty="0"/>
              <a:t>Effective tool for topic </a:t>
            </a:r>
            <a:r>
              <a:rPr lang="en-US" sz="1900" dirty="0" smtClean="0"/>
              <a:t>modeling.</a:t>
            </a:r>
            <a:endParaRPr sz="1600" dirty="0"/>
          </a:p>
          <a:p>
            <a:pPr marL="822960" lvl="1" indent="-469900" algn="l" rtl="0">
              <a:spcBef>
                <a:spcPts val="340"/>
              </a:spcBef>
              <a:spcAft>
                <a:spcPts val="0"/>
              </a:spcAft>
              <a:buSzPts val="1560"/>
              <a:buFont typeface="Century Schoolbook"/>
              <a:buAutoNum type="arabicPeriod"/>
            </a:pPr>
            <a:r>
              <a:rPr lang="en-US" sz="1900" dirty="0"/>
              <a:t>Easy to understand </a:t>
            </a:r>
            <a:r>
              <a:rPr lang="en-US" sz="1900" dirty="0" smtClean="0"/>
              <a:t>conceptually.</a:t>
            </a:r>
            <a:endParaRPr sz="1600" dirty="0"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b="1" dirty="0"/>
              <a:t>Limitations:</a:t>
            </a:r>
            <a:endParaRPr sz="2000" dirty="0"/>
          </a:p>
          <a:p>
            <a:pPr marL="822960" lvl="1" indent="-469900" algn="l" rtl="0">
              <a:spcBef>
                <a:spcPts val="340"/>
              </a:spcBef>
              <a:spcAft>
                <a:spcPts val="1200"/>
              </a:spcAft>
              <a:buSzPts val="1560"/>
              <a:buFont typeface="Century Schoolbook"/>
              <a:buAutoNum type="arabicPeriod"/>
            </a:pPr>
            <a:r>
              <a:rPr lang="en-US" sz="1900" dirty="0"/>
              <a:t>Must know the number of topics in </a:t>
            </a:r>
            <a:r>
              <a:rPr lang="en-US" sz="1900" dirty="0" smtClean="0"/>
              <a:t>advance.</a:t>
            </a: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/>
              <a:t>Results</a:t>
            </a:r>
            <a:endParaRPr sz="3100"/>
          </a:p>
        </p:txBody>
      </p:sp>
      <p:sp>
        <p:nvSpPr>
          <p:cNvPr id="196" name="Google Shape;19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The authors used health related data having information related to </a:t>
            </a:r>
            <a:r>
              <a:rPr lang="en-US" sz="2000" dirty="0" smtClean="0"/>
              <a:t>fertility.</a:t>
            </a: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They used both algorithms to prove their effectiveness </a:t>
            </a:r>
            <a:r>
              <a:rPr lang="en-US" sz="2000" dirty="0" smtClean="0"/>
              <a:t>.</a:t>
            </a:r>
            <a:endParaRPr sz="2000" dirty="0"/>
          </a:p>
          <a:p>
            <a:pPr marL="274320" lvl="0" indent="-167640" algn="l" rtl="0">
              <a:spcBef>
                <a:spcPts val="600"/>
              </a:spcBef>
              <a:spcAft>
                <a:spcPts val="1200"/>
              </a:spcAft>
              <a:buSzPts val="1680"/>
              <a:buNone/>
            </a:pPr>
            <a:endParaRPr sz="2000" dirty="0"/>
          </a:p>
        </p:txBody>
      </p:sp>
      <p:graphicFrame>
        <p:nvGraphicFramePr>
          <p:cNvPr id="197" name="Google Shape;197;p17"/>
          <p:cNvGraphicFramePr/>
          <p:nvPr/>
        </p:nvGraphicFramePr>
        <p:xfrm>
          <a:off x="838200" y="3352800"/>
          <a:ext cx="6934200" cy="1849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2"/>
                          </a:solidFill>
                        </a:rPr>
                        <a:t>Random Forest</a:t>
                      </a:r>
                      <a:endParaRPr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LDA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Accuracy: 0.9871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Accuracy: 0.8501</a:t>
                      </a:r>
                      <a:endParaRPr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Detection rate: 0.8915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Detection Rate: 0.8501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  <a:sym typeface="Century Schoolbook"/>
                        </a:rPr>
                        <a:t>Sensitivity : 0.9914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  <a:sym typeface="Century Schoolbook"/>
                        </a:rPr>
                        <a:t>Sensitivity : 0.9454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  <a:sym typeface="Century Schoolbook"/>
                        </a:rPr>
                        <a:t>Specificity : 0.9487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sym typeface="Century Schoolbook"/>
                        </a:rPr>
                        <a:t>Specificity : 0.0000</a:t>
                      </a:r>
                      <a:endParaRPr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/>
              <a:t>Conclusion</a:t>
            </a:r>
            <a:endParaRPr sz="3100"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52228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There are many different tools and techniques available using which big data can be analyzed wisely</a:t>
            </a:r>
            <a:r>
              <a:rPr lang="en-US" sz="2000" dirty="0" smtClean="0"/>
              <a:t>.</a:t>
            </a:r>
          </a:p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endParaRPr lang="en-US" sz="2000" dirty="0" smtClean="0"/>
          </a:p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 smtClean="0"/>
              <a:t>Both methods, Random Forest and LDA provided great results.</a:t>
            </a:r>
          </a:p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1200"/>
              </a:spcAft>
              <a:buSzPts val="1880"/>
              <a:buChar char="●"/>
            </a:pPr>
            <a:r>
              <a:rPr lang="en-US" sz="2000" dirty="0"/>
              <a:t>Comparing results of case study by the author  suggests that Random Forest Algorithm has bit better accuracy than Latent Dirichlet allocation.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391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Random </a:t>
            </a:r>
            <a:r>
              <a:rPr lang="en-US" sz="2000" b="1" dirty="0" smtClean="0">
                <a:solidFill>
                  <a:srgbClr val="000000"/>
                </a:solidFill>
              </a:rPr>
              <a:t>Forest : </a:t>
            </a:r>
            <a:endParaRPr sz="2000" b="1" dirty="0">
              <a:solidFill>
                <a:schemeClr val="bg2"/>
              </a:solidFill>
            </a:endParaRPr>
          </a:p>
          <a:p>
            <a:pPr marL="640080" lvl="1" indent="-28702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320"/>
              <a:buChar char="○"/>
            </a:pPr>
            <a:r>
              <a:rPr lang="en-US" sz="1600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https://www.tutorialspoint.com/machine_learning_with_python/machine_learning_with_python_classification_algorithms_random_forest.htm</a:t>
            </a:r>
            <a:endParaRPr sz="1600" dirty="0">
              <a:solidFill>
                <a:srgbClr val="000000"/>
              </a:solidFill>
            </a:endParaRPr>
          </a:p>
          <a:p>
            <a:pPr marL="274320" indent="-287020">
              <a:buClr>
                <a:srgbClr val="000000"/>
              </a:buClr>
              <a:buSzPts val="1460"/>
            </a:pPr>
            <a:r>
              <a:rPr lang="en-US" sz="2000" b="1" dirty="0" smtClean="0">
                <a:solidFill>
                  <a:srgbClr val="000000"/>
                </a:solidFill>
              </a:rPr>
              <a:t>LDA 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endParaRPr sz="2000" b="1" dirty="0">
              <a:solidFill>
                <a:srgbClr val="000000"/>
              </a:solidFill>
            </a:endParaRPr>
          </a:p>
          <a:p>
            <a:pPr marL="640080" lvl="1" indent="-28702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320"/>
              <a:buChar char="○"/>
            </a:pPr>
            <a:r>
              <a:rPr lang="en-US" sz="1600" u="sng" dirty="0" smtClean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</a:t>
            </a:r>
            <a:r>
              <a:rPr lang="en-US" sz="16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://www.mygreatlearning.com/blog/understanding-latent-dirichlet-allocation/</a:t>
            </a:r>
            <a:endParaRPr sz="1600" u="sng" dirty="0">
              <a:solidFill>
                <a:schemeClr val="accent5"/>
              </a:solidFill>
            </a:endParaRPr>
          </a:p>
          <a:p>
            <a:pPr marL="640080" lvl="1" indent="-28702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320"/>
              <a:buChar char="○"/>
            </a:pPr>
            <a:r>
              <a:rPr lang="en-US" sz="1600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https://towardsdatascience.com/latent-dirichlet-allocation-lda-9d1cd064ffa2</a:t>
            </a:r>
            <a:endParaRPr sz="1600" u="sng" dirty="0">
              <a:solidFill>
                <a:schemeClr val="accent5"/>
              </a:solidFill>
            </a:endParaRPr>
          </a:p>
          <a:p>
            <a:pPr marL="640080" lvl="1" indent="-28702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320"/>
              <a:buChar char="○"/>
            </a:pPr>
            <a:r>
              <a:rPr lang="en-US" sz="1600" u="sng" dirty="0" smtClean="0">
                <a:solidFill>
                  <a:schemeClr val="accent5"/>
                </a:solidFill>
              </a:rPr>
              <a:t>https</a:t>
            </a:r>
            <a:r>
              <a:rPr lang="en-US" sz="1600" u="sng" dirty="0">
                <a:solidFill>
                  <a:schemeClr val="accent5"/>
                </a:solidFill>
              </a:rPr>
              <a:t>://degreesofbelief.roryquinn.com/common-evaluation-measures-for-classification-models</a:t>
            </a:r>
            <a:endParaRPr sz="1600" u="sng" dirty="0">
              <a:solidFill>
                <a:schemeClr val="accent5"/>
              </a:solidFill>
            </a:endParaRPr>
          </a:p>
          <a:p>
            <a:pPr marL="274320" lvl="0" indent="-212090" algn="l" rtl="0">
              <a:spcBef>
                <a:spcPts val="600"/>
              </a:spcBef>
              <a:spcAft>
                <a:spcPts val="1200"/>
              </a:spcAft>
              <a:buSzPts val="980"/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 dirty="0"/>
              <a:t>Introduction</a:t>
            </a:r>
            <a:endParaRPr sz="3100"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In this paper, big data has been analyzed using one of the advance and effective data processing tool known as R Studio to depict predictive model based on results of big data analysis. </a:t>
            </a:r>
            <a:endParaRPr sz="2000" dirty="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Algorithms used are - Random Forest (RF) and Latent Dirichlet Allocation (LDA).</a:t>
            </a:r>
            <a:endParaRPr sz="2000" dirty="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1200"/>
              </a:spcAft>
              <a:buSzPts val="1880"/>
              <a:buChar char="●"/>
            </a:pPr>
            <a:r>
              <a:rPr lang="en-US" sz="2000" dirty="0"/>
              <a:t> Author performed these algorithms on healthcare associated big data to provide better </a:t>
            </a:r>
            <a:r>
              <a:rPr lang="en-US" sz="2000" dirty="0" smtClean="0"/>
              <a:t>diagnosis.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457200" y="2667000"/>
            <a:ext cx="7467600" cy="380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ctr" rtl="0">
              <a:spcBef>
                <a:spcPts val="0"/>
              </a:spcBef>
              <a:spcAft>
                <a:spcPts val="1200"/>
              </a:spcAft>
              <a:buSzPts val="3360"/>
              <a:buNone/>
            </a:pPr>
            <a:r>
              <a:rPr lang="en-US" sz="5000"/>
              <a:t>Thank You!!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/>
              <a:t>What is Big Data?</a:t>
            </a:r>
            <a:endParaRPr sz="3100"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Data is collection of facts, stats and information together which can help one to understand particular area in depth.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0"/>
              </a:spcAft>
              <a:buSzPts val="1880"/>
              <a:buChar char="●"/>
            </a:pPr>
            <a:r>
              <a:rPr lang="en-US" sz="2000" dirty="0"/>
              <a:t>It has characteristics like Volume, Variety, and Accuracy and often available in unstructured format.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287020" algn="l" rtl="0">
              <a:spcBef>
                <a:spcPts val="600"/>
              </a:spcBef>
              <a:spcAft>
                <a:spcPts val="1200"/>
              </a:spcAft>
              <a:buSzPts val="1880"/>
              <a:buChar char="●"/>
            </a:pPr>
            <a:r>
              <a:rPr lang="en-US" sz="2000" dirty="0"/>
              <a:t>There are many different fields like social media, education, agriculture, healthcare, science etc. which are generating big </a:t>
            </a:r>
            <a:r>
              <a:rPr lang="en-US" sz="2000" dirty="0" smtClean="0"/>
              <a:t>data.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/>
              <a:t>Random forest Algorithm 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80670" algn="l" rtl="0">
              <a:spcBef>
                <a:spcPts val="0"/>
              </a:spcBef>
              <a:spcAft>
                <a:spcPts val="1200"/>
              </a:spcAft>
              <a:buSzPts val="1780"/>
              <a:buChar char="●"/>
            </a:pPr>
            <a:r>
              <a:rPr lang="en-US" sz="1900" dirty="0"/>
              <a:t>A method that operates by constructing multiple decision trees during training phase. The decision of the majority of the trees is chosen by the random forest as the final </a:t>
            </a:r>
            <a:r>
              <a:rPr lang="en-US" sz="1900" dirty="0" smtClean="0"/>
              <a:t>decision.</a:t>
            </a:r>
            <a:endParaRPr sz="1900" dirty="0"/>
          </a:p>
        </p:txBody>
      </p:sp>
      <p:pic>
        <p:nvPicPr>
          <p:cNvPr id="116" name="Google Shape;116;p4" descr="Screenshot (1).png"/>
          <p:cNvPicPr preferRelativeResize="0"/>
          <p:nvPr/>
        </p:nvPicPr>
        <p:blipFill rotWithShape="1">
          <a:blip r:embed="rId3">
            <a:alphaModFix/>
          </a:blip>
          <a:srcRect l="5000" t="34465" r="6666" b="5594"/>
          <a:stretch/>
        </p:blipFill>
        <p:spPr>
          <a:xfrm>
            <a:off x="268975" y="3024125"/>
            <a:ext cx="8274299" cy="31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751298" y="5556738"/>
            <a:ext cx="1097280" cy="787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191000" y="1600200"/>
            <a:ext cx="480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9455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tree shaped diagram used to determine a course of action .Each branch represents a possible decision, occurrence or </a:t>
            </a:r>
            <a:r>
              <a:rPr lang="en-US" sz="2000" dirty="0" smtClean="0"/>
              <a:t>reaction.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29455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Entropy decreases after every split which, increases the information gain.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29455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The top most decision node is known as the root </a:t>
            </a:r>
            <a:r>
              <a:rPr lang="en-US" sz="2000" dirty="0" smtClean="0"/>
              <a:t>node.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29455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Decision node has 2 or more </a:t>
            </a:r>
            <a:r>
              <a:rPr lang="en-US" sz="2000" dirty="0" smtClean="0"/>
              <a:t>branches.</a:t>
            </a:r>
            <a:endParaRPr sz="2000" dirty="0"/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274320" lvl="0" indent="-29455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Leaf node carries the decision or </a:t>
            </a:r>
            <a:r>
              <a:rPr lang="en-US" sz="2000" dirty="0" smtClean="0"/>
              <a:t>classification.</a:t>
            </a:r>
            <a:endParaRPr sz="2000" dirty="0"/>
          </a:p>
          <a:p>
            <a:pPr marL="274320" lvl="0" indent="-191643" algn="l" rtl="0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  <a:buSzPts val="1176"/>
              <a:buNone/>
            </a:pPr>
            <a:endParaRPr sz="1260" dirty="0"/>
          </a:p>
        </p:txBody>
      </p:sp>
      <p:pic>
        <p:nvPicPr>
          <p:cNvPr id="123" name="Google Shape;123;p5" descr="Screenshot (4).png"/>
          <p:cNvPicPr preferRelativeResize="0"/>
          <p:nvPr/>
        </p:nvPicPr>
        <p:blipFill rotWithShape="1">
          <a:blip r:embed="rId3">
            <a:alphaModFix/>
          </a:blip>
          <a:srcRect l="29167" t="18874" r="30833" b="11463"/>
          <a:stretch/>
        </p:blipFill>
        <p:spPr>
          <a:xfrm>
            <a:off x="152400" y="1905000"/>
            <a:ext cx="396888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Working of Random Forest 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b="1" dirty="0"/>
              <a:t>Step 1</a:t>
            </a:r>
            <a:r>
              <a:rPr lang="en-US" sz="2000" dirty="0"/>
              <a:t> − First, start with the selection of random samples from a given dataset.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2000" b="1" dirty="0"/>
              <a:t>Step 2</a:t>
            </a:r>
            <a:r>
              <a:rPr lang="en-US" sz="2000" dirty="0"/>
              <a:t> </a:t>
            </a:r>
            <a:r>
              <a:rPr lang="en-US" sz="2000" dirty="0" smtClean="0"/>
              <a:t>−The </a:t>
            </a:r>
            <a:r>
              <a:rPr lang="en-US" sz="2000" dirty="0"/>
              <a:t>algorithm will construct a decision tree for every sample .Then it will get the prediction result from every decision tree.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2000" b="1" dirty="0"/>
              <a:t>Step 3</a:t>
            </a:r>
            <a:r>
              <a:rPr lang="en-US" sz="2000" dirty="0"/>
              <a:t> − </a:t>
            </a:r>
            <a:r>
              <a:rPr lang="en-US" sz="2000" dirty="0" smtClean="0"/>
              <a:t>Voting </a:t>
            </a:r>
            <a:r>
              <a:rPr lang="en-US" sz="2000" dirty="0"/>
              <a:t>will be performed for every predicted result.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2000" b="1" dirty="0"/>
              <a:t>Step 4</a:t>
            </a:r>
            <a:r>
              <a:rPr lang="en-US" sz="2000" dirty="0"/>
              <a:t> − At last, select the most voted prediction result as the final prediction result.</a:t>
            </a:r>
            <a:endParaRPr dirty="0"/>
          </a:p>
          <a:p>
            <a:pPr marL="274320" lvl="0" indent="-167640" algn="l" rtl="0">
              <a:spcBef>
                <a:spcPts val="600"/>
              </a:spcBef>
              <a:spcAft>
                <a:spcPts val="1200"/>
              </a:spcAft>
              <a:buSzPts val="168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/>
              <a:t>Advantages:</a:t>
            </a:r>
            <a:endParaRPr sz="3100"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lvl="1" indent="-312420" algn="l" rtl="0">
              <a:spcBef>
                <a:spcPts val="0"/>
              </a:spcBef>
              <a:spcAft>
                <a:spcPts val="0"/>
              </a:spcAft>
              <a:buSzPts val="2280"/>
              <a:buChar char="○"/>
            </a:pPr>
            <a:r>
              <a:rPr lang="en-US" sz="2000"/>
              <a:t>No overfitting</a:t>
            </a:r>
            <a:endParaRPr sz="2000"/>
          </a:p>
          <a:p>
            <a:pPr marL="640080" lvl="1" indent="-312420" algn="l" rtl="0">
              <a:spcBef>
                <a:spcPts val="420"/>
              </a:spcBef>
              <a:spcAft>
                <a:spcPts val="0"/>
              </a:spcAft>
              <a:buSzPts val="2280"/>
              <a:buChar char="○"/>
            </a:pPr>
            <a:r>
              <a:rPr lang="en-US" sz="2000"/>
              <a:t>High Accuracy- Runs efficiently on large databases</a:t>
            </a:r>
            <a:endParaRPr sz="2000"/>
          </a:p>
          <a:p>
            <a:pPr marL="640080" lvl="1" indent="-312420" algn="l" rtl="0">
              <a:spcBef>
                <a:spcPts val="420"/>
              </a:spcBef>
              <a:spcAft>
                <a:spcPts val="0"/>
              </a:spcAft>
              <a:buSzPts val="2280"/>
              <a:buChar char="○"/>
            </a:pPr>
            <a:r>
              <a:rPr lang="en-US" sz="2000"/>
              <a:t>Training time is less</a:t>
            </a:r>
            <a:endParaRPr sz="2000"/>
          </a:p>
          <a:p>
            <a:pPr marL="640080" lvl="1" indent="-312420" algn="l" rtl="0">
              <a:spcBef>
                <a:spcPts val="420"/>
              </a:spcBef>
              <a:spcAft>
                <a:spcPts val="1200"/>
              </a:spcAft>
              <a:buSzPts val="2280"/>
              <a:buChar char="○"/>
            </a:pPr>
            <a:r>
              <a:rPr lang="en-US" sz="2000"/>
              <a:t>Estimates missing Data : when a large proportion of data is missing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 dirty="0"/>
              <a:t>Latent Dirichlet Allocation(LDA)</a:t>
            </a:r>
            <a:endParaRPr sz="3100" dirty="0"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87020" algn="l" rtl="0">
              <a:spcBef>
                <a:spcPts val="0"/>
              </a:spcBef>
              <a:spcAft>
                <a:spcPts val="0"/>
              </a:spcAft>
              <a:buSzPts val="1880"/>
              <a:buChar char="●"/>
            </a:pPr>
            <a:r>
              <a:rPr lang="en-US" sz="2000"/>
              <a:t>It is one of the most popular topic modeling methods.</a:t>
            </a:r>
            <a:endParaRPr sz="2000"/>
          </a:p>
          <a:p>
            <a:pPr marL="274320" lvl="0" indent="-287020" algn="l" rtl="0">
              <a:spcBef>
                <a:spcPts val="600"/>
              </a:spcBef>
              <a:spcAft>
                <a:spcPts val="0"/>
              </a:spcAft>
              <a:buSzPts val="1880"/>
              <a:buChar char="●"/>
            </a:pPr>
            <a:r>
              <a:rPr lang="en-US" sz="2000"/>
              <a:t>Topic Modeling – It provides methods for automatically organizing, understanding, searching, and summarizing large electronic archives.</a:t>
            </a:r>
            <a:endParaRPr sz="2000"/>
          </a:p>
          <a:p>
            <a:pPr marL="274320" lvl="0" indent="-287020" algn="l" rtl="0">
              <a:spcBef>
                <a:spcPts val="600"/>
              </a:spcBef>
              <a:spcAft>
                <a:spcPts val="0"/>
              </a:spcAft>
              <a:buSzPts val="1880"/>
              <a:buChar char="●"/>
            </a:pPr>
            <a:r>
              <a:rPr lang="en-US" sz="2000"/>
              <a:t>For example, let’s say a document belongs to the topics </a:t>
            </a:r>
            <a:r>
              <a:rPr lang="en-US" sz="2000" i="1"/>
              <a:t>food, dogs</a:t>
            </a:r>
            <a:r>
              <a:rPr lang="en-US" sz="2000"/>
              <a:t> and </a:t>
            </a:r>
            <a:r>
              <a:rPr lang="en-US" sz="2000" i="1"/>
              <a:t>health</a:t>
            </a:r>
            <a:r>
              <a:rPr lang="en-US" sz="2000"/>
              <a:t>. So if a user queries “</a:t>
            </a:r>
            <a:r>
              <a:rPr lang="en-US" sz="2000" i="1"/>
              <a:t>dog food</a:t>
            </a:r>
            <a:r>
              <a:rPr lang="en-US" sz="2000"/>
              <a:t>”, the above mentioned document would be relevant.</a:t>
            </a:r>
            <a:endParaRPr sz="2000"/>
          </a:p>
          <a:p>
            <a:pPr marL="274320" lvl="0" indent="-287020" algn="l" rtl="0">
              <a:spcBef>
                <a:spcPts val="600"/>
              </a:spcBef>
              <a:spcAft>
                <a:spcPts val="1200"/>
              </a:spcAft>
              <a:buSzPts val="1880"/>
              <a:buChar char="●"/>
            </a:pPr>
            <a:r>
              <a:rPr lang="en-US" sz="2000"/>
              <a:t>The aim of LDA is to find topics a document belongs to, based on the words in it.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100"/>
              <a:t>Plate notation</a:t>
            </a:r>
            <a:endParaRPr sz="3100"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72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en-US" dirty="0"/>
              <a:t>It’s a concise way of visually representing the dependencies among the model parameters</a:t>
            </a:r>
            <a:endParaRPr dirty="0"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○"/>
            </a:pPr>
            <a:r>
              <a:rPr lang="en-US" sz="1800" dirty="0"/>
              <a:t>M = total no of documents within the corpus</a:t>
            </a:r>
            <a:endParaRPr dirty="0"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○"/>
            </a:pPr>
            <a:r>
              <a:rPr lang="en-US" sz="1800" dirty="0"/>
              <a:t>N=  no of words in a document</a:t>
            </a:r>
            <a:endParaRPr dirty="0"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○"/>
            </a:pPr>
            <a:r>
              <a:rPr lang="en-US" sz="1800" dirty="0">
                <a:latin typeface="Century Schoolbook"/>
                <a:ea typeface="Century Schoolbook"/>
                <a:cs typeface="Century Schoolbook"/>
                <a:sym typeface="Century Schoolbook"/>
              </a:rPr>
              <a:t> and β are Dirichlet distributions</a:t>
            </a:r>
            <a:endParaRPr dirty="0"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○"/>
            </a:pPr>
            <a:r>
              <a:rPr lang="en-US" sz="1800" dirty="0">
                <a:latin typeface="Century Schoolbook"/>
                <a:ea typeface="Century Schoolbook"/>
                <a:cs typeface="Century Schoolbook"/>
                <a:sym typeface="Century Schoolbook"/>
              </a:rPr>
              <a:t>θ is the topic distribution per  document M</a:t>
            </a:r>
            <a:endParaRPr dirty="0"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○"/>
            </a:pPr>
            <a:r>
              <a:rPr lang="en-US" sz="1800" dirty="0">
                <a:latin typeface="Century Schoolbook"/>
                <a:ea typeface="Century Schoolbook"/>
                <a:cs typeface="Century Schoolbook"/>
                <a:sym typeface="Century Schoolbook"/>
              </a:rPr>
              <a:t>Z is the topic assigned to n-</a:t>
            </a:r>
            <a:r>
              <a:rPr lang="en-US" sz="1800" dirty="0" err="1"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lang="en-US" sz="1800" dirty="0">
                <a:latin typeface="Century Schoolbook"/>
                <a:ea typeface="Century Schoolbook"/>
                <a:cs typeface="Century Schoolbook"/>
                <a:sym typeface="Century Schoolbook"/>
              </a:rPr>
              <a:t> word in the document M</a:t>
            </a:r>
            <a:endParaRPr dirty="0"/>
          </a:p>
          <a:p>
            <a:pPr marL="640080" lvl="1" indent="-274320" algn="l" rtl="0">
              <a:spcBef>
                <a:spcPts val="360"/>
              </a:spcBef>
              <a:spcAft>
                <a:spcPts val="1200"/>
              </a:spcAft>
              <a:buSzPts val="1440"/>
              <a:buChar char="○"/>
            </a:pPr>
            <a:r>
              <a:rPr lang="en-US" sz="1800" dirty="0">
                <a:latin typeface="Century Schoolbook"/>
                <a:ea typeface="Century Schoolbook"/>
                <a:cs typeface="Century Schoolbook"/>
                <a:sym typeface="Century Schoolbook"/>
              </a:rPr>
              <a:t>w is the specific word</a:t>
            </a:r>
            <a:endParaRPr sz="1800" dirty="0"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l="6954" t="13445" r="20718" b="9244"/>
          <a:stretch/>
        </p:blipFill>
        <p:spPr>
          <a:xfrm>
            <a:off x="1524000" y="4522176"/>
            <a:ext cx="4419600" cy="195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1108</Words>
  <Application>Microsoft Office PowerPoint</Application>
  <PresentationFormat>On-screen Show (4:3)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</vt:lpstr>
      <vt:lpstr>Arial</vt:lpstr>
      <vt:lpstr>Century Schoolbook</vt:lpstr>
      <vt:lpstr>Noto Sans Symbols</vt:lpstr>
      <vt:lpstr>Calibri</vt:lpstr>
      <vt:lpstr>Geometric</vt:lpstr>
      <vt:lpstr>Big Data Predictive Analysis: Using R Analytical Tool</vt:lpstr>
      <vt:lpstr>Introduction</vt:lpstr>
      <vt:lpstr>What is Big Data?</vt:lpstr>
      <vt:lpstr>Random forest Algorithm </vt:lpstr>
      <vt:lpstr>Decision Tree</vt:lpstr>
      <vt:lpstr>Working of Random Forest </vt:lpstr>
      <vt:lpstr>Advantages:</vt:lpstr>
      <vt:lpstr>Latent Dirichlet Allocation(LDA)</vt:lpstr>
      <vt:lpstr>Plate notation</vt:lpstr>
      <vt:lpstr>PowerPoint Presentation</vt:lpstr>
      <vt:lpstr>PowerPoint Presentation</vt:lpstr>
      <vt:lpstr>Generative Process</vt:lpstr>
      <vt:lpstr>Generative Process example:</vt:lpstr>
      <vt:lpstr>Working backwards</vt:lpstr>
      <vt:lpstr>Working of LDA (backwards)</vt:lpstr>
      <vt:lpstr>PowerPoint Presentation</vt:lpstr>
      <vt:lpstr>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Predictive Analysis: Using R Analytical Tool</dc:title>
  <dc:creator>Mitesh Khandwala</dc:creator>
  <cp:lastModifiedBy>User</cp:lastModifiedBy>
  <cp:revision>33</cp:revision>
  <dcterms:created xsi:type="dcterms:W3CDTF">2006-08-16T00:00:00Z</dcterms:created>
  <dcterms:modified xsi:type="dcterms:W3CDTF">2021-04-05T05:37:34Z</dcterms:modified>
</cp:coreProperties>
</file>