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8" r:id="rId9"/>
    <p:sldId id="267" r:id="rId10"/>
  </p:sldIdLst>
  <p:sldSz cx="9144000" cy="5143500" type="screen16x9"/>
  <p:notesSz cx="6858000" cy="9144000"/>
  <p:embeddedFontLs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6dd288c4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6dd288c4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6dd288c4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6dd288c4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6dd288c49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6dd288c4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dd288c4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dd288c4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6dd288c4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6dd288c4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6dd288c49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6dd288c4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228851"/>
            <a:ext cx="8222100" cy="1627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755" i="1" u="sng"/>
              <a:t>OSTPL MINI PROJECT</a:t>
            </a:r>
            <a:endParaRPr sz="2755" i="1" u="sng"/>
          </a:p>
          <a:p>
            <a:pPr marL="0" lvl="0" indent="0" algn="ctr" rtl="0">
              <a:spcBef>
                <a:spcPts val="0"/>
              </a:spcBef>
              <a:spcAft>
                <a:spcPts val="0"/>
              </a:spcAft>
              <a:buNone/>
            </a:pPr>
            <a:endParaRPr sz="3200"/>
          </a:p>
          <a:p>
            <a:pPr marL="0" lvl="0" indent="0" algn="l" rtl="0">
              <a:spcBef>
                <a:spcPts val="0"/>
              </a:spcBef>
              <a:spcAft>
                <a:spcPts val="0"/>
              </a:spcAft>
              <a:buNone/>
            </a:pPr>
            <a:r>
              <a:rPr lang="en"/>
              <a:t>STUDENT MANAGEMENT SYSTEM</a:t>
            </a:r>
            <a:endParaRPr/>
          </a:p>
        </p:txBody>
      </p:sp>
      <p:sp>
        <p:nvSpPr>
          <p:cNvPr id="86" name="Google Shape;86;p13"/>
          <p:cNvSpPr txBox="1">
            <a:spLocks noGrp="1"/>
          </p:cNvSpPr>
          <p:nvPr>
            <p:ph type="subTitle" idx="1"/>
          </p:nvPr>
        </p:nvSpPr>
        <p:spPr>
          <a:xfrm>
            <a:off x="598100" y="3562141"/>
            <a:ext cx="8222100" cy="1000200"/>
          </a:xfrm>
          <a:prstGeom prst="rect">
            <a:avLst/>
          </a:prstGeom>
        </p:spPr>
        <p:txBody>
          <a:bodyPr spcFirstLastPara="1" wrap="square" lIns="91425" tIns="91425" rIns="91425" bIns="91425" anchor="t" anchorCtr="0">
            <a:noAutofit/>
          </a:bodyPr>
          <a:lstStyle/>
          <a:p>
            <a:pPr marL="0" lvl="0" indent="0" algn="r" rtl="0">
              <a:lnSpc>
                <a:spcPct val="95000"/>
              </a:lnSpc>
              <a:spcBef>
                <a:spcPts val="0"/>
              </a:spcBef>
              <a:spcAft>
                <a:spcPts val="0"/>
              </a:spcAft>
              <a:buSzPts val="440"/>
              <a:buNone/>
            </a:pPr>
            <a:r>
              <a:rPr lang="en" sz="1320">
                <a:solidFill>
                  <a:srgbClr val="FFFFFF"/>
                </a:solidFill>
              </a:rPr>
              <a:t>DONE BY - SRINIL KHANDWALA</a:t>
            </a:r>
            <a:endParaRPr sz="1320">
              <a:solidFill>
                <a:srgbClr val="FFFFFF"/>
              </a:solidFill>
            </a:endParaRPr>
          </a:p>
          <a:p>
            <a:pPr marL="0" lvl="0" indent="0" algn="r" rtl="0">
              <a:lnSpc>
                <a:spcPct val="95000"/>
              </a:lnSpc>
              <a:spcBef>
                <a:spcPts val="1000"/>
              </a:spcBef>
              <a:spcAft>
                <a:spcPts val="0"/>
              </a:spcAft>
              <a:buSzPts val="440"/>
              <a:buNone/>
            </a:pPr>
            <a:r>
              <a:rPr lang="en" sz="1320">
                <a:solidFill>
                  <a:srgbClr val="FFFFFF"/>
                </a:solidFill>
              </a:rPr>
              <a:t>ROLL NO- 1911023</a:t>
            </a:r>
            <a:endParaRPr sz="1320">
              <a:solidFill>
                <a:srgbClr val="FFFFFF"/>
              </a:solidFill>
            </a:endParaRPr>
          </a:p>
          <a:p>
            <a:pPr marL="0" lvl="0" indent="0" algn="r" rtl="0">
              <a:lnSpc>
                <a:spcPct val="95000"/>
              </a:lnSpc>
              <a:spcBef>
                <a:spcPts val="1000"/>
              </a:spcBef>
              <a:spcAft>
                <a:spcPts val="0"/>
              </a:spcAft>
              <a:buSzPts val="440"/>
              <a:buNone/>
            </a:pPr>
            <a:r>
              <a:rPr lang="en" sz="1320">
                <a:solidFill>
                  <a:srgbClr val="FFFFFF"/>
                </a:solidFill>
              </a:rPr>
              <a:t>BATCH – A2</a:t>
            </a:r>
            <a:endParaRPr sz="1320">
              <a:solidFill>
                <a:srgbClr val="FFFFFF"/>
              </a:solidFill>
            </a:endParaRPr>
          </a:p>
          <a:p>
            <a:pPr marL="0" lvl="0" indent="0" algn="l" rtl="0">
              <a:lnSpc>
                <a:spcPct val="80000"/>
              </a:lnSpc>
              <a:spcBef>
                <a:spcPts val="1000"/>
              </a:spcBef>
              <a:spcAft>
                <a:spcPts val="0"/>
              </a:spcAft>
              <a:buSzPts val="440"/>
              <a:buNone/>
            </a:pPr>
            <a:endParaRPr sz="839"/>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Definition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1000"/>
              </a:spcBef>
              <a:spcAft>
                <a:spcPts val="0"/>
              </a:spcAft>
              <a:buClr>
                <a:srgbClr val="3B3835"/>
              </a:buClr>
              <a:buSzPts val="1700"/>
              <a:buChar char="●"/>
            </a:pPr>
            <a:r>
              <a:rPr lang="en" sz="1700" dirty="0" smtClean="0">
                <a:solidFill>
                  <a:srgbClr val="3B3835"/>
                </a:solidFill>
                <a:highlight>
                  <a:srgbClr val="FFFFFF"/>
                </a:highlight>
              </a:rPr>
              <a:t>Educational institutions</a:t>
            </a:r>
            <a:r>
              <a:rPr lang="en" sz="1700" dirty="0" smtClean="0">
                <a:solidFill>
                  <a:srgbClr val="3B3835"/>
                </a:solidFill>
                <a:highlight>
                  <a:srgbClr val="FFFFFF"/>
                </a:highlight>
              </a:rPr>
              <a:t> have </a:t>
            </a:r>
            <a:r>
              <a:rPr lang="en" sz="1700" dirty="0">
                <a:solidFill>
                  <a:srgbClr val="3B3835"/>
                </a:solidFill>
                <a:highlight>
                  <a:srgbClr val="FFFFFF"/>
                </a:highlight>
              </a:rPr>
              <a:t>to handle records for many number of students. </a:t>
            </a:r>
            <a:endParaRPr sz="1700" dirty="0">
              <a:solidFill>
                <a:srgbClr val="3B3835"/>
              </a:solidFill>
              <a:highlight>
                <a:srgbClr val="FFFFFF"/>
              </a:highlight>
            </a:endParaRPr>
          </a:p>
          <a:p>
            <a:pPr marL="457200" lvl="0" indent="-336550" algn="l" rtl="0">
              <a:lnSpc>
                <a:spcPct val="100000"/>
              </a:lnSpc>
              <a:spcBef>
                <a:spcPts val="1200"/>
              </a:spcBef>
              <a:spcAft>
                <a:spcPts val="0"/>
              </a:spcAft>
              <a:buClr>
                <a:srgbClr val="3B3835"/>
              </a:buClr>
              <a:buSzPts val="1700"/>
              <a:buChar char="●"/>
            </a:pPr>
            <a:r>
              <a:rPr lang="en" sz="1700" dirty="0">
                <a:solidFill>
                  <a:srgbClr val="3B3835"/>
                </a:solidFill>
                <a:highlight>
                  <a:srgbClr val="FFFFFF"/>
                </a:highlight>
              </a:rPr>
              <a:t>Maintaining records manually in a register is quite difficult. A computerized system is required which makes the process simpler ,faster and feasible. </a:t>
            </a:r>
            <a:endParaRPr sz="1700" dirty="0">
              <a:solidFill>
                <a:srgbClr val="3B3835"/>
              </a:solidFill>
              <a:highlight>
                <a:srgbClr val="FFFFFF"/>
              </a:highlight>
            </a:endParaRPr>
          </a:p>
          <a:p>
            <a:pPr marL="457200" lvl="0" indent="-336550" algn="l" rtl="0">
              <a:lnSpc>
                <a:spcPct val="100000"/>
              </a:lnSpc>
              <a:spcBef>
                <a:spcPts val="1200"/>
              </a:spcBef>
              <a:spcAft>
                <a:spcPts val="1200"/>
              </a:spcAft>
              <a:buClr>
                <a:srgbClr val="3B3835"/>
              </a:buClr>
              <a:buSzPts val="1700"/>
              <a:buChar char="●"/>
            </a:pPr>
            <a:r>
              <a:rPr lang="en" sz="1700" dirty="0">
                <a:solidFill>
                  <a:srgbClr val="3B3835"/>
                </a:solidFill>
                <a:highlight>
                  <a:srgbClr val="FFFFFF"/>
                </a:highlight>
              </a:rPr>
              <a:t>Hence there is a need to upgrade the process with a computer based system.</a:t>
            </a:r>
            <a:endParaRPr sz="1700" dirty="0">
              <a:solidFill>
                <a:srgbClr val="3B3835"/>
              </a:solidFill>
              <a:highlight>
                <a:srgbClr val="FFFFFF"/>
              </a:high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a:t>
            </a:r>
            <a:r>
              <a:rPr lang="en" dirty="0" smtClean="0"/>
              <a:t>Description</a:t>
            </a:r>
            <a:endParaRPr dirty="0"/>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3375" algn="l" rtl="0">
              <a:lnSpc>
                <a:spcPct val="100000"/>
              </a:lnSpc>
              <a:spcBef>
                <a:spcPts val="1000"/>
              </a:spcBef>
              <a:spcAft>
                <a:spcPts val="0"/>
              </a:spcAft>
              <a:buClr>
                <a:srgbClr val="3B3835"/>
              </a:buClr>
              <a:buSzPts val="1650"/>
              <a:buChar char="●"/>
            </a:pPr>
            <a:r>
              <a:rPr lang="en" sz="1650" dirty="0">
                <a:solidFill>
                  <a:srgbClr val="3B3835"/>
                </a:solidFill>
                <a:highlight>
                  <a:srgbClr val="FFFFFF"/>
                </a:highlight>
              </a:rPr>
              <a:t>The student management system allows </a:t>
            </a:r>
            <a:r>
              <a:rPr lang="en" sz="1650" dirty="0" smtClean="0">
                <a:solidFill>
                  <a:srgbClr val="3B3835"/>
                </a:solidFill>
                <a:highlight>
                  <a:srgbClr val="FFFFFF"/>
                </a:highlight>
              </a:rPr>
              <a:t>only authorized </a:t>
            </a:r>
            <a:r>
              <a:rPr lang="en" sz="1650" dirty="0">
                <a:solidFill>
                  <a:srgbClr val="3B3835"/>
                </a:solidFill>
                <a:highlight>
                  <a:srgbClr val="FFFFFF"/>
                </a:highlight>
              </a:rPr>
              <a:t>members to access the record of academically registered students. It can be used in various educational institutes across the globe and simplifies working of institutes.</a:t>
            </a:r>
            <a:endParaRPr sz="1650" dirty="0">
              <a:solidFill>
                <a:srgbClr val="3B3835"/>
              </a:solidFill>
              <a:highlight>
                <a:srgbClr val="FFFFFF"/>
              </a:highlight>
            </a:endParaRPr>
          </a:p>
          <a:p>
            <a:pPr marL="457200" lvl="0" indent="-333375" algn="l" rtl="0">
              <a:lnSpc>
                <a:spcPct val="100000"/>
              </a:lnSpc>
              <a:spcBef>
                <a:spcPts val="1200"/>
              </a:spcBef>
              <a:spcAft>
                <a:spcPts val="0"/>
              </a:spcAft>
              <a:buClr>
                <a:srgbClr val="3B3835"/>
              </a:buClr>
              <a:buSzPts val="1650"/>
              <a:buChar char="●"/>
            </a:pPr>
            <a:r>
              <a:rPr lang="en" sz="1650" dirty="0">
                <a:solidFill>
                  <a:srgbClr val="3B3835"/>
                </a:solidFill>
                <a:highlight>
                  <a:srgbClr val="FFFFFF"/>
                </a:highlight>
              </a:rPr>
              <a:t>The Student Management System can handle all the details about a Student. The details include Students Name, Roll no, Email , Gender, Contact, Date of Birth and Address. </a:t>
            </a:r>
            <a:endParaRPr sz="1650" dirty="0">
              <a:solidFill>
                <a:srgbClr val="3B3835"/>
              </a:solidFill>
              <a:highlight>
                <a:srgbClr val="FFFFFF"/>
              </a:highlight>
            </a:endParaRPr>
          </a:p>
          <a:p>
            <a:pPr marL="457200" lvl="0" indent="-346075" algn="l" rtl="0">
              <a:lnSpc>
                <a:spcPct val="100000"/>
              </a:lnSpc>
              <a:spcBef>
                <a:spcPts val="1000"/>
              </a:spcBef>
              <a:spcAft>
                <a:spcPts val="0"/>
              </a:spcAft>
              <a:buClr>
                <a:srgbClr val="3B3835"/>
              </a:buClr>
              <a:buSzPts val="1850"/>
              <a:buChar char="●"/>
            </a:pPr>
            <a:r>
              <a:rPr lang="en" sz="1650" dirty="0">
                <a:solidFill>
                  <a:srgbClr val="3B3835"/>
                </a:solidFill>
                <a:highlight>
                  <a:srgbClr val="FFFFFF"/>
                </a:highlight>
              </a:rPr>
              <a:t>This project helps in maintaining the database of the students in any educational organization. We can easily access any student’s information anytime and can be kept safely for long period of time without any damage</a:t>
            </a:r>
            <a:endParaRPr sz="1650" dirty="0">
              <a:solidFill>
                <a:srgbClr val="3B3835"/>
              </a:solidFill>
              <a:highlight>
                <a:srgbClr val="FFFFFF"/>
              </a:highlight>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Simple UI for Users</a:t>
            </a:r>
            <a:endParaRPr sz="1600" dirty="0"/>
          </a:p>
          <a:p>
            <a:pPr marL="457200" lvl="0" indent="-342900" algn="l" rtl="0">
              <a:spcBef>
                <a:spcPts val="0"/>
              </a:spcBef>
              <a:spcAft>
                <a:spcPts val="0"/>
              </a:spcAft>
              <a:buSzPts val="1800"/>
              <a:buChar char="●"/>
            </a:pPr>
            <a:r>
              <a:rPr lang="en" sz="1600" dirty="0" smtClean="0"/>
              <a:t>Handle the Student </a:t>
            </a:r>
            <a:r>
              <a:rPr lang="en" sz="1600" dirty="0"/>
              <a:t>Records in the database</a:t>
            </a:r>
            <a:endParaRPr sz="1600" dirty="0"/>
          </a:p>
          <a:p>
            <a:pPr marL="457200" lvl="0" indent="-342900" algn="l" rtl="0">
              <a:spcBef>
                <a:spcPts val="0"/>
              </a:spcBef>
              <a:spcAft>
                <a:spcPts val="0"/>
              </a:spcAft>
              <a:buSzPts val="1800"/>
              <a:buChar char="●"/>
            </a:pPr>
            <a:r>
              <a:rPr lang="en" sz="1600" dirty="0" smtClean="0"/>
              <a:t>Register account for authorized user</a:t>
            </a:r>
          </a:p>
          <a:p>
            <a:pPr marL="457200" lvl="0" indent="-342900" algn="l" rtl="0">
              <a:spcBef>
                <a:spcPts val="0"/>
              </a:spcBef>
              <a:spcAft>
                <a:spcPts val="0"/>
              </a:spcAft>
              <a:buSzPts val="1800"/>
              <a:buChar char="●"/>
            </a:pPr>
            <a:endParaRPr lang="en" sz="1600" dirty="0"/>
          </a:p>
          <a:p>
            <a:pPr marL="0" lvl="0" indent="0" algn="l" rtl="0">
              <a:spcBef>
                <a:spcPts val="1200"/>
              </a:spcBef>
              <a:spcAft>
                <a:spcPts val="0"/>
              </a:spcAft>
              <a:buNone/>
            </a:pPr>
            <a:r>
              <a:rPr lang="en-US" sz="1600" i="1" u="sng" dirty="0" smtClean="0"/>
              <a:t>Packages Used</a:t>
            </a:r>
            <a:endParaRPr sz="1600" i="1" u="sng" dirty="0"/>
          </a:p>
          <a:p>
            <a:r>
              <a:rPr lang="en-US" sz="1600" b="1" dirty="0"/>
              <a:t>Tkinter</a:t>
            </a:r>
            <a:r>
              <a:rPr lang="en-US" sz="1600" dirty="0"/>
              <a:t> - Python offers multiple options for developing GUI . Python with </a:t>
            </a:r>
            <a:r>
              <a:rPr lang="en-US" sz="1600" dirty="0" err="1"/>
              <a:t>tkinter</a:t>
            </a:r>
            <a:r>
              <a:rPr lang="en-US" sz="1600" dirty="0"/>
              <a:t> is the fastest and easiest way to create the GUI applications. </a:t>
            </a:r>
          </a:p>
          <a:p>
            <a:r>
              <a:rPr lang="en-US" sz="1600" b="1" dirty="0"/>
              <a:t>pymysql </a:t>
            </a:r>
            <a:r>
              <a:rPr lang="en-US" sz="1600" dirty="0"/>
              <a:t>- It is a mainstream connection library written in pure python.</a:t>
            </a:r>
            <a:endParaRPr lang="en-IN" sz="1600" dirty="0"/>
          </a:p>
          <a:p>
            <a:pPr marL="45720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Diagram</a:t>
            </a:r>
            <a:endParaRPr/>
          </a:p>
        </p:txBody>
      </p:sp>
      <p:sp>
        <p:nvSpPr>
          <p:cNvPr id="110" name="Google Shape;110;p17"/>
          <p:cNvSpPr/>
          <p:nvPr/>
        </p:nvSpPr>
        <p:spPr>
          <a:xfrm>
            <a:off x="5566025" y="1860350"/>
            <a:ext cx="1855200" cy="8880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Register Window</a:t>
            </a:r>
            <a:endParaRPr b="1"/>
          </a:p>
          <a:p>
            <a:pPr marL="0" lvl="0" indent="0" algn="ctr" rtl="0">
              <a:spcBef>
                <a:spcPts val="0"/>
              </a:spcBef>
              <a:spcAft>
                <a:spcPts val="0"/>
              </a:spcAft>
              <a:buNone/>
            </a:pPr>
            <a:r>
              <a:rPr lang="en" b="1"/>
              <a:t>Register.py</a:t>
            </a:r>
            <a:endParaRPr b="1"/>
          </a:p>
          <a:p>
            <a:pPr marL="0" lvl="0" indent="0" algn="l" rtl="0">
              <a:spcBef>
                <a:spcPts val="0"/>
              </a:spcBef>
              <a:spcAft>
                <a:spcPts val="0"/>
              </a:spcAft>
              <a:buNone/>
            </a:pPr>
            <a:endParaRPr/>
          </a:p>
        </p:txBody>
      </p:sp>
      <p:sp>
        <p:nvSpPr>
          <p:cNvPr id="111" name="Google Shape;111;p17"/>
          <p:cNvSpPr/>
          <p:nvPr/>
        </p:nvSpPr>
        <p:spPr>
          <a:xfrm>
            <a:off x="1020425" y="1867200"/>
            <a:ext cx="1855200" cy="8880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 Login.py</a:t>
            </a:r>
            <a:endParaRPr b="1"/>
          </a:p>
          <a:p>
            <a:pPr marL="0" lvl="0" indent="0" algn="ctr" rtl="0">
              <a:spcBef>
                <a:spcPts val="0"/>
              </a:spcBef>
              <a:spcAft>
                <a:spcPts val="0"/>
              </a:spcAft>
              <a:buNone/>
            </a:pPr>
            <a:r>
              <a:rPr lang="en">
                <a:latin typeface="Roboto"/>
                <a:ea typeface="Roboto"/>
                <a:cs typeface="Roboto"/>
                <a:sym typeface="Roboto"/>
              </a:rPr>
              <a:t>Already have an account?</a:t>
            </a:r>
            <a:endParaRPr/>
          </a:p>
        </p:txBody>
      </p:sp>
      <p:sp>
        <p:nvSpPr>
          <p:cNvPr id="112" name="Google Shape;112;p17"/>
          <p:cNvSpPr/>
          <p:nvPr/>
        </p:nvSpPr>
        <p:spPr>
          <a:xfrm>
            <a:off x="3259925" y="3458825"/>
            <a:ext cx="2968500" cy="8880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Student Management System</a:t>
            </a:r>
            <a:endParaRPr/>
          </a:p>
          <a:p>
            <a:pPr marL="0" lvl="0" indent="0" algn="ctr" rtl="0">
              <a:spcBef>
                <a:spcPts val="0"/>
              </a:spcBef>
              <a:spcAft>
                <a:spcPts val="0"/>
              </a:spcAft>
              <a:buNone/>
            </a:pPr>
            <a:r>
              <a:rPr lang="en" b="1"/>
              <a:t>(Student.py)</a:t>
            </a:r>
            <a:endParaRPr b="1"/>
          </a:p>
        </p:txBody>
      </p:sp>
      <p:cxnSp>
        <p:nvCxnSpPr>
          <p:cNvPr id="113" name="Google Shape;113;p17"/>
          <p:cNvCxnSpPr>
            <a:stCxn id="111" idx="3"/>
            <a:endCxn id="110" idx="1"/>
          </p:cNvCxnSpPr>
          <p:nvPr/>
        </p:nvCxnSpPr>
        <p:spPr>
          <a:xfrm rot="10800000" flipH="1">
            <a:off x="2875625" y="2304300"/>
            <a:ext cx="2690400" cy="69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7"/>
          <p:cNvCxnSpPr>
            <a:stCxn id="111" idx="3"/>
            <a:endCxn id="112" idx="0"/>
          </p:cNvCxnSpPr>
          <p:nvPr/>
        </p:nvCxnSpPr>
        <p:spPr>
          <a:xfrm>
            <a:off x="2875625" y="2311200"/>
            <a:ext cx="1868700" cy="114750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7"/>
          <p:cNvSpPr txBox="1"/>
          <p:nvPr/>
        </p:nvSpPr>
        <p:spPr>
          <a:xfrm>
            <a:off x="3782200" y="1751725"/>
            <a:ext cx="654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                NO </a:t>
            </a:r>
            <a:endParaRPr>
              <a:latin typeface="Roboto"/>
              <a:ea typeface="Roboto"/>
              <a:cs typeface="Roboto"/>
              <a:sym typeface="Roboto"/>
            </a:endParaRPr>
          </a:p>
        </p:txBody>
      </p:sp>
      <p:sp>
        <p:nvSpPr>
          <p:cNvPr id="116" name="Google Shape;116;p17"/>
          <p:cNvSpPr txBox="1"/>
          <p:nvPr/>
        </p:nvSpPr>
        <p:spPr>
          <a:xfrm>
            <a:off x="4076250" y="2712975"/>
            <a:ext cx="5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118" name="Google Shape;118;p17"/>
          <p:cNvSpPr txBox="1"/>
          <p:nvPr/>
        </p:nvSpPr>
        <p:spPr>
          <a:xfrm>
            <a:off x="967400" y="3604600"/>
            <a:ext cx="9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Logout</a:t>
            </a:r>
            <a:endParaRPr>
              <a:latin typeface="Roboto"/>
              <a:ea typeface="Roboto"/>
              <a:cs typeface="Roboto"/>
              <a:sym typeface="Roboto"/>
            </a:endParaRPr>
          </a:p>
        </p:txBody>
      </p:sp>
      <p:cxnSp>
        <p:nvCxnSpPr>
          <p:cNvPr id="119" name="Google Shape;119;p17"/>
          <p:cNvCxnSpPr/>
          <p:nvPr/>
        </p:nvCxnSpPr>
        <p:spPr>
          <a:xfrm>
            <a:off x="106017" y="2180901"/>
            <a:ext cx="914408" cy="5210"/>
          </a:xfrm>
          <a:prstGeom prst="straightConnector1">
            <a:avLst/>
          </a:prstGeom>
          <a:noFill/>
          <a:ln w="9525" cap="flat" cmpd="sng">
            <a:solidFill>
              <a:schemeClr val="dk2"/>
            </a:solidFill>
            <a:prstDash val="solid"/>
            <a:round/>
            <a:headEnd type="none" w="med" len="med"/>
            <a:tailEnd type="triangle" w="med" len="med"/>
          </a:ln>
        </p:spPr>
      </p:cxnSp>
      <p:sp>
        <p:nvSpPr>
          <p:cNvPr id="120" name="Google Shape;120;p17"/>
          <p:cNvSpPr txBox="1"/>
          <p:nvPr/>
        </p:nvSpPr>
        <p:spPr>
          <a:xfrm>
            <a:off x="194888" y="1859425"/>
            <a:ext cx="6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enter</a:t>
            </a:r>
            <a:endParaRPr dirty="0">
              <a:latin typeface="Roboto"/>
              <a:ea typeface="Roboto"/>
              <a:cs typeface="Roboto"/>
              <a:sym typeface="Roboto"/>
            </a:endParaRPr>
          </a:p>
        </p:txBody>
      </p:sp>
      <p:sp>
        <p:nvSpPr>
          <p:cNvPr id="121" name="Google Shape;121;p17"/>
          <p:cNvSpPr/>
          <p:nvPr/>
        </p:nvSpPr>
        <p:spPr>
          <a:xfrm>
            <a:off x="3285025" y="949225"/>
            <a:ext cx="1911300" cy="6918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Forgot Password Window</a:t>
            </a:r>
            <a:endParaRPr/>
          </a:p>
        </p:txBody>
      </p:sp>
      <p:cxnSp>
        <p:nvCxnSpPr>
          <p:cNvPr id="122" name="Google Shape;122;p17"/>
          <p:cNvCxnSpPr>
            <a:stCxn id="111" idx="0"/>
            <a:endCxn id="121" idx="1"/>
          </p:cNvCxnSpPr>
          <p:nvPr/>
        </p:nvCxnSpPr>
        <p:spPr>
          <a:xfrm rot="10800000" flipH="1">
            <a:off x="1948025" y="1295100"/>
            <a:ext cx="1337100" cy="572100"/>
          </a:xfrm>
          <a:prstGeom prst="straightConnector1">
            <a:avLst/>
          </a:prstGeom>
          <a:noFill/>
          <a:ln w="9525" cap="flat" cmpd="sng">
            <a:solidFill>
              <a:schemeClr val="dk2"/>
            </a:solidFill>
            <a:prstDash val="solid"/>
            <a:round/>
            <a:headEnd type="none" w="med" len="med"/>
            <a:tailEnd type="triangle" w="med" len="med"/>
          </a:ln>
        </p:spPr>
      </p:cxnSp>
      <p:sp>
        <p:nvSpPr>
          <p:cNvPr id="123" name="Google Shape;123;p17"/>
          <p:cNvSpPr txBox="1"/>
          <p:nvPr/>
        </p:nvSpPr>
        <p:spPr>
          <a:xfrm>
            <a:off x="1293250" y="1223200"/>
            <a:ext cx="218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Forgot password</a:t>
            </a:r>
            <a:endParaRPr>
              <a:latin typeface="Roboto"/>
              <a:ea typeface="Roboto"/>
              <a:cs typeface="Roboto"/>
              <a:sym typeface="Roboto"/>
            </a:endParaRPr>
          </a:p>
        </p:txBody>
      </p:sp>
      <p:cxnSp>
        <p:nvCxnSpPr>
          <p:cNvPr id="3" name="Elbow Connector 2"/>
          <p:cNvCxnSpPr>
            <a:stCxn id="112" idx="1"/>
            <a:endCxn id="111" idx="1"/>
          </p:cNvCxnSpPr>
          <p:nvPr/>
        </p:nvCxnSpPr>
        <p:spPr>
          <a:xfrm rot="10800000">
            <a:off x="1020425" y="2311201"/>
            <a:ext cx="2239500" cy="1591625"/>
          </a:xfrm>
          <a:prstGeom prst="bentConnector3">
            <a:avLst>
              <a:gd name="adj1" fmla="val 110208"/>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Functionalities</a:t>
            </a:r>
            <a:endParaRPr/>
          </a:p>
        </p:txBody>
      </p:sp>
      <p:sp>
        <p:nvSpPr>
          <p:cNvPr id="129" name="Google Shape;12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REGISTER </a:t>
            </a:r>
            <a:endParaRPr lang="en" sz="1700" dirty="0" smtClean="0"/>
          </a:p>
          <a:p>
            <a:pPr marL="457200" lvl="0" indent="-336550" algn="l" rtl="0">
              <a:spcBef>
                <a:spcPts val="0"/>
              </a:spcBef>
              <a:spcAft>
                <a:spcPts val="0"/>
              </a:spcAft>
              <a:buSzPts val="1700"/>
              <a:buChar char="●"/>
            </a:pPr>
            <a:r>
              <a:rPr lang="en" sz="1700" dirty="0" smtClean="0"/>
              <a:t>LOGIN  </a:t>
            </a:r>
            <a:endParaRPr lang="en-US" sz="1700" dirty="0" smtClean="0"/>
          </a:p>
          <a:p>
            <a:pPr marL="457200" lvl="0" indent="-336550" algn="l" rtl="0">
              <a:spcBef>
                <a:spcPts val="0"/>
              </a:spcBef>
              <a:spcAft>
                <a:spcPts val="0"/>
              </a:spcAft>
              <a:buSzPts val="1700"/>
              <a:buChar char="●"/>
            </a:pPr>
            <a:r>
              <a:rPr lang="en" sz="1700" dirty="0" smtClean="0"/>
              <a:t>FORGOT </a:t>
            </a:r>
            <a:r>
              <a:rPr lang="en" sz="1700" dirty="0"/>
              <a:t>PASSWORD </a:t>
            </a:r>
            <a:endParaRPr lang="en-US" sz="1700" dirty="0" smtClean="0"/>
          </a:p>
          <a:p>
            <a:pPr marL="457200" lvl="0" indent="-336550" algn="l" rtl="0">
              <a:spcBef>
                <a:spcPts val="0"/>
              </a:spcBef>
              <a:spcAft>
                <a:spcPts val="0"/>
              </a:spcAft>
              <a:buSzPts val="1700"/>
              <a:buChar char="●"/>
            </a:pPr>
            <a:r>
              <a:rPr lang="en" sz="1700" dirty="0" smtClean="0"/>
              <a:t>ADD </a:t>
            </a:r>
            <a:endParaRPr lang="en-US" sz="1700" dirty="0" smtClean="0"/>
          </a:p>
          <a:p>
            <a:pPr marL="457200" lvl="0" indent="-336550" algn="l" rtl="0">
              <a:spcBef>
                <a:spcPts val="0"/>
              </a:spcBef>
              <a:spcAft>
                <a:spcPts val="0"/>
              </a:spcAft>
              <a:buSzPts val="1700"/>
              <a:buChar char="●"/>
            </a:pPr>
            <a:r>
              <a:rPr lang="en" sz="1700" dirty="0" smtClean="0"/>
              <a:t>UPDATE </a:t>
            </a:r>
            <a:endParaRPr lang="en-US" sz="1700" dirty="0" smtClean="0"/>
          </a:p>
          <a:p>
            <a:pPr marL="457200" lvl="0" indent="-336550" algn="l" rtl="0">
              <a:spcBef>
                <a:spcPts val="0"/>
              </a:spcBef>
              <a:spcAft>
                <a:spcPts val="0"/>
              </a:spcAft>
              <a:buSzPts val="1700"/>
              <a:buChar char="●"/>
            </a:pPr>
            <a:r>
              <a:rPr lang="en" sz="1700" dirty="0" smtClean="0"/>
              <a:t>DELETE </a:t>
            </a:r>
            <a:endParaRPr lang="en-US" sz="1700" dirty="0" smtClean="0"/>
          </a:p>
          <a:p>
            <a:pPr marL="457200" lvl="0" indent="-336550" algn="l" rtl="0">
              <a:spcBef>
                <a:spcPts val="0"/>
              </a:spcBef>
              <a:spcAft>
                <a:spcPts val="0"/>
              </a:spcAft>
              <a:buSzPts val="1700"/>
              <a:buChar char="●"/>
            </a:pPr>
            <a:r>
              <a:rPr lang="en" sz="1700" dirty="0" smtClean="0"/>
              <a:t>CLEAR </a:t>
            </a:r>
          </a:p>
          <a:p>
            <a:pPr marL="457200" lvl="0" indent="-336550" algn="l" rtl="0">
              <a:spcBef>
                <a:spcPts val="0"/>
              </a:spcBef>
              <a:spcAft>
                <a:spcPts val="0"/>
              </a:spcAft>
              <a:buSzPts val="1700"/>
              <a:buChar char="●"/>
            </a:pPr>
            <a:r>
              <a:rPr lang="en" sz="1700" dirty="0" smtClean="0"/>
              <a:t>SEARCH </a:t>
            </a:r>
          </a:p>
          <a:p>
            <a:pPr marL="457200" lvl="0" indent="-336550" algn="l" rtl="0">
              <a:spcBef>
                <a:spcPts val="0"/>
              </a:spcBef>
              <a:spcAft>
                <a:spcPts val="0"/>
              </a:spcAft>
              <a:buSzPts val="1700"/>
              <a:buChar char="●"/>
            </a:pPr>
            <a:r>
              <a:rPr lang="en" sz="1700" dirty="0" smtClean="0"/>
              <a:t>SHOW ALL</a:t>
            </a:r>
            <a:endParaRPr sz="1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Concepts Used</a:t>
            </a:r>
            <a:endParaRPr dirty="0"/>
          </a:p>
        </p:txBody>
      </p:sp>
      <p:sp>
        <p:nvSpPr>
          <p:cNvPr id="2" name="Text Placeholder 1"/>
          <p:cNvSpPr>
            <a:spLocks noGrp="1"/>
          </p:cNvSpPr>
          <p:nvPr>
            <p:ph type="body" idx="1"/>
          </p:nvPr>
        </p:nvSpPr>
        <p:spPr/>
        <p:txBody>
          <a:bodyPr/>
          <a:lstStyle/>
          <a:p>
            <a:r>
              <a:rPr lang="en-US" dirty="0" smtClean="0"/>
              <a:t>GUI Using Tkinter</a:t>
            </a:r>
          </a:p>
          <a:p>
            <a:r>
              <a:rPr lang="en-US" dirty="0" smtClean="0"/>
              <a:t>Classes</a:t>
            </a:r>
          </a:p>
          <a:p>
            <a:r>
              <a:rPr lang="en-US" dirty="0" smtClean="0"/>
              <a:t>Control Statements</a:t>
            </a:r>
          </a:p>
          <a:p>
            <a:r>
              <a:rPr lang="en-US" dirty="0" smtClean="0"/>
              <a:t>Database</a:t>
            </a:r>
          </a:p>
          <a:p>
            <a:r>
              <a:rPr lang="en-US" dirty="0" smtClean="0"/>
              <a:t>Exception Handling</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Schema</a:t>
            </a:r>
            <a:endParaRPr lang="en-IN" dirty="0"/>
          </a:p>
        </p:txBody>
      </p:sp>
      <p:pic>
        <p:nvPicPr>
          <p:cNvPr id="4" name="Picture 3"/>
          <p:cNvPicPr>
            <a:picLocks noChangeAspect="1"/>
          </p:cNvPicPr>
          <p:nvPr/>
        </p:nvPicPr>
        <p:blipFill>
          <a:blip r:embed="rId2"/>
          <a:stretch>
            <a:fillRect/>
          </a:stretch>
        </p:blipFill>
        <p:spPr>
          <a:xfrm>
            <a:off x="2249593" y="1397355"/>
            <a:ext cx="6338993" cy="685021"/>
          </a:xfrm>
          <a:prstGeom prst="rect">
            <a:avLst/>
          </a:prstGeom>
        </p:spPr>
      </p:pic>
      <p:pic>
        <p:nvPicPr>
          <p:cNvPr id="5" name="Picture 4"/>
          <p:cNvPicPr>
            <a:picLocks noChangeAspect="1"/>
          </p:cNvPicPr>
          <p:nvPr/>
        </p:nvPicPr>
        <p:blipFill>
          <a:blip r:embed="rId3"/>
          <a:stretch>
            <a:fillRect/>
          </a:stretch>
        </p:blipFill>
        <p:spPr>
          <a:xfrm>
            <a:off x="549698" y="1485408"/>
            <a:ext cx="1297957" cy="478858"/>
          </a:xfrm>
          <a:prstGeom prst="rect">
            <a:avLst/>
          </a:prstGeom>
        </p:spPr>
      </p:pic>
      <p:pic>
        <p:nvPicPr>
          <p:cNvPr id="6" name="Picture 5"/>
          <p:cNvPicPr>
            <a:picLocks noChangeAspect="1"/>
          </p:cNvPicPr>
          <p:nvPr/>
        </p:nvPicPr>
        <p:blipFill>
          <a:blip r:embed="rId4"/>
          <a:stretch>
            <a:fillRect/>
          </a:stretch>
        </p:blipFill>
        <p:spPr>
          <a:xfrm>
            <a:off x="2150521" y="2533227"/>
            <a:ext cx="6438065" cy="1686560"/>
          </a:xfrm>
          <a:prstGeom prst="rect">
            <a:avLst/>
          </a:prstGeom>
        </p:spPr>
      </p:pic>
      <p:pic>
        <p:nvPicPr>
          <p:cNvPr id="7" name="Picture 6"/>
          <p:cNvPicPr>
            <a:picLocks noChangeAspect="1"/>
          </p:cNvPicPr>
          <p:nvPr/>
        </p:nvPicPr>
        <p:blipFill>
          <a:blip r:embed="rId5"/>
          <a:stretch>
            <a:fillRect/>
          </a:stretch>
        </p:blipFill>
        <p:spPr>
          <a:xfrm>
            <a:off x="479758" y="2773999"/>
            <a:ext cx="1367897" cy="503962"/>
          </a:xfrm>
          <a:prstGeom prst="rect">
            <a:avLst/>
          </a:prstGeom>
        </p:spPr>
      </p:pic>
      <p:sp>
        <p:nvSpPr>
          <p:cNvPr id="8" name="TextBox 7"/>
          <p:cNvSpPr txBox="1"/>
          <p:nvPr/>
        </p:nvSpPr>
        <p:spPr>
          <a:xfrm>
            <a:off x="149013" y="1485408"/>
            <a:ext cx="330745" cy="307777"/>
          </a:xfrm>
          <a:prstGeom prst="rect">
            <a:avLst/>
          </a:prstGeom>
          <a:noFill/>
        </p:spPr>
        <p:txBody>
          <a:bodyPr wrap="square" rtlCol="0">
            <a:spAutoFit/>
          </a:bodyPr>
          <a:lstStyle/>
          <a:p>
            <a:r>
              <a:rPr lang="en-US" dirty="0" smtClean="0"/>
              <a:t>1.</a:t>
            </a:r>
            <a:endParaRPr lang="en-IN" dirty="0"/>
          </a:p>
        </p:txBody>
      </p:sp>
      <p:sp>
        <p:nvSpPr>
          <p:cNvPr id="9" name="TextBox 8"/>
          <p:cNvSpPr txBox="1"/>
          <p:nvPr/>
        </p:nvSpPr>
        <p:spPr>
          <a:xfrm>
            <a:off x="94827" y="2844800"/>
            <a:ext cx="384931" cy="307777"/>
          </a:xfrm>
          <a:prstGeom prst="rect">
            <a:avLst/>
          </a:prstGeom>
          <a:noFill/>
        </p:spPr>
        <p:txBody>
          <a:bodyPr wrap="square" rtlCol="0">
            <a:spAutoFit/>
          </a:bodyPr>
          <a:lstStyle/>
          <a:p>
            <a:r>
              <a:rPr lang="en-US" dirty="0" smtClean="0"/>
              <a:t>2.</a:t>
            </a:r>
            <a:endParaRPr lang="en-IN" dirty="0"/>
          </a:p>
        </p:txBody>
      </p:sp>
    </p:spTree>
    <p:extLst>
      <p:ext uri="{BB962C8B-B14F-4D97-AF65-F5344CB8AC3E}">
        <p14:creationId xmlns:p14="http://schemas.microsoft.com/office/powerpoint/2010/main" val="396540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Scope</a:t>
            </a:r>
            <a:endParaRPr lang="en-IN" dirty="0"/>
          </a:p>
        </p:txBody>
      </p:sp>
      <p:sp>
        <p:nvSpPr>
          <p:cNvPr id="3" name="Text Placeholder 2"/>
          <p:cNvSpPr>
            <a:spLocks noGrp="1"/>
          </p:cNvSpPr>
          <p:nvPr>
            <p:ph type="body" idx="1"/>
          </p:nvPr>
        </p:nvSpPr>
        <p:spPr/>
        <p:txBody>
          <a:bodyPr/>
          <a:lstStyle/>
          <a:p>
            <a:r>
              <a:rPr lang="en-US" dirty="0" smtClean="0"/>
              <a:t>Database according to department</a:t>
            </a:r>
          </a:p>
          <a:p>
            <a:r>
              <a:rPr lang="en-US" dirty="0" smtClean="0"/>
              <a:t>Pdf of the database</a:t>
            </a:r>
          </a:p>
          <a:p>
            <a:r>
              <a:rPr lang="en-US" dirty="0" smtClean="0"/>
              <a:t>Maintain Attendance record</a:t>
            </a:r>
          </a:p>
          <a:p>
            <a:r>
              <a:rPr lang="en-US" dirty="0" smtClean="0"/>
              <a:t>Academic information</a:t>
            </a:r>
          </a:p>
          <a:p>
            <a:pPr marL="114300" indent="0">
              <a:buNone/>
            </a:pPr>
            <a:endParaRPr lang="en-IN" dirty="0"/>
          </a:p>
        </p:txBody>
      </p:sp>
    </p:spTree>
    <p:extLst>
      <p:ext uri="{BB962C8B-B14F-4D97-AF65-F5344CB8AC3E}">
        <p14:creationId xmlns:p14="http://schemas.microsoft.com/office/powerpoint/2010/main" val="277691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293</Words>
  <Application>Microsoft Office PowerPoint</Application>
  <PresentationFormat>On-screen Show (16:9)</PresentationFormat>
  <Paragraphs>59</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Geometric</vt:lpstr>
      <vt:lpstr>OSTPL MINI PROJECT  STUDENT MANAGEMENT SYSTEM</vt:lpstr>
      <vt:lpstr>Problem Definition</vt:lpstr>
      <vt:lpstr>Project Description</vt:lpstr>
      <vt:lpstr>Scope</vt:lpstr>
      <vt:lpstr>Flow Diagram</vt:lpstr>
      <vt:lpstr>Functionalities</vt:lpstr>
      <vt:lpstr>Concepts Used</vt:lpstr>
      <vt:lpstr>Database Schema</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OSTPL MINI PROJECT  STUDENT MANAGEMENT SYSTEM</dc:title>
  <cp:lastModifiedBy>User</cp:lastModifiedBy>
  <cp:revision>10</cp:revision>
  <dcterms:modified xsi:type="dcterms:W3CDTF">2021-05-04T09:25:13Z</dcterms:modified>
</cp:coreProperties>
</file>