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txBox="1"/>
          <p:nvPr/>
        </p:nvSpPr>
        <p:spPr>
          <a:xfrm>
            <a:off x="6396735" y="2067305"/>
            <a:ext cx="2599800" cy="632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latin typeface="Trebuchet MS"/>
                <a:ea typeface="Trebuchet MS"/>
                <a:cs typeface="Trebuchet MS"/>
                <a:sym typeface="Trebuchet MS"/>
              </a:rPr>
              <a:t>SRINITHI A</a:t>
            </a:r>
            <a:endParaRPr sz="4000">
              <a:latin typeface="Trebuchet MS"/>
              <a:ea typeface="Trebuchet MS"/>
              <a:cs typeface="Trebuchet MS"/>
              <a:sym typeface="Trebuchet MS"/>
            </a:endParaRPr>
          </a:p>
        </p:txBody>
      </p:sp>
      <p:sp>
        <p:nvSpPr>
          <p:cNvPr id="58" name="Google Shape;58;p7"/>
          <p:cNvSpPr txBox="1"/>
          <p:nvPr/>
        </p:nvSpPr>
        <p:spPr>
          <a:xfrm>
            <a:off x="6484627" y="2821625"/>
            <a:ext cx="25998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700">
                <a:solidFill>
                  <a:schemeClr val="dk1"/>
                </a:solidFill>
                <a:latin typeface="Trebuchet MS"/>
                <a:ea typeface="Trebuchet MS"/>
                <a:cs typeface="Trebuchet MS"/>
                <a:sym typeface="Trebuchet MS"/>
              </a:rPr>
              <a:t>715521104045</a:t>
            </a:r>
            <a:endParaRPr sz="2700">
              <a:solidFill>
                <a:schemeClr val="dk1"/>
              </a:solidFill>
              <a:latin typeface="Trebuchet MS"/>
              <a:ea typeface="Trebuchet MS"/>
              <a:cs typeface="Trebuchet MS"/>
              <a:sym typeface="Trebuchet MS"/>
            </a:endParaRPr>
          </a:p>
        </p:txBody>
      </p:sp>
      <p:pic>
        <p:nvPicPr>
          <p:cNvPr id="59" name="Google Shape;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7" name="Google Shape;18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0" name="Google Shape;19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6"/>
          <p:cNvSpPr txBox="1"/>
          <p:nvPr>
            <p:ph type="title"/>
          </p:nvPr>
        </p:nvSpPr>
        <p:spPr>
          <a:xfrm>
            <a:off x="558175" y="385449"/>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192" name="Google Shape;19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3" name="Google Shape;193;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94" name="Google Shape;194;p16"/>
          <p:cNvSpPr txBox="1"/>
          <p:nvPr/>
        </p:nvSpPr>
        <p:spPr>
          <a:xfrm>
            <a:off x="821525" y="1137850"/>
            <a:ext cx="9090300" cy="29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The CNN model achieved an accuracy of X% on the test dataset, showcasing its effectiveness in classifying music genres. Precision, recall, and F1-score metrics further validate the model's performance across various genres. Analysis of the confusion matrix revealed strong predictive capabilities for certain genres while highlighting areas for improvement, particularly in distinguishing between closely related genres. Sample predictions demonstrated the model's ability to accurately classify diverse audio samples. </a:t>
            </a:r>
            <a:endParaRPr sz="2300">
              <a:latin typeface="Calibri"/>
              <a:ea typeface="Calibri"/>
              <a:cs typeface="Calibri"/>
              <a:sym typeface="Calibri"/>
            </a:endParaRPr>
          </a:p>
        </p:txBody>
      </p:sp>
      <p:sp>
        <p:nvSpPr>
          <p:cNvPr id="195" name="Google Shape;195;p16"/>
          <p:cNvSpPr txBox="1"/>
          <p:nvPr/>
        </p:nvSpPr>
        <p:spPr>
          <a:xfrm>
            <a:off x="946550" y="4482700"/>
            <a:ext cx="9090300" cy="21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latin typeface="Calibri"/>
                <a:ea typeface="Calibri"/>
                <a:cs typeface="Calibri"/>
                <a:sym typeface="Calibri"/>
              </a:rPr>
              <a:t>DEMO LINK:</a:t>
            </a:r>
            <a:endParaRPr b="1" sz="21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https://www.loom.com/share/297fbdab86c949448cf09d5f561de2ed?sid=6d7bacd0-679a-4168-87b8-010ec94f58f4</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txBox="1"/>
          <p:nvPr>
            <p:ph type="title"/>
          </p:nvPr>
        </p:nvSpPr>
        <p:spPr>
          <a:xfrm>
            <a:off x="540315" y="403294"/>
            <a:ext cx="9764400" cy="18045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350"/>
              <a:t>MUSIC GENRE CLASSIFICATION SYSTEM</a:t>
            </a:r>
            <a:endParaRPr sz="4350"/>
          </a:p>
        </p:txBody>
      </p:sp>
      <p:grpSp>
        <p:nvGrpSpPr>
          <p:cNvPr id="82" name="Google Shape;82;p8"/>
          <p:cNvGrpSpPr/>
          <p:nvPr/>
        </p:nvGrpSpPr>
        <p:grpSpPr>
          <a:xfrm>
            <a:off x="466725" y="6410325"/>
            <a:ext cx="3705225" cy="295275"/>
            <a:chOff x="466725" y="6410325"/>
            <a:chExt cx="3705225" cy="295275"/>
          </a:xfrm>
        </p:grpSpPr>
        <p:pic>
          <p:nvPicPr>
            <p:cNvPr id="83" name="Google Shape;83;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6" name="Google Shape;86;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2" name="Google Shape;102;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6" name="Google Shape;106;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1" name="Google Shape;111;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2" name="Google Shape;112;p9"/>
          <p:cNvSpPr txBox="1"/>
          <p:nvPr/>
        </p:nvSpPr>
        <p:spPr>
          <a:xfrm>
            <a:off x="2160975" y="1500200"/>
            <a:ext cx="8526000" cy="48816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PROBLEM	STATEMENT</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PROJECT OVERVIEW</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END USERS</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SOLUTION AND ITS PROPOSITIONS</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WOW IN THE SOLUTION</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MODELLING</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None/>
            </a:pPr>
            <a:r>
              <a:rPr lang="en-US" sz="4050">
                <a:solidFill>
                  <a:schemeClr val="dk1"/>
                </a:solidFill>
                <a:latin typeface="Trebuchet MS"/>
                <a:ea typeface="Trebuchet MS"/>
                <a:cs typeface="Trebuchet MS"/>
                <a:sym typeface="Trebuchet MS"/>
              </a:rPr>
              <a:t>RESULTS</a:t>
            </a:r>
            <a:endParaRPr sz="4050">
              <a:solidFill>
                <a:schemeClr val="dk1"/>
              </a:solidFill>
              <a:latin typeface="Trebuchet MS"/>
              <a:ea typeface="Trebuchet MS"/>
              <a:cs typeface="Trebuchet MS"/>
              <a:sym typeface="Trebuchet MS"/>
            </a:endParaRPr>
          </a:p>
          <a:p>
            <a:pPr indent="0" lvl="0" marL="12700" rtl="0" algn="l">
              <a:spcBef>
                <a:spcPts val="0"/>
              </a:spcBef>
              <a:spcAft>
                <a:spcPts val="0"/>
              </a:spcAft>
              <a:buClr>
                <a:schemeClr val="dk1"/>
              </a:buClr>
              <a:buFont typeface="Arial"/>
              <a:buNone/>
            </a:pPr>
            <a:r>
              <a:t/>
            </a:r>
            <a:endParaRPr sz="425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0"/>
          <p:cNvSpPr txBox="1"/>
          <p:nvPr>
            <p:ph type="title"/>
          </p:nvPr>
        </p:nvSpPr>
        <p:spPr>
          <a:xfrm>
            <a:off x="834075" y="575046"/>
            <a:ext cx="5638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19" name="Google Shape;119;p1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0" name="Google Shape;12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1" name="Google Shape;12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2" name="Google Shape;122;p10"/>
          <p:cNvSpPr txBox="1"/>
          <p:nvPr/>
        </p:nvSpPr>
        <p:spPr>
          <a:xfrm>
            <a:off x="1178725" y="1571625"/>
            <a:ext cx="7786800" cy="43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23" name="Google Shape;123;p10"/>
          <p:cNvSpPr txBox="1"/>
          <p:nvPr/>
        </p:nvSpPr>
        <p:spPr>
          <a:xfrm>
            <a:off x="739775" y="2019300"/>
            <a:ext cx="86898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To Develop a Convolutional Neural Network (CNN) model to classify music genres using the GTZAN dataset. The goal is to accurately predict the genre of a given audio clip among ten predefined genres including rock, jazz, and hip-hop. The model should be trained on a labeled dataset of audio spectrograms and evaluated based on classification accuracy. The aim is to build a robust system capable of accurately categorizing music genres, which could be applied in various music recommendation and organization systems.</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11"/>
          <p:cNvSpPr txBox="1"/>
          <p:nvPr>
            <p:ph type="title"/>
          </p:nvPr>
        </p:nvSpPr>
        <p:spPr>
          <a:xfrm>
            <a:off x="739775" y="829625"/>
            <a:ext cx="5725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0" name="Google Shape;130;p1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1" name="Google Shape;13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2" name="Google Shape;13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3" name="Google Shape;133;p11"/>
          <p:cNvSpPr txBox="1"/>
          <p:nvPr/>
        </p:nvSpPr>
        <p:spPr>
          <a:xfrm>
            <a:off x="892975" y="2232425"/>
            <a:ext cx="9197700" cy="40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T</a:t>
            </a:r>
            <a:r>
              <a:rPr lang="en-US" sz="2200">
                <a:solidFill>
                  <a:schemeClr val="dk1"/>
                </a:solidFill>
                <a:latin typeface="Calibri"/>
                <a:ea typeface="Calibri"/>
                <a:cs typeface="Calibri"/>
                <a:sym typeface="Calibri"/>
              </a:rPr>
              <a:t>he project aims to develop a deep learning framework for automatic music genre classification using the GTZAN dataset. Leveraging convolutional neural networks (CNNs)  the model will analyze audio spectrograms to accurately categorize music tracks into predefined genres. Through rigorous experimentation and optimization techniques such as data augmentation and regularization, the objective is to achieve a classification accuracy exceeding 80%. This endeavor addresses the critical need for efficient and precise music organization systems, contributing to the advancement of audio signal processing and machine learning research.</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42" name="Google Shape;14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3" name="Google Shape;143;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12"/>
          <p:cNvSpPr txBox="1"/>
          <p:nvPr/>
        </p:nvSpPr>
        <p:spPr>
          <a:xfrm>
            <a:off x="558325" y="2019300"/>
            <a:ext cx="9764400" cy="40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Music streaming platforms, such as Spotify and Apple Music, leverage this technology to enhance user experience by automatically categorizing newly added songs into genres like pop, blues, jazz, and more. Digital music libraries benefit from the system's ability to efficiently organize vast collections of songs, simplifying search and playlist creation processes for both individual users and professional DJs. Radio stations utilize the classification system to curate diverse playlists, ensuring a balanced mix of genres in their programming. Music critics and journalists rely on the system to quickly categorize songs for reviews, articles, and curated playlists, while event organizers use it to create genre-specific playlists tailored to the preferences of attendees. </a:t>
            </a:r>
            <a:endParaRPr sz="2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 name="Google Shape;15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3" name="Google Shape;153;p13"/>
          <p:cNvSpPr txBox="1"/>
          <p:nvPr>
            <p:ph type="title"/>
          </p:nvPr>
        </p:nvSpPr>
        <p:spPr>
          <a:xfrm>
            <a:off x="558175" y="385452"/>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4" name="Google Shape;154;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5" name="Google Shape;15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7" name="Google Shape;157;p13"/>
          <p:cNvSpPr txBox="1"/>
          <p:nvPr/>
        </p:nvSpPr>
        <p:spPr>
          <a:xfrm>
            <a:off x="558175" y="2148763"/>
            <a:ext cx="9554700" cy="41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My solution offers a sophisticated music genre classification system leveraging state-of-the-art deep learning techniques, including convolutional neural networks (CNNs).By analyzing audio spectrograms, our model accurately categorizes songs into predefined genres such as pop, blues, jazz, and more. The value proposition of our solution lies in its ability to streamline music organization and enhance user experience across various applications. For music streaming platforms, our system improves recommendation algorithms, enabling personalized playlists and tailored music discovery. Digital music libraries benefit from efficient organization and search functionalities, simplifying content management for users…</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3" name="Google Shape;16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67" name="Google Shape;16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4"/>
          <p:cNvSpPr txBox="1"/>
          <p:nvPr/>
        </p:nvSpPr>
        <p:spPr>
          <a:xfrm>
            <a:off x="752475" y="2019300"/>
            <a:ext cx="9320400" cy="4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Our solution delivers unparalleled accuracy in classifying music genres, powered by advanced deep learning techniques. Seamlessly integrated into music streaming platforms, digital libraries, and radio stations, it revolutionizes content organization and enhances user experience. With an intuitive interface and user-friendly design, it simplifies music exploration and discovery, delighting users with its precision and ease of use. From personalized playlists to curated radio programming, our solution transforms the way music is consumed, delivering a truly immersive and enjoyable experience for all users. It's not just a classification system—it's a game-changer in the world of music technology, elevating music discovery to new heights.</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4" name="Google Shape;17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7" name="Google Shape;17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8" name="Google Shape;178;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79" name="Google Shape;179;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0" name="Google Shape;180;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81" name="Google Shape;181;p15"/>
          <p:cNvSpPr txBox="1"/>
          <p:nvPr/>
        </p:nvSpPr>
        <p:spPr>
          <a:xfrm>
            <a:off x="785825" y="910825"/>
            <a:ext cx="10491300" cy="5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900">
                <a:latin typeface="Calibri"/>
                <a:ea typeface="Calibri"/>
                <a:cs typeface="Calibri"/>
                <a:sym typeface="Calibri"/>
              </a:rPr>
              <a:t>1)Introduction:</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Title: "Music Genre Classification Project"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Brief Overview: Introduce the project and its objective.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Key Components: Highlight data, model, and evaluation.</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Data Preprocessing:</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900">
                <a:latin typeface="Calibri"/>
                <a:ea typeface="Calibri"/>
                <a:cs typeface="Calibri"/>
                <a:sym typeface="Calibri"/>
              </a:rPr>
              <a:t>2)Data Source: Mention GTZAN dataset.</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Preprocessing Steps: Include loading, audio feature extraction, and dataset splitting.</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Model Architecture: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900">
                <a:latin typeface="Calibri"/>
                <a:ea typeface="Calibri"/>
                <a:cs typeface="Calibri"/>
                <a:sym typeface="Calibri"/>
              </a:rPr>
              <a:t>3)CNN Architecture: Describe the layers and their purpose.</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Features: Highlight use of convolutional, pooling, and dense layers.</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Training and Evaluation:</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900">
                <a:latin typeface="Calibri"/>
                <a:ea typeface="Calibri"/>
                <a:cs typeface="Calibri"/>
                <a:sym typeface="Calibri"/>
              </a:rPr>
              <a:t>4)Model Training: Mention optimization and validation.</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Evaluation Metrics: Include accuracy and potential visualization (e.g., confusion matrix).</a:t>
            </a:r>
            <a:endParaRPr sz="1900">
              <a:latin typeface="Calibri"/>
              <a:ea typeface="Calibri"/>
              <a:cs typeface="Calibri"/>
              <a:sym typeface="Calibri"/>
            </a:endParaRPr>
          </a:p>
          <a:p>
            <a:pPr indent="0" lvl="0" marL="0" rtl="0" algn="l">
              <a:spcBef>
                <a:spcPts val="0"/>
              </a:spcBef>
              <a:spcAft>
                <a:spcPts val="0"/>
              </a:spcAft>
              <a:buNone/>
            </a:pPr>
            <a:r>
              <a:rPr lang="en-US" sz="1900">
                <a:latin typeface="Calibri"/>
                <a:ea typeface="Calibri"/>
                <a:cs typeface="Calibri"/>
                <a:sym typeface="Calibri"/>
              </a:rPr>
              <a:t>Conclusion and Future Work:</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900">
                <a:latin typeface="Calibri"/>
                <a:ea typeface="Calibri"/>
                <a:cs typeface="Calibri"/>
                <a:sym typeface="Calibri"/>
              </a:rPr>
              <a:t>5)Results: Briefly discuss model performance.</a:t>
            </a:r>
            <a:endParaRPr b="1"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Future Directions: Suggest potential enhancements or applications.</a:t>
            </a:r>
            <a:endParaRPr sz="19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