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58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4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60;g2fd1057461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6" name="Google Shape;61;g2fd1057461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Google Shape;68;g2fd1057461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89" name="Google Shape;69;g2fd1057461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Google Shape;75;g2fd1057461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5" name="Google Shape;76;g2fd1057461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oogle Shape;82;g2fd1057461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1" name="Google Shape;83;g2fd1057461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Google Shape;131;g2fd1057461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2" name="Google Shape;132;g2fd1057461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48618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48619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8642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643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8638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580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581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645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8646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8647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649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8634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8635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48651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53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48654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48655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656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</a:lstStyle>
          <a:p>
            <a:endParaRPr/>
          </a:p>
        </p:txBody>
      </p:sp>
      <p:sp>
        <p:nvSpPr>
          <p:cNvPr id="1048640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4857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1700" y="1931478"/>
            <a:ext cx="85206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 dirty="0">
                <a:solidFill>
                  <a:schemeClr val="dk1"/>
                </a:solidFill>
              </a:rPr>
              <a:t>WORD COUNTER </a:t>
            </a:r>
            <a:endParaRPr sz="3900" b="1" dirty="0">
              <a:solidFill>
                <a:schemeClr val="dk1"/>
              </a:solidFill>
            </a:endParaRPr>
          </a:p>
        </p:txBody>
      </p:sp>
      <p:pic>
        <p:nvPicPr>
          <p:cNvPr id="2097166" name="Google Shape;55;p13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6349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21" name="Google Shape;56;p13"/>
          <p:cNvSpPr txBox="1"/>
          <p:nvPr/>
        </p:nvSpPr>
        <p:spPr>
          <a:xfrm>
            <a:off x="0" y="3899338"/>
            <a:ext cx="4327500" cy="7771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PRESENTED BY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230381171042</a:t>
            </a:r>
            <a:r>
              <a:rPr lang="en-US" altLang="en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2156-SRINITHI D</a:t>
            </a:r>
            <a:endParaRPr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48622" name="Google Shape;57;p13"/>
          <p:cNvSpPr txBox="1"/>
          <p:nvPr/>
        </p:nvSpPr>
        <p:spPr>
          <a:xfrm>
            <a:off x="4816500" y="3584028"/>
            <a:ext cx="43275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b="1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			</a:t>
            </a:r>
          </a:p>
          <a:p>
            <a:pPr algn="just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b="1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			SUPERVISOR                                                                                		</a:t>
            </a:r>
            <a:r>
              <a:rPr lang="en-US" altLang="en-US" sz="18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Mr.A.Malarmannan,M.E</a:t>
            </a:r>
            <a:r>
              <a:rPr lang="en-US" altLang="en-US" sz="1800" b="1" dirty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.,                                                                                                      				AP/CSE.</a:t>
            </a:r>
          </a:p>
        </p:txBody>
      </p:sp>
      <p:pic>
        <p:nvPicPr>
          <p:cNvPr id="2097167" name="Google Shape;58;p13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7890767" y="328500"/>
            <a:ext cx="79974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814551" y="240079"/>
            <a:ext cx="7514896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		</a:t>
            </a:r>
            <a:r>
              <a:rPr lang="en-US" b="1" dirty="0"/>
              <a:t>RESULT AND DISCUSSION</a:t>
            </a:r>
            <a:endParaRPr lang="en-IN" b="1" dirty="0"/>
          </a:p>
        </p:txBody>
      </p:sp>
      <p:pic>
        <p:nvPicPr>
          <p:cNvPr id="2097170" name="Google Shape;85;p17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3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1" name="Google Shape;86;p17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8319030" y="6"/>
            <a:ext cx="824970" cy="795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1E4E1F-C5F2-B652-5EBC-2D06E6AA1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528" y="951571"/>
            <a:ext cx="5806943" cy="36278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ext Placeholder 2"/>
          <p:cNvSpPr>
            <a:spLocks noGrp="1"/>
          </p:cNvSpPr>
          <p:nvPr>
            <p:ph type="body" idx="1"/>
          </p:nvPr>
        </p:nvSpPr>
        <p:spPr>
          <a:xfrm>
            <a:off x="311699" y="513915"/>
            <a:ext cx="8520600" cy="3416400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	  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ANY QUERIES ?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Google Shape;134;p24"/>
          <p:cNvSpPr txBox="1"/>
          <p:nvPr/>
        </p:nvSpPr>
        <p:spPr>
          <a:xfrm>
            <a:off x="38100" y="1835250"/>
            <a:ext cx="9067800" cy="108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chemeClr val="dk1"/>
                </a:solidFill>
              </a:rPr>
              <a:t>THANK YOU</a:t>
            </a:r>
            <a:endParaRPr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Google Shape;63;p14"/>
          <p:cNvSpPr txBox="1"/>
          <p:nvPr/>
        </p:nvSpPr>
        <p:spPr>
          <a:xfrm>
            <a:off x="249400" y="1324850"/>
            <a:ext cx="7939500" cy="25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400" b="1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" sz="2400" b="1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endParaRPr sz="2400" b="1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endParaRPr sz="2400" b="1">
              <a:solidFill>
                <a:schemeClr val="dk1"/>
              </a:solidFill>
            </a:endParaRPr>
          </a:p>
        </p:txBody>
      </p:sp>
      <p:pic>
        <p:nvPicPr>
          <p:cNvPr id="2097164" name="Google Shape;64;p14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2259" y="16603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5" name="Google Shape;65;p14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8319030" y="66842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13" name="Google Shape;66;p14"/>
          <p:cNvSpPr txBox="1"/>
          <p:nvPr/>
        </p:nvSpPr>
        <p:spPr>
          <a:xfrm>
            <a:off x="175485" y="121878"/>
            <a:ext cx="9067800" cy="6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PRESENTATION OVERVIEW</a:t>
            </a:r>
            <a:endParaRPr sz="2400" b="1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4" name="Text Box 2"/>
          <p:cNvSpPr txBox="1">
            <a:spLocks noChangeArrowheads="1"/>
          </p:cNvSpPr>
          <p:nvPr/>
        </p:nvSpPr>
        <p:spPr bwMode="auto">
          <a:xfrm>
            <a:off x="830317" y="870857"/>
            <a:ext cx="7758137" cy="427264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1313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 indent="-284163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Objective</a:t>
            </a:r>
          </a:p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Project Introduction</a:t>
            </a:r>
          </a:p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Problem Statement</a:t>
            </a:r>
          </a:p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Methodologies (Programming concepts relevant to problem statement)</a:t>
            </a:r>
          </a:p>
          <a:p>
            <a:pPr marL="344487" indent="-3429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Tx/>
              <a:buAutoNum type="arabicPeriod" startAt="5"/>
            </a:pPr>
            <a:r>
              <a:rPr lang="en-US" dirty="0"/>
              <a:t> Architecture of the proposed system </a:t>
            </a:r>
          </a:p>
          <a:p>
            <a:pPr marL="344487" indent="-3429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Tx/>
              <a:buAutoNum type="arabicPeriod" startAt="5"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 List of Modules</a:t>
            </a:r>
            <a:endParaRPr lang="en-US" dirty="0"/>
          </a:p>
          <a:p>
            <a:pPr marL="1587" indent="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</a:pPr>
            <a:r>
              <a:rPr lang="en-US" dirty="0"/>
              <a:t>7.     Merits </a:t>
            </a:r>
          </a:p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</a:pPr>
            <a:r>
              <a:rPr lang="en-US" dirty="0"/>
              <a:t>8.     Results and Discussion</a:t>
            </a:r>
          </a:p>
          <a:p>
            <a:pPr marL="458787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</a:pPr>
            <a:r>
              <a:rPr lang="en-US" dirty="0"/>
              <a:t>9.     Queries</a:t>
            </a:r>
          </a:p>
          <a:p>
            <a:pPr marL="1587" indent="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</a:pPr>
            <a:endParaRPr lang="en-US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234582" y="147145"/>
            <a:ext cx="8520600" cy="651642"/>
          </a:xfrm>
        </p:spPr>
        <p:txBody>
          <a:bodyPr>
            <a:normAutofit fontScale="95833"/>
          </a:bodyPr>
          <a:lstStyle/>
          <a:p>
            <a:pPr algn="ctr">
              <a:buClr>
                <a:srgbClr val="000000"/>
              </a:buClr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OBJECTIVE</a:t>
            </a:r>
          </a:p>
        </p:txBody>
      </p:sp>
      <p:pic>
        <p:nvPicPr>
          <p:cNvPr id="2097160" name="Google Shape;71;p15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93035" y="91768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1" name="Google Shape;72;p1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8319030" y="147145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07" name="TextBox 1048606"/>
          <p:cNvSpPr txBox="1"/>
          <p:nvPr/>
        </p:nvSpPr>
        <p:spPr>
          <a:xfrm>
            <a:off x="855593" y="1422717"/>
            <a:ext cx="7233973" cy="25750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Counts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US"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words</a:t>
            </a:r>
            <a:r>
              <a:rPr lang="en-US" sz="16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en-US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Wingdings"/>
              <a:buChar char="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en-US"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en-US" sz="16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(word</a:t>
            </a:r>
            <a:r>
              <a:rPr lang="en-US" sz="1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occurrences).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Wingdings"/>
              <a:buChar char="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Counts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US"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Wingdings"/>
              <a:buChar char="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Counts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US"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(including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punctuation).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Wingdings"/>
              <a:buChar char="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case-insensitive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Google Shape;71;p1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48683" y="29184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7" name="Google Shape;72;p15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8242830" y="129689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6" name="Google Shape;73;p15"/>
          <p:cNvSpPr txBox="1"/>
          <p:nvPr/>
        </p:nvSpPr>
        <p:spPr>
          <a:xfrm>
            <a:off x="76200" y="247130"/>
            <a:ext cx="9067800" cy="6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INTRODUCTION</a:t>
            </a:r>
            <a:endParaRPr sz="2400" b="1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F02775-774F-A5EE-CF3E-B13C6B91E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39" y="1738382"/>
            <a:ext cx="744158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Automates text analysis for word, line, and character counts with word frequency insights.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Handles multiple lines, removes punctuation, and provides case-insensitive analysis.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Quick, error-free solution for structured text analysis across various domains.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5"/>
          <p:cNvSpPr>
            <a:spLocks noGrp="1"/>
          </p:cNvSpPr>
          <p:nvPr>
            <p:ph type="title"/>
          </p:nvPr>
        </p:nvSpPr>
        <p:spPr>
          <a:xfrm>
            <a:off x="311700" y="220717"/>
            <a:ext cx="8520600" cy="672662"/>
          </a:xfrm>
        </p:spPr>
        <p:txBody>
          <a:bodyPr>
            <a:normAutofit/>
          </a:bodyPr>
          <a:lstStyle/>
          <a:p>
            <a:r>
              <a:rPr lang="en-US" dirty="0"/>
              <a:t>		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 STATEMENT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97152" name="Google Shape;71;p15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Google Shape;72;p1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8319030" y="6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60" name="TextBox 1048659"/>
          <p:cNvSpPr txBox="1"/>
          <p:nvPr/>
        </p:nvSpPr>
        <p:spPr>
          <a:xfrm>
            <a:off x="817756" y="1374005"/>
            <a:ext cx="7501274" cy="38318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97815" marR="5080" indent="-28575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9085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words,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characters,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error-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prone.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14"/>
              </a:spcBef>
              <a:buFont typeface="Wingdings"/>
              <a:buChar char="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en-US" sz="16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1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57480" indent="1085215">
              <a:lnSpc>
                <a:spcPct val="10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57480" indent="1085215"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punctuation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case,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doesn't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linguistic</a:t>
            </a:r>
            <a:r>
              <a:rPr lang="en-US"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structures,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stemming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lemmatization</a:t>
            </a:r>
            <a:r>
              <a:rPr lang="en-US"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treating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"running"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"run"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</a:t>
            </a:r>
            <a:r>
              <a:rPr lang="en-US" sz="16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en-US" sz="16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2705" indent="972185"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en-US"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encodings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Unicode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symbols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well,</a:t>
            </a:r>
            <a:r>
              <a:rPr lang="en-US"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environments.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Google Shape;72;p15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8467492" y="122920"/>
            <a:ext cx="676508" cy="917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5" name="Google Shape;71;p1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3754" y="104078"/>
            <a:ext cx="762558" cy="7623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63" name="Title 1"/>
          <p:cNvSpPr>
            <a:spLocks noGrp="1"/>
          </p:cNvSpPr>
          <p:nvPr/>
        </p:nvSpPr>
        <p:spPr>
          <a:xfrm>
            <a:off x="1045778" y="331076"/>
            <a:ext cx="7938921" cy="839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r>
              <a:rPr lang="en-US" altLang="en-US" sz="2400" b="1" dirty="0">
                <a:solidFill>
                  <a:srgbClr val="262626"/>
                </a:solidFill>
                <a:latin typeface="Arial"/>
                <a:cs typeface="Arial" panose="020B0604020202020204" pitchFamily="34" charset="0"/>
              </a:rPr>
              <a:t>Methodologies (Programming concepts relevant to problem statement)</a:t>
            </a:r>
            <a:b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</a:br>
            <a:endParaRPr lang="en-IN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8CCEF5-E816-E66A-7927-893FD4C75B1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24468" y="1713182"/>
            <a:ext cx="805118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 Development: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Designed a user-friendly interface using Java AWT components like Frame,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Button.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 Handling: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Managed user interactions with ActionListener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WindowAdapter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Processing: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Used string manipulation and regular expressions for text cleaning and analysis.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Leveraged HashMap for efficient word frequency computation.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Google Shape;78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3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9" name="Google Shape;79;p16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8319030" y="6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0" name="Google Shape;80;p16"/>
          <p:cNvSpPr txBox="1"/>
          <p:nvPr/>
        </p:nvSpPr>
        <p:spPr>
          <a:xfrm>
            <a:off x="38100" y="120750"/>
            <a:ext cx="9067800" cy="67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FLOW DIAGRAM</a:t>
            </a:r>
            <a:endParaRPr sz="2400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16E1F5-E537-6C68-ADCA-3B6164F055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32"/>
            <a:ext cx="9144000" cy="51360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Google Shape;85;p17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3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3" name="Google Shape;86;p17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8319030" y="6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08" name="Google Shape;87;p17"/>
          <p:cNvSpPr txBox="1"/>
          <p:nvPr/>
        </p:nvSpPr>
        <p:spPr>
          <a:xfrm>
            <a:off x="38100" y="120750"/>
            <a:ext cx="9067800" cy="67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2400"/>
            </a:pPr>
            <a:r>
              <a:rPr lang="e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MODULE DESCRIPTION</a:t>
            </a:r>
          </a:p>
        </p:txBody>
      </p:sp>
      <p:sp>
        <p:nvSpPr>
          <p:cNvPr id="1048682" name="TextBox 1048681"/>
          <p:cNvSpPr txBox="1"/>
          <p:nvPr/>
        </p:nvSpPr>
        <p:spPr>
          <a:xfrm>
            <a:off x="1071811" y="1064413"/>
            <a:ext cx="7000375" cy="338554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Module :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1. Allows the user to input multiple lines of text.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2. Input loop terminates when the user types "exit".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3. Stores the input in a single string variable.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Module :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Counting: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the text, removes punctuation, and splits it into words.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Frequency Analysis: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 HashMap to count occurrences of each word, ignoring case sensitivity.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Counting: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Calculates the total number of characters, including spaces and punctuation.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Line Counting: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Counts the total number of lines entered by the user.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Module : 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Displays total words, lines, characters, and word frequency in a clear format.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MERITS</a:t>
            </a:r>
            <a:br>
              <a:rPr lang="en-US" b="1" dirty="0"/>
            </a:br>
            <a:endParaRPr lang="en-US" dirty="0"/>
          </a:p>
        </p:txBody>
      </p:sp>
      <p:pic>
        <p:nvPicPr>
          <p:cNvPr id="2097168" name="Google Shape;85;p17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3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9" name="Google Shape;86;p17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8319030" y="6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84" name="TextBox 1048683"/>
          <p:cNvSpPr txBox="1"/>
          <p:nvPr/>
        </p:nvSpPr>
        <p:spPr>
          <a:xfrm>
            <a:off x="381279" y="1038245"/>
            <a:ext cx="8007330" cy="350967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29"/>
              </a:spcBef>
              <a:buFont typeface="Wingdings" panose="05000000000000000000" pitchFamily="2" charset="2"/>
              <a:buChar char="Ø"/>
              <a:tabLst>
                <a:tab pos="353695" algn="l"/>
              </a:tabLst>
            </a:pPr>
            <a:r>
              <a:rPr lang="en-US" sz="1600" b="1" dirty="0"/>
              <a:t>Automated</a:t>
            </a:r>
            <a:r>
              <a:rPr lang="en-US" sz="1600" b="1" spc="-15" dirty="0"/>
              <a:t> </a:t>
            </a:r>
            <a:r>
              <a:rPr lang="en-US" sz="1600" b="1" dirty="0"/>
              <a:t>and</a:t>
            </a:r>
            <a:r>
              <a:rPr lang="en-US" sz="1600" b="1" spc="-25" dirty="0"/>
              <a:t> </a:t>
            </a:r>
            <a:r>
              <a:rPr lang="en-US" sz="1600" b="1" dirty="0"/>
              <a:t>Detailed</a:t>
            </a:r>
            <a:r>
              <a:rPr lang="en-US" sz="1600" b="1" spc="-55" dirty="0"/>
              <a:t> </a:t>
            </a:r>
            <a:r>
              <a:rPr lang="en-US" sz="1600" b="1" dirty="0"/>
              <a:t>Text</a:t>
            </a:r>
            <a:r>
              <a:rPr lang="en-US" sz="1600" b="1" spc="-35" dirty="0"/>
              <a:t> </a:t>
            </a:r>
            <a:r>
              <a:rPr lang="en-US" sz="1600" b="1" spc="-10" dirty="0"/>
              <a:t>Analysis</a:t>
            </a:r>
            <a:r>
              <a:rPr lang="en-US" sz="1600" b="1" spc="-10" dirty="0">
                <a:latin typeface="Microsoft Sans Serif"/>
                <a:cs typeface="Microsoft Sans Serif"/>
              </a:rPr>
              <a:t>:</a:t>
            </a:r>
          </a:p>
          <a:p>
            <a:pPr marL="12700" marR="248285" indent="1143000" algn="just">
              <a:lnSpc>
                <a:spcPct val="105100"/>
              </a:lnSpc>
              <a:spcBef>
                <a:spcPts val="30"/>
              </a:spcBef>
            </a:pPr>
            <a:r>
              <a:rPr lang="en-US" sz="1600" b="0" dirty="0">
                <a:latin typeface="Microsoft Sans Serif"/>
                <a:cs typeface="Microsoft Sans Serif"/>
              </a:rPr>
              <a:t>Unlike</a:t>
            </a:r>
            <a:r>
              <a:rPr lang="en-US" sz="1600" b="0" spc="-65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simple</a:t>
            </a:r>
            <a:r>
              <a:rPr lang="en-US" sz="1600" b="0" spc="-80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word</a:t>
            </a:r>
            <a:r>
              <a:rPr lang="en-US" sz="1600" b="0" spc="10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counters,</a:t>
            </a:r>
            <a:r>
              <a:rPr lang="en-US" sz="1600" b="0" spc="-45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this</a:t>
            </a:r>
            <a:r>
              <a:rPr lang="en-US" sz="1600" b="0" spc="-20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program</a:t>
            </a:r>
            <a:r>
              <a:rPr lang="en-US" sz="1600" b="0" spc="-5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not</a:t>
            </a:r>
            <a:r>
              <a:rPr lang="en-US" sz="1600" b="0" spc="-25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only</a:t>
            </a:r>
            <a:r>
              <a:rPr lang="en-US" sz="1600" b="0" spc="-20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counts</a:t>
            </a:r>
            <a:r>
              <a:rPr lang="en-US" sz="1600" b="0" spc="-40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words but</a:t>
            </a:r>
            <a:r>
              <a:rPr lang="en-US" sz="1600" b="0" spc="-5" dirty="0">
                <a:latin typeface="Microsoft Sans Serif"/>
                <a:cs typeface="Microsoft Sans Serif"/>
              </a:rPr>
              <a:t> </a:t>
            </a:r>
            <a:r>
              <a:rPr lang="en-US" sz="1600" b="0" spc="-20" dirty="0">
                <a:latin typeface="Microsoft Sans Serif"/>
                <a:cs typeface="Microsoft Sans Serif"/>
              </a:rPr>
              <a:t>also </a:t>
            </a:r>
            <a:r>
              <a:rPr lang="en-US" sz="1600" b="0" dirty="0">
                <a:latin typeface="Microsoft Sans Serif"/>
                <a:cs typeface="Microsoft Sans Serif"/>
              </a:rPr>
              <a:t>analyzes</a:t>
            </a:r>
            <a:r>
              <a:rPr lang="en-US" sz="1600" b="0" spc="-25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the</a:t>
            </a:r>
            <a:r>
              <a:rPr lang="en-US" sz="1600" b="0" spc="-15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structure</a:t>
            </a:r>
            <a:r>
              <a:rPr lang="en-US" sz="1600" b="0" spc="-60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of the</a:t>
            </a:r>
            <a:r>
              <a:rPr lang="en-US" sz="1600" b="0" spc="-35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text</a:t>
            </a:r>
            <a:r>
              <a:rPr lang="en-US" sz="1600" b="0" spc="20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by</a:t>
            </a:r>
            <a:r>
              <a:rPr lang="en-US" sz="1600" b="0" spc="-20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counting</a:t>
            </a:r>
            <a:r>
              <a:rPr lang="en-US" sz="1600" b="0" spc="-65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lines</a:t>
            </a:r>
            <a:r>
              <a:rPr lang="en-US" sz="1600" b="0" spc="-45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and</a:t>
            </a:r>
            <a:r>
              <a:rPr lang="en-US" sz="1600" b="0" spc="-15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characters</a:t>
            </a:r>
            <a:r>
              <a:rPr lang="en-US" sz="1600" b="0" spc="-45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and</a:t>
            </a:r>
            <a:r>
              <a:rPr lang="en-US" sz="1600" b="0" spc="-15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providing</a:t>
            </a:r>
            <a:r>
              <a:rPr lang="en-US" sz="1600" b="0" spc="-15" dirty="0">
                <a:latin typeface="Microsoft Sans Serif"/>
                <a:cs typeface="Microsoft Sans Serif"/>
              </a:rPr>
              <a:t> </a:t>
            </a:r>
            <a:r>
              <a:rPr lang="en-US" sz="1600" b="0" spc="-20" dirty="0">
                <a:latin typeface="Microsoft Sans Serif"/>
                <a:cs typeface="Microsoft Sans Serif"/>
              </a:rPr>
              <a:t>word </a:t>
            </a:r>
            <a:r>
              <a:rPr lang="en-US" sz="1600" b="0" spc="-10" dirty="0">
                <a:latin typeface="Microsoft Sans Serif"/>
                <a:cs typeface="Microsoft Sans Serif"/>
              </a:rPr>
              <a:t>frequency.</a:t>
            </a:r>
            <a:endParaRPr lang="en-US"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lang="en-US" sz="1600" dirty="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53695" algn="l"/>
              </a:tabLst>
            </a:pPr>
            <a:r>
              <a:rPr lang="en-US" sz="1600" b="1" dirty="0"/>
              <a:t>Punctuation</a:t>
            </a:r>
            <a:r>
              <a:rPr lang="en-US" sz="1600" b="1" spc="-45" dirty="0"/>
              <a:t> </a:t>
            </a:r>
            <a:r>
              <a:rPr lang="en-US" sz="1600" b="1" spc="-10" dirty="0"/>
              <a:t>Handling</a:t>
            </a:r>
            <a:r>
              <a:rPr lang="en-US" sz="1600" b="1" spc="-10" dirty="0">
                <a:latin typeface="Microsoft Sans Serif"/>
                <a:cs typeface="Microsoft Sans Serif"/>
              </a:rPr>
              <a:t>:</a:t>
            </a:r>
          </a:p>
          <a:p>
            <a:pPr marL="1283970">
              <a:lnSpc>
                <a:spcPct val="100000"/>
              </a:lnSpc>
              <a:spcBef>
                <a:spcPts val="325"/>
              </a:spcBef>
            </a:pPr>
            <a:r>
              <a:rPr lang="en-US" sz="1600" b="0" dirty="0">
                <a:latin typeface="Microsoft Sans Serif"/>
                <a:cs typeface="Microsoft Sans Serif"/>
              </a:rPr>
              <a:t>The</a:t>
            </a:r>
            <a:r>
              <a:rPr lang="en-US" sz="1600" b="0" spc="-55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program</a:t>
            </a:r>
            <a:r>
              <a:rPr lang="en-US" sz="1600" b="0" spc="-15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removes</a:t>
            </a:r>
            <a:r>
              <a:rPr lang="en-US" sz="1600" b="0" spc="-35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punctuation</a:t>
            </a:r>
            <a:r>
              <a:rPr lang="en-US" sz="1600" b="0" spc="-70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before</a:t>
            </a:r>
            <a:r>
              <a:rPr lang="en-US" sz="1600" b="0" spc="-30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counting</a:t>
            </a:r>
            <a:r>
              <a:rPr lang="en-US" sz="1600" b="0" spc="-70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words,</a:t>
            </a:r>
            <a:r>
              <a:rPr lang="en-US" sz="1600" b="0" spc="-15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ensuring</a:t>
            </a:r>
            <a:r>
              <a:rPr lang="en-US" sz="1600" b="0" spc="-50" dirty="0">
                <a:latin typeface="Microsoft Sans Serif"/>
                <a:cs typeface="Microsoft Sans Serif"/>
              </a:rPr>
              <a:t> </a:t>
            </a:r>
            <a:r>
              <a:rPr lang="en-US" sz="1600" b="0" spc="-20" dirty="0">
                <a:latin typeface="Microsoft Sans Serif"/>
                <a:cs typeface="Microsoft Sans Serif"/>
              </a:rPr>
              <a:t>that</a:t>
            </a:r>
            <a:endParaRPr lang="en-US"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US" sz="1600" b="0" dirty="0">
                <a:latin typeface="Microsoft Sans Serif"/>
                <a:cs typeface="Microsoft Sans Serif"/>
              </a:rPr>
              <a:t>words</a:t>
            </a:r>
            <a:r>
              <a:rPr lang="en-US" sz="1600" b="0" spc="10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like</a:t>
            </a:r>
            <a:r>
              <a:rPr lang="en-US" sz="1600" b="0" spc="-25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"hello!"</a:t>
            </a:r>
            <a:r>
              <a:rPr lang="en-US" sz="1600" b="0" spc="-80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and "hello"</a:t>
            </a:r>
            <a:r>
              <a:rPr lang="en-US" sz="1600" b="0" spc="-55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are</a:t>
            </a:r>
            <a:r>
              <a:rPr lang="en-US" sz="1600" b="0" spc="20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treated</a:t>
            </a:r>
            <a:r>
              <a:rPr lang="en-US" sz="1600" b="0" spc="-25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as</a:t>
            </a:r>
            <a:r>
              <a:rPr lang="en-US" sz="1600" b="0" spc="-5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the same</a:t>
            </a:r>
            <a:r>
              <a:rPr lang="en-US" sz="1600" b="0" spc="-65" dirty="0">
                <a:latin typeface="Microsoft Sans Serif"/>
                <a:cs typeface="Microsoft Sans Serif"/>
              </a:rPr>
              <a:t> </a:t>
            </a:r>
            <a:r>
              <a:rPr lang="en-US" sz="1600" b="0" spc="-10" dirty="0">
                <a:latin typeface="Microsoft Sans Serif"/>
                <a:cs typeface="Microsoft Sans Serif"/>
              </a:rPr>
              <a:t>word.</a:t>
            </a:r>
            <a:endParaRPr lang="en-US"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lang="en-US" sz="1600" dirty="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Ø"/>
              <a:tabLst>
                <a:tab pos="353695" algn="l"/>
              </a:tabLst>
            </a:pPr>
            <a:r>
              <a:rPr lang="en-US" sz="1600" b="1" spc="-10" dirty="0"/>
              <a:t>Reusability</a:t>
            </a:r>
            <a:r>
              <a:rPr lang="en-US" sz="1600" b="1" spc="-10" dirty="0">
                <a:latin typeface="Microsoft Sans Serif"/>
                <a:cs typeface="Microsoft Sans Serif"/>
              </a:rPr>
              <a:t>:</a:t>
            </a:r>
          </a:p>
          <a:p>
            <a:pPr marL="1219835">
              <a:lnSpc>
                <a:spcPct val="100000"/>
              </a:lnSpc>
              <a:spcBef>
                <a:spcPts val="320"/>
              </a:spcBef>
            </a:pPr>
            <a:r>
              <a:rPr lang="en-US" sz="1600" b="0" dirty="0">
                <a:latin typeface="Microsoft Sans Serif"/>
                <a:cs typeface="Microsoft Sans Serif"/>
              </a:rPr>
              <a:t>Can</a:t>
            </a:r>
            <a:r>
              <a:rPr lang="en-US" sz="1600" b="0" spc="-35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be</a:t>
            </a:r>
            <a:r>
              <a:rPr lang="en-US" sz="1600" b="0" spc="-10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adapted</a:t>
            </a:r>
            <a:r>
              <a:rPr lang="en-US" sz="1600" b="0" spc="-10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for</a:t>
            </a:r>
            <a:r>
              <a:rPr lang="en-US" sz="1600" b="0" spc="-35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various use</a:t>
            </a:r>
            <a:r>
              <a:rPr lang="en-US" sz="1600" b="0" spc="-30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cases</a:t>
            </a:r>
            <a:r>
              <a:rPr lang="en-US" sz="1600" b="0" spc="-40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like</a:t>
            </a:r>
            <a:r>
              <a:rPr lang="en-US" sz="1600" b="0" spc="-55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analyzing</a:t>
            </a:r>
            <a:r>
              <a:rPr lang="en-US" sz="1600" b="0" spc="-35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text</a:t>
            </a:r>
            <a:r>
              <a:rPr lang="en-US" sz="1600" b="0" spc="25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files,</a:t>
            </a:r>
            <a:r>
              <a:rPr lang="en-US" sz="1600" b="0" spc="-40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articles,</a:t>
            </a:r>
            <a:r>
              <a:rPr lang="en-US" sz="1600" b="0" spc="-60" dirty="0">
                <a:latin typeface="Microsoft Sans Serif"/>
                <a:cs typeface="Microsoft Sans Serif"/>
              </a:rPr>
              <a:t> </a:t>
            </a:r>
            <a:r>
              <a:rPr lang="en-US" sz="1600" b="0" spc="-20" dirty="0">
                <a:latin typeface="Microsoft Sans Serif"/>
                <a:cs typeface="Microsoft Sans Serif"/>
              </a:rPr>
              <a:t>chat</a:t>
            </a:r>
            <a:r>
              <a:rPr lang="en-US" sz="1600" spc="-20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logs,</a:t>
            </a:r>
            <a:r>
              <a:rPr lang="en-US" sz="1600" b="0" spc="-50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or</a:t>
            </a:r>
            <a:r>
              <a:rPr lang="en-US" sz="1600" b="0" spc="10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any</a:t>
            </a:r>
            <a:r>
              <a:rPr lang="en-US" sz="1600" b="0" spc="-20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textual</a:t>
            </a:r>
            <a:r>
              <a:rPr lang="en-US" sz="1600" b="0" spc="-5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data</a:t>
            </a:r>
            <a:r>
              <a:rPr lang="en-US" sz="1600" b="0" spc="-40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where</a:t>
            </a:r>
            <a:r>
              <a:rPr lang="en-US" sz="1600" b="0" spc="10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word</a:t>
            </a:r>
            <a:r>
              <a:rPr lang="en-US" sz="1600" b="0" spc="5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analysis</a:t>
            </a:r>
            <a:r>
              <a:rPr lang="en-US" sz="1600" b="0" spc="-40" dirty="0">
                <a:latin typeface="Microsoft Sans Serif"/>
                <a:cs typeface="Microsoft Sans Serif"/>
              </a:rPr>
              <a:t> </a:t>
            </a:r>
            <a:r>
              <a:rPr lang="en-US" sz="1600" b="0" dirty="0">
                <a:latin typeface="Microsoft Sans Serif"/>
                <a:cs typeface="Microsoft Sans Serif"/>
              </a:rPr>
              <a:t>is</a:t>
            </a:r>
            <a:r>
              <a:rPr lang="en-US" sz="1600" b="0" spc="-20" dirty="0">
                <a:latin typeface="Microsoft Sans Serif"/>
                <a:cs typeface="Microsoft Sans Serif"/>
              </a:rPr>
              <a:t> </a:t>
            </a:r>
            <a:r>
              <a:rPr lang="en-US" sz="1600" b="0" spc="-10" dirty="0">
                <a:latin typeface="Microsoft Sans Serif"/>
                <a:cs typeface="Microsoft Sans Serif"/>
              </a:rPr>
              <a:t>needed.</a:t>
            </a:r>
            <a:endParaRPr lang="en-US" sz="1600" dirty="0">
              <a:latin typeface="Microsoft Sans Serif"/>
              <a:cs typeface="Microsoft Sans Serif"/>
            </a:endParaRPr>
          </a:p>
          <a:p>
            <a:endParaRPr lang="en-IN" sz="1600" dirty="0">
              <a:solidFill>
                <a:srgbClr val="000000"/>
              </a:solidFill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</Words>
  <Application>Microsoft Office PowerPoint</Application>
  <PresentationFormat>On-screen Show (16:9)</PresentationFormat>
  <Paragraphs>81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Narrow</vt:lpstr>
      <vt:lpstr>Calibri</vt:lpstr>
      <vt:lpstr>Microsoft Sans Serif</vt:lpstr>
      <vt:lpstr>Times New Roman</vt:lpstr>
      <vt:lpstr>Wingdings</vt:lpstr>
      <vt:lpstr>Simple Light</vt:lpstr>
      <vt:lpstr>PowerPoint Presentation</vt:lpstr>
      <vt:lpstr>PowerPoint Presentation</vt:lpstr>
      <vt:lpstr>OBJECTIVE</vt:lpstr>
      <vt:lpstr>PowerPoint Presentation</vt:lpstr>
      <vt:lpstr>   PROBLEM STATEMENT</vt:lpstr>
      <vt:lpstr>PowerPoint Presentation</vt:lpstr>
      <vt:lpstr>PowerPoint Presentation</vt:lpstr>
      <vt:lpstr>PowerPoint Presentation</vt:lpstr>
      <vt:lpstr>MERITS </vt:lpstr>
      <vt:lpstr>  RESULT AND DISCUSSION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VIJESH S S</dc:creator>
  <cp:lastModifiedBy>Sherwin B</cp:lastModifiedBy>
  <cp:revision>2</cp:revision>
  <dcterms:created xsi:type="dcterms:W3CDTF">2024-12-02T03:28:38Z</dcterms:created>
  <dcterms:modified xsi:type="dcterms:W3CDTF">2024-12-03T07:00:53Z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92f3105e76a844e2ad7e3eeaa135d281</vt:lpwstr>
  </property>
</Properties>
</file>