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5"/>
  </p:notesMasterIdLst>
  <p:sldIdLst>
    <p:sldId id="256" r:id="rId2"/>
    <p:sldId id="257" r:id="rId3"/>
    <p:sldId id="258" r:id="rId4"/>
    <p:sldId id="261" r:id="rId5"/>
    <p:sldId id="264" r:id="rId6"/>
    <p:sldId id="262" r:id="rId7"/>
    <p:sldId id="267" r:id="rId8"/>
    <p:sldId id="268" r:id="rId9"/>
    <p:sldId id="270" r:id="rId10"/>
    <p:sldId id="265" r:id="rId11"/>
    <p:sldId id="269" r:id="rId12"/>
    <p:sldId id="266"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73A"/>
    <a:srgbClr val="3A5EBA"/>
    <a:srgbClr val="57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3130" autoAdjust="0"/>
  </p:normalViewPr>
  <p:slideViewPr>
    <p:cSldViewPr snapToGrid="0">
      <p:cViewPr varScale="1">
        <p:scale>
          <a:sx n="89" d="100"/>
          <a:sy n="89" d="100"/>
        </p:scale>
        <p:origin x="378" y="7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CC7BF-292C-4299-BB41-1BF0A84925B3}"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85B9A-2F9E-4C31-910A-91E047982C27}" type="slidenum">
              <a:rPr lang="en-US" smtClean="0"/>
              <a:t>‹#›</a:t>
            </a:fld>
            <a:endParaRPr lang="en-US"/>
          </a:p>
        </p:txBody>
      </p:sp>
    </p:spTree>
    <p:extLst>
      <p:ext uri="{BB962C8B-B14F-4D97-AF65-F5344CB8AC3E}">
        <p14:creationId xmlns:p14="http://schemas.microsoft.com/office/powerpoint/2010/main" val="240607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3</a:t>
            </a:fld>
            <a:endParaRPr lang="en-US"/>
          </a:p>
        </p:txBody>
      </p:sp>
    </p:spTree>
    <p:extLst>
      <p:ext uri="{BB962C8B-B14F-4D97-AF65-F5344CB8AC3E}">
        <p14:creationId xmlns:p14="http://schemas.microsoft.com/office/powerpoint/2010/main" val="244643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7</a:t>
            </a:fld>
            <a:endParaRPr lang="en-US"/>
          </a:p>
        </p:txBody>
      </p:sp>
    </p:spTree>
    <p:extLst>
      <p:ext uri="{BB962C8B-B14F-4D97-AF65-F5344CB8AC3E}">
        <p14:creationId xmlns:p14="http://schemas.microsoft.com/office/powerpoint/2010/main" val="20190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85B9A-2F9E-4C31-910A-91E047982C27}" type="slidenum">
              <a:rPr lang="en-US" smtClean="0"/>
              <a:t>10</a:t>
            </a:fld>
            <a:endParaRPr lang="en-US"/>
          </a:p>
        </p:txBody>
      </p:sp>
    </p:spTree>
    <p:extLst>
      <p:ext uri="{BB962C8B-B14F-4D97-AF65-F5344CB8AC3E}">
        <p14:creationId xmlns:p14="http://schemas.microsoft.com/office/powerpoint/2010/main" val="382357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9962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8665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880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8834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18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5206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479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05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6403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75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917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557728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pagnuolocarmine/serverless-computing-for-iot/tree/master#prerequisit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lumOff val="10000"/>
          </a:schemeClr>
        </a:solid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a16="http://schemas.microsoft.com/office/drawing/2014/main" id="{589595E1-BADA-A3D1-ED9C-F00E6BB2DC30}"/>
              </a:ext>
            </a:extLst>
          </p:cNvPr>
          <p:cNvPicPr>
            <a:picLocks noChangeAspect="1"/>
          </p:cNvPicPr>
          <p:nvPr/>
        </p:nvPicPr>
        <p:blipFill rotWithShape="1">
          <a:blip r:embed="rId2">
            <a:alphaModFix amt="50000"/>
          </a:blip>
          <a:srcRect t="15605" r="-2" b="-2"/>
          <a:stretch/>
        </p:blipFill>
        <p:spPr>
          <a:xfrm>
            <a:off x="0" y="1"/>
            <a:ext cx="12192000" cy="6803268"/>
          </a:xfrm>
          <a:prstGeom prst="rect">
            <a:avLst/>
          </a:prstGeom>
          <a:effectLst>
            <a:outerShdw blurRad="50800" dist="50800" dir="5400000" algn="ctr" rotWithShape="0">
              <a:srgbClr val="000000">
                <a:alpha val="99000"/>
              </a:srgbClr>
            </a:outerShdw>
          </a:effectLst>
        </p:spPr>
      </p:pic>
      <p:sp>
        <p:nvSpPr>
          <p:cNvPr id="2" name="Title 1"/>
          <p:cNvSpPr>
            <a:spLocks noGrp="1"/>
          </p:cNvSpPr>
          <p:nvPr>
            <p:ph type="ctrTitle"/>
          </p:nvPr>
        </p:nvSpPr>
        <p:spPr>
          <a:xfrm>
            <a:off x="1600200" y="2172554"/>
            <a:ext cx="6361433" cy="2137393"/>
          </a:xfrm>
        </p:spPr>
        <p:txBody>
          <a:bodyPr>
            <a:normAutofit/>
          </a:bodyPr>
          <a:lstStyle/>
          <a:p>
            <a:r>
              <a:rPr lang="en-US" sz="3600" i="1" dirty="0">
                <a:latin typeface="Franklin Gothic Heavy"/>
                <a:ea typeface="Calibri Light"/>
                <a:cs typeface="Calibri Light"/>
              </a:rPr>
              <a:t>Serverless IOT Data Processing</a:t>
            </a:r>
          </a:p>
        </p:txBody>
      </p:sp>
      <p:sp>
        <p:nvSpPr>
          <p:cNvPr id="3" name="Subtitle 2"/>
          <p:cNvSpPr>
            <a:spLocks noGrp="1"/>
          </p:cNvSpPr>
          <p:nvPr>
            <p:ph type="subTitle" idx="1"/>
          </p:nvPr>
        </p:nvSpPr>
        <p:spPr>
          <a:xfrm flipV="1">
            <a:off x="2185639" y="5741906"/>
            <a:ext cx="9138241" cy="176141"/>
          </a:xfrm>
        </p:spPr>
        <p:txBody>
          <a:bodyPr>
            <a:normAutofit fontScale="40000" lnSpcReduction="20000"/>
          </a:bodyPr>
          <a:lstStyle/>
          <a:p>
            <a:endParaRPr lang="en-US">
              <a:solidFill>
                <a:srgbClr val="FFFFFF"/>
              </a:solidFill>
            </a:endParaRPr>
          </a:p>
        </p:txBody>
      </p:sp>
      <p:pic>
        <p:nvPicPr>
          <p:cNvPr id="5" name="Picture 4" descr="A close up of a sign&#10;&#10;Description automatically generated">
            <a:extLst>
              <a:ext uri="{FF2B5EF4-FFF2-40B4-BE49-F238E27FC236}">
                <a16:creationId xmlns:a16="http://schemas.microsoft.com/office/drawing/2014/main" id="{49722134-C528-0BA3-27A7-2CCBBB4A96D1}"/>
              </a:ext>
            </a:extLst>
          </p:cNvPr>
          <p:cNvPicPr>
            <a:picLocks noChangeAspect="1"/>
          </p:cNvPicPr>
          <p:nvPr/>
        </p:nvPicPr>
        <p:blipFill>
          <a:blip r:embed="rId3"/>
          <a:stretch>
            <a:fillRect/>
          </a:stretch>
        </p:blipFill>
        <p:spPr>
          <a:xfrm>
            <a:off x="1096510" y="401975"/>
            <a:ext cx="8104177" cy="871653"/>
          </a:xfrm>
          <a:prstGeom prst="rect">
            <a:avLst/>
          </a:prstGeom>
        </p:spPr>
      </p:pic>
      <p:pic>
        <p:nvPicPr>
          <p:cNvPr id="6" name="Picture 5" descr="A pencil and graduation cap with text&#10;&#10;Description automatically generated">
            <a:extLst>
              <a:ext uri="{FF2B5EF4-FFF2-40B4-BE49-F238E27FC236}">
                <a16:creationId xmlns:a16="http://schemas.microsoft.com/office/drawing/2014/main" id="{0F8C2141-1629-6140-BC85-5EF62DC8B236}"/>
              </a:ext>
            </a:extLst>
          </p:cNvPr>
          <p:cNvPicPr>
            <a:picLocks noChangeAspect="1"/>
          </p:cNvPicPr>
          <p:nvPr/>
        </p:nvPicPr>
        <p:blipFill>
          <a:blip r:embed="rId4"/>
          <a:stretch>
            <a:fillRect/>
          </a:stretch>
        </p:blipFill>
        <p:spPr>
          <a:xfrm>
            <a:off x="9328597" y="165486"/>
            <a:ext cx="2743200" cy="1590126"/>
          </a:xfrm>
          <a:prstGeom prst="rect">
            <a:avLst/>
          </a:prstGeom>
          <a:solidFill>
            <a:schemeClr val="bg1">
              <a:lumMod val="95000"/>
              <a:lumOff val="5000"/>
              <a:alpha val="90000"/>
            </a:schemeClr>
          </a:solidFill>
          <a:effectLst>
            <a:outerShdw blurRad="50800" dist="50800" dir="5400000" algn="ctr" rotWithShape="0">
              <a:schemeClr val="bg1">
                <a:lumMod val="95000"/>
                <a:lumOff val="5000"/>
              </a:schemeClr>
            </a:outerShdw>
          </a:effec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20F35A-4201-71E2-5ADB-1C5336A9862E}"/>
              </a:ext>
            </a:extLst>
          </p:cNvPr>
          <p:cNvSpPr txBox="1"/>
          <p:nvPr/>
        </p:nvSpPr>
        <p:spPr>
          <a:xfrm>
            <a:off x="1357132" y="307654"/>
            <a:ext cx="9349449" cy="400110"/>
          </a:xfrm>
          <a:prstGeom prst="rect">
            <a:avLst/>
          </a:prstGeom>
          <a:noFill/>
        </p:spPr>
        <p:txBody>
          <a:bodyPr wrap="square">
            <a:spAutoFit/>
          </a:bodyPr>
          <a:lstStyle/>
          <a:p>
            <a:r>
              <a:rPr lang="en-US" sz="2000" b="1" i="1" u="sng" dirty="0"/>
              <a:t>Python code to collect data from the integrated IoT devices using MQTT:</a:t>
            </a:r>
          </a:p>
        </p:txBody>
      </p:sp>
      <p:sp>
        <p:nvSpPr>
          <p:cNvPr id="8" name="TextBox 7">
            <a:extLst>
              <a:ext uri="{FF2B5EF4-FFF2-40B4-BE49-F238E27FC236}">
                <a16:creationId xmlns:a16="http://schemas.microsoft.com/office/drawing/2014/main" id="{78B19F49-CAE8-CFAC-AF6B-88E18DA24429}"/>
              </a:ext>
            </a:extLst>
          </p:cNvPr>
          <p:cNvSpPr txBox="1"/>
          <p:nvPr/>
        </p:nvSpPr>
        <p:spPr>
          <a:xfrm>
            <a:off x="1125638" y="831689"/>
            <a:ext cx="9349448" cy="6273512"/>
          </a:xfrm>
          <a:prstGeom prst="rect">
            <a:avLst/>
          </a:prstGeom>
          <a:noFill/>
        </p:spPr>
        <p:txBody>
          <a:bodyPr wrap="square">
            <a:spAutoFit/>
          </a:bodyPr>
          <a:lstStyle/>
          <a:p>
            <a:pPr>
              <a:lnSpc>
                <a:spcPct val="150000"/>
              </a:lnSpc>
            </a:pPr>
            <a:r>
              <a:rPr lang="en-US" dirty="0"/>
              <a:t>import </a:t>
            </a:r>
            <a:r>
              <a:rPr lang="en-US" dirty="0" err="1"/>
              <a:t>paho.mqtt.client</a:t>
            </a:r>
            <a:r>
              <a:rPr lang="en-US" dirty="0"/>
              <a:t> as </a:t>
            </a:r>
            <a:r>
              <a:rPr lang="en-US" dirty="0" err="1"/>
              <a:t>mqtt</a:t>
            </a:r>
            <a:endParaRPr lang="en-US" dirty="0"/>
          </a:p>
          <a:p>
            <a:pPr>
              <a:lnSpc>
                <a:spcPct val="150000"/>
              </a:lnSpc>
            </a:pPr>
            <a:r>
              <a:rPr lang="en-US" dirty="0"/>
              <a:t>import </a:t>
            </a:r>
            <a:r>
              <a:rPr lang="en-US" dirty="0" err="1"/>
              <a:t>json</a:t>
            </a:r>
            <a:endParaRPr lang="en-US" dirty="0"/>
          </a:p>
          <a:p>
            <a:pPr>
              <a:lnSpc>
                <a:spcPct val="150000"/>
              </a:lnSpc>
            </a:pPr>
            <a:r>
              <a:rPr lang="en-US" dirty="0"/>
              <a:t># MQTT settings</a:t>
            </a:r>
          </a:p>
          <a:p>
            <a:pPr>
              <a:lnSpc>
                <a:spcPct val="150000"/>
              </a:lnSpc>
            </a:pPr>
            <a:r>
              <a:rPr lang="en-US" dirty="0" err="1"/>
              <a:t>mqtt_broker</a:t>
            </a:r>
            <a:r>
              <a:rPr lang="en-US" dirty="0"/>
              <a:t> ="mqtt.example.com“</a:t>
            </a:r>
          </a:p>
          <a:p>
            <a:pPr>
              <a:lnSpc>
                <a:spcPct val="150000"/>
              </a:lnSpc>
            </a:pPr>
            <a:r>
              <a:rPr lang="en-US" dirty="0" err="1"/>
              <a:t>mqtt_port</a:t>
            </a:r>
            <a:r>
              <a:rPr lang="en-US" dirty="0"/>
              <a:t> = 1883</a:t>
            </a:r>
          </a:p>
          <a:p>
            <a:pPr>
              <a:lnSpc>
                <a:spcPct val="150000"/>
              </a:lnSpc>
            </a:pPr>
            <a:r>
              <a:rPr lang="en-US" dirty="0" err="1"/>
              <a:t>mqtt_topic</a:t>
            </a:r>
            <a:r>
              <a:rPr lang="en-US" dirty="0"/>
              <a:t> ="</a:t>
            </a:r>
            <a:r>
              <a:rPr lang="en-US" dirty="0" err="1"/>
              <a:t>smart_home</a:t>
            </a:r>
            <a:r>
              <a:rPr lang="en-US" dirty="0"/>
              <a:t>/devices“</a:t>
            </a:r>
          </a:p>
          <a:p>
            <a:pPr>
              <a:lnSpc>
                <a:spcPct val="150000"/>
              </a:lnSpc>
            </a:pPr>
            <a:r>
              <a:rPr lang="en-US" dirty="0"/>
              <a:t># Callback for when a PUBLISH message</a:t>
            </a:r>
          </a:p>
          <a:p>
            <a:pPr>
              <a:lnSpc>
                <a:spcPct val="150000"/>
              </a:lnSpc>
            </a:pPr>
            <a:r>
              <a:rPr lang="en-US" dirty="0"/>
              <a:t> is received from the server.</a:t>
            </a:r>
          </a:p>
          <a:p>
            <a:pPr>
              <a:lnSpc>
                <a:spcPct val="150000"/>
              </a:lnSpc>
            </a:pPr>
            <a:r>
              <a:rPr lang="en-US" dirty="0"/>
              <a:t>def </a:t>
            </a:r>
            <a:r>
              <a:rPr lang="en-US" dirty="0" err="1"/>
              <a:t>on_message</a:t>
            </a:r>
            <a:r>
              <a:rPr lang="en-US" dirty="0"/>
              <a:t>(client, </a:t>
            </a:r>
            <a:r>
              <a:rPr lang="en-US" dirty="0" err="1"/>
              <a:t>userdata</a:t>
            </a:r>
            <a:r>
              <a:rPr lang="en-US" dirty="0"/>
              <a:t>, msg): </a:t>
            </a:r>
          </a:p>
          <a:p>
            <a:pPr>
              <a:lnSpc>
                <a:spcPct val="150000"/>
              </a:lnSpc>
            </a:pPr>
            <a:r>
              <a:rPr lang="en-US" dirty="0"/>
              <a:t>     # Decode JSON payload  </a:t>
            </a:r>
          </a:p>
          <a:p>
            <a:pPr>
              <a:lnSpc>
                <a:spcPct val="150000"/>
              </a:lnSpc>
            </a:pPr>
            <a:r>
              <a:rPr lang="en-US" dirty="0"/>
              <a:t>     data =</a:t>
            </a:r>
            <a:r>
              <a:rPr lang="en-US" dirty="0" err="1"/>
              <a:t>json.loads</a:t>
            </a:r>
            <a:r>
              <a:rPr lang="en-US" dirty="0"/>
              <a:t>(</a:t>
            </a:r>
            <a:r>
              <a:rPr lang="en-US" dirty="0" err="1"/>
              <a:t>msg.payload.decode</a:t>
            </a:r>
            <a:r>
              <a:rPr lang="en-US" dirty="0"/>
              <a:t>())       </a:t>
            </a:r>
          </a:p>
          <a:p>
            <a:pPr>
              <a:lnSpc>
                <a:spcPct val="150000"/>
              </a:lnSpc>
            </a:pPr>
            <a:r>
              <a:rPr lang="en-US" dirty="0"/>
              <a:t>     </a:t>
            </a:r>
            <a:r>
              <a:rPr lang="en-US" dirty="0" err="1"/>
              <a:t>device_id</a:t>
            </a:r>
            <a:r>
              <a:rPr lang="en-US" dirty="0"/>
              <a:t> = </a:t>
            </a:r>
            <a:r>
              <a:rPr lang="en-US" dirty="0" err="1"/>
              <a:t>msg.topic.split</a:t>
            </a:r>
            <a:r>
              <a:rPr lang="en-US" dirty="0"/>
              <a:t>("/")[-1]   </a:t>
            </a:r>
          </a:p>
          <a:p>
            <a:pPr>
              <a:lnSpc>
                <a:spcPct val="150000"/>
              </a:lnSpc>
            </a:pPr>
            <a:r>
              <a:rPr lang="en-US" dirty="0"/>
              <a:t>     # Print device data  </a:t>
            </a:r>
          </a:p>
          <a:p>
            <a:pPr>
              <a:lnSpc>
                <a:spcPct val="150000"/>
              </a:lnSpc>
            </a:pPr>
            <a:r>
              <a:rPr lang="en-US" dirty="0"/>
              <a:t>     print(</a:t>
            </a:r>
            <a:r>
              <a:rPr lang="en-US" dirty="0" err="1"/>
              <a:t>f"Received</a:t>
            </a:r>
            <a:r>
              <a:rPr lang="en-US" dirty="0"/>
              <a:t> data from {</a:t>
            </a:r>
            <a:r>
              <a:rPr lang="en-US" dirty="0" err="1"/>
              <a:t>device_id</a:t>
            </a:r>
            <a:r>
              <a:rPr lang="en-US" dirty="0"/>
              <a:t>}: {data}")) </a:t>
            </a:r>
          </a:p>
          <a:p>
            <a:pPr>
              <a:lnSpc>
                <a:spcPct val="150000"/>
              </a:lnSpc>
            </a:pPr>
            <a:r>
              <a:rPr lang="en-US" dirty="0"/>
              <a:t>  </a:t>
            </a:r>
          </a:p>
        </p:txBody>
      </p:sp>
    </p:spTree>
    <p:extLst>
      <p:ext uri="{BB962C8B-B14F-4D97-AF65-F5344CB8AC3E}">
        <p14:creationId xmlns:p14="http://schemas.microsoft.com/office/powerpoint/2010/main" val="265402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93F6A-ED13-4EC8-92FA-1A88DA862A45}"/>
              </a:ext>
            </a:extLst>
          </p:cNvPr>
          <p:cNvSpPr/>
          <p:nvPr/>
        </p:nvSpPr>
        <p:spPr>
          <a:xfrm>
            <a:off x="1208442" y="398429"/>
            <a:ext cx="6096000" cy="3780522"/>
          </a:xfrm>
          <a:prstGeom prst="rect">
            <a:avLst/>
          </a:prstGeom>
        </p:spPr>
        <p:txBody>
          <a:bodyPr>
            <a:spAutoFit/>
          </a:bodyPr>
          <a:lstStyle/>
          <a:p>
            <a:pPr>
              <a:lnSpc>
                <a:spcPct val="150000"/>
              </a:lnSpc>
            </a:pPr>
            <a:r>
              <a:rPr lang="en-US" dirty="0"/>
              <a:t># Store device data to database/file etc.     </a:t>
            </a:r>
          </a:p>
          <a:p>
            <a:pPr>
              <a:lnSpc>
                <a:spcPct val="150000"/>
              </a:lnSpc>
            </a:pPr>
            <a:r>
              <a:rPr lang="en-US" dirty="0"/>
              <a:t>      </a:t>
            </a:r>
            <a:r>
              <a:rPr lang="en-US" dirty="0" err="1"/>
              <a:t>store_device_data</a:t>
            </a:r>
            <a:r>
              <a:rPr lang="en-US" dirty="0"/>
              <a:t>(</a:t>
            </a:r>
            <a:r>
              <a:rPr lang="en-US" dirty="0" err="1"/>
              <a:t>device_id</a:t>
            </a:r>
            <a:r>
              <a:rPr lang="en-US" dirty="0"/>
              <a:t>, data)    </a:t>
            </a:r>
          </a:p>
          <a:p>
            <a:pPr>
              <a:lnSpc>
                <a:spcPct val="150000"/>
              </a:lnSpc>
            </a:pPr>
            <a:r>
              <a:rPr lang="en-US" dirty="0"/>
              <a:t># Connect MQTT </a:t>
            </a:r>
          </a:p>
          <a:p>
            <a:pPr>
              <a:lnSpc>
                <a:spcPct val="150000"/>
              </a:lnSpc>
            </a:pPr>
            <a:r>
              <a:rPr lang="en-US" dirty="0" err="1"/>
              <a:t>Clientclient</a:t>
            </a:r>
            <a:r>
              <a:rPr lang="en-US" dirty="0"/>
              <a:t>=</a:t>
            </a:r>
            <a:r>
              <a:rPr lang="en-US" dirty="0" err="1"/>
              <a:t>mqtt.Client</a:t>
            </a:r>
            <a:r>
              <a:rPr lang="en-US" dirty="0"/>
              <a:t>()</a:t>
            </a:r>
          </a:p>
          <a:p>
            <a:pPr>
              <a:lnSpc>
                <a:spcPct val="150000"/>
              </a:lnSpc>
            </a:pPr>
            <a:r>
              <a:rPr lang="en-US" dirty="0" err="1"/>
              <a:t>client.connect</a:t>
            </a:r>
            <a:r>
              <a:rPr lang="en-US" dirty="0"/>
              <a:t>(</a:t>
            </a:r>
            <a:r>
              <a:rPr lang="en-US" dirty="0" err="1"/>
              <a:t>mqtt_broker</a:t>
            </a:r>
            <a:r>
              <a:rPr lang="en-US" dirty="0"/>
              <a:t>, </a:t>
            </a:r>
            <a:r>
              <a:rPr lang="en-US" dirty="0" err="1"/>
              <a:t>mqtt_port</a:t>
            </a:r>
            <a:r>
              <a:rPr lang="en-US" dirty="0"/>
              <a:t>)</a:t>
            </a:r>
          </a:p>
          <a:p>
            <a:pPr>
              <a:lnSpc>
                <a:spcPct val="150000"/>
              </a:lnSpc>
            </a:pPr>
            <a:r>
              <a:rPr lang="en-US" dirty="0" err="1"/>
              <a:t>client.on_message</a:t>
            </a:r>
            <a:r>
              <a:rPr lang="en-US" dirty="0"/>
              <a:t>=</a:t>
            </a:r>
            <a:r>
              <a:rPr lang="en-US" dirty="0" err="1"/>
              <a:t>on_message</a:t>
            </a:r>
            <a:r>
              <a:rPr lang="en-US" dirty="0"/>
              <a:t> </a:t>
            </a:r>
          </a:p>
          <a:p>
            <a:pPr>
              <a:lnSpc>
                <a:spcPct val="150000"/>
              </a:lnSpc>
            </a:pPr>
            <a:r>
              <a:rPr lang="en-US" dirty="0"/>
              <a:t># Subscribe to all device </a:t>
            </a:r>
            <a:r>
              <a:rPr lang="en-US" dirty="0" err="1"/>
              <a:t>topicsclient.subscribe</a:t>
            </a:r>
            <a:r>
              <a:rPr lang="en-US" dirty="0"/>
              <a:t>(</a:t>
            </a:r>
            <a:r>
              <a:rPr lang="en-US" dirty="0" err="1"/>
              <a:t>mqtt_topic</a:t>
            </a:r>
            <a:r>
              <a:rPr lang="en-US" dirty="0"/>
              <a:t>+"/#")</a:t>
            </a:r>
          </a:p>
          <a:p>
            <a:pPr>
              <a:lnSpc>
                <a:spcPct val="150000"/>
              </a:lnSpc>
            </a:pPr>
            <a:r>
              <a:rPr lang="en-US" dirty="0"/>
              <a:t># Loop forever to receive </a:t>
            </a:r>
            <a:r>
              <a:rPr lang="en-US" dirty="0" err="1"/>
              <a:t>dataclient.loop_forever</a:t>
            </a:r>
            <a:r>
              <a:rPr lang="en-US" dirty="0"/>
              <a:t>()</a:t>
            </a:r>
          </a:p>
        </p:txBody>
      </p:sp>
    </p:spTree>
    <p:extLst>
      <p:ext uri="{BB962C8B-B14F-4D97-AF65-F5344CB8AC3E}">
        <p14:creationId xmlns:p14="http://schemas.microsoft.com/office/powerpoint/2010/main" val="153581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436EF-C27B-C762-BBC1-C84A4FCD2C76}"/>
              </a:ext>
            </a:extLst>
          </p:cNvPr>
          <p:cNvSpPr txBox="1"/>
          <p:nvPr/>
        </p:nvSpPr>
        <p:spPr>
          <a:xfrm>
            <a:off x="1647221" y="1338991"/>
            <a:ext cx="9522589"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t>This code creates a MQTT client and subscribes to all topics under "</a:t>
            </a:r>
            <a:r>
              <a:rPr lang="en-US" sz="2000" dirty="0" err="1"/>
              <a:t>smart_home</a:t>
            </a:r>
            <a:r>
              <a:rPr lang="en-US" sz="2000" dirty="0"/>
              <a:t>/devices".               </a:t>
            </a:r>
          </a:p>
          <a:p>
            <a:pPr marL="285750" indent="-285750">
              <a:lnSpc>
                <a:spcPct val="150000"/>
              </a:lnSpc>
              <a:buFont typeface="Arial" panose="020B0604020202020204" pitchFamily="34" charset="0"/>
              <a:buChar char="•"/>
            </a:pPr>
            <a:r>
              <a:rPr lang="en-US" sz="2000" dirty="0"/>
              <a:t>  When a new message is received, the </a:t>
            </a:r>
            <a:r>
              <a:rPr lang="en-US" sz="2000" dirty="0" err="1"/>
              <a:t>on_message</a:t>
            </a:r>
            <a:r>
              <a:rPr lang="en-US" sz="2000" dirty="0"/>
              <a:t> callback parses the JSON payload, extracts the device id from topic and processes the data. </a:t>
            </a:r>
          </a:p>
          <a:p>
            <a:pPr marL="285750" indent="-285750">
              <a:lnSpc>
                <a:spcPct val="150000"/>
              </a:lnSpc>
              <a:buFont typeface="Arial" panose="020B0604020202020204" pitchFamily="34" charset="0"/>
              <a:buChar char="•"/>
            </a:pPr>
            <a:r>
              <a:rPr lang="en-US" sz="2000" dirty="0"/>
              <a:t>The data can be stored to a database, file or processed further. </a:t>
            </a:r>
          </a:p>
          <a:p>
            <a:pPr marL="285750" indent="-285750">
              <a:lnSpc>
                <a:spcPct val="150000"/>
              </a:lnSpc>
              <a:buFont typeface="Arial" panose="020B0604020202020204" pitchFamily="34" charset="0"/>
              <a:buChar char="•"/>
            </a:pPr>
            <a:r>
              <a:rPr lang="en-US" sz="2000" dirty="0"/>
              <a:t>Additional logic can be added to the </a:t>
            </a:r>
            <a:r>
              <a:rPr lang="en-US" sz="2000" dirty="0" err="1"/>
              <a:t>on_message</a:t>
            </a:r>
            <a:r>
              <a:rPr lang="en-US" sz="2000" dirty="0"/>
              <a:t> callback for specific data handling required for different devices.</a:t>
            </a:r>
          </a:p>
          <a:p>
            <a:pPr marL="285750" indent="-285750">
              <a:lnSpc>
                <a:spcPct val="150000"/>
              </a:lnSpc>
              <a:buFont typeface="Arial" panose="020B0604020202020204" pitchFamily="34" charset="0"/>
              <a:buChar char="•"/>
            </a:pPr>
            <a:r>
              <a:rPr lang="en-US" sz="2000" dirty="0"/>
              <a:t>This allows collecting data published by the variety of IoT devices in an automated way for further analytics and visualization.</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AB2FAD7-3DB1-FDEB-0FD2-2755EFC4D2EF}"/>
              </a:ext>
            </a:extLst>
          </p:cNvPr>
          <p:cNvSpPr txBox="1"/>
          <p:nvPr/>
        </p:nvSpPr>
        <p:spPr>
          <a:xfrm>
            <a:off x="1334705" y="533029"/>
            <a:ext cx="4510269" cy="400110"/>
          </a:xfrm>
          <a:prstGeom prst="rect">
            <a:avLst/>
          </a:prstGeom>
          <a:noFill/>
        </p:spPr>
        <p:txBody>
          <a:bodyPr wrap="square" rtlCol="0">
            <a:spAutoFit/>
          </a:bodyPr>
          <a:lstStyle/>
          <a:p>
            <a:r>
              <a:rPr lang="en-US" sz="2000" b="1" i="1" u="sng" dirty="0"/>
              <a:t>EXPLANATION :</a:t>
            </a:r>
          </a:p>
        </p:txBody>
      </p:sp>
    </p:spTree>
    <p:extLst>
      <p:ext uri="{BB962C8B-B14F-4D97-AF65-F5344CB8AC3E}">
        <p14:creationId xmlns:p14="http://schemas.microsoft.com/office/powerpoint/2010/main" val="99032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4323F-52C4-21C8-6AFE-6B0F8877F7FF}"/>
              </a:ext>
            </a:extLst>
          </p:cNvPr>
          <p:cNvSpPr txBox="1"/>
          <p:nvPr/>
        </p:nvSpPr>
        <p:spPr>
          <a:xfrm>
            <a:off x="1517817" y="781023"/>
            <a:ext cx="6094070" cy="400110"/>
          </a:xfrm>
          <a:prstGeom prst="rect">
            <a:avLst/>
          </a:prstGeom>
          <a:noFill/>
        </p:spPr>
        <p:txBody>
          <a:bodyPr wrap="square">
            <a:spAutoFit/>
          </a:bodyPr>
          <a:lstStyle/>
          <a:p>
            <a:r>
              <a:rPr lang="en-US" sz="2000" b="1" i="1" u="sng" dirty="0"/>
              <a:t>CONCLUSION</a:t>
            </a:r>
            <a:r>
              <a:rPr lang="en-US" sz="2000" u="sng" dirty="0"/>
              <a:t> :</a:t>
            </a:r>
          </a:p>
        </p:txBody>
      </p:sp>
      <p:sp>
        <p:nvSpPr>
          <p:cNvPr id="5" name="TextBox 4">
            <a:extLst>
              <a:ext uri="{FF2B5EF4-FFF2-40B4-BE49-F238E27FC236}">
                <a16:creationId xmlns:a16="http://schemas.microsoft.com/office/drawing/2014/main" id="{6672E458-572E-B02B-58E7-E879ED468BEF}"/>
              </a:ext>
            </a:extLst>
          </p:cNvPr>
          <p:cNvSpPr txBox="1"/>
          <p:nvPr/>
        </p:nvSpPr>
        <p:spPr>
          <a:xfrm>
            <a:off x="2155785" y="1486553"/>
            <a:ext cx="8597096" cy="419031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2000" dirty="0"/>
              <a:t>The accelerating growth of IoT devices increases the pressure on the organization by developing technologies in project management. Therefore, it emphasizes the importance of clearly defined organization, policy, framework or guidelines that focus on every area under the IoT umbrella. Serverless is a cloud-native development model that allows developers to build and run applications without having to manage servers.</a:t>
            </a:r>
          </a:p>
          <a:p>
            <a:pPr marL="285750" indent="-285750">
              <a:lnSpc>
                <a:spcPct val="150000"/>
              </a:lnSpc>
              <a:buFont typeface="Wingdings" panose="05000000000000000000" pitchFamily="2" charset="2"/>
              <a:buChar char="ü"/>
            </a:pPr>
            <a:r>
              <a:rPr lang="en-US" sz="2000" dirty="0"/>
              <a:t>So our upcoming document of phase 4 will describe the implementation of our project</a:t>
            </a:r>
          </a:p>
        </p:txBody>
      </p:sp>
    </p:spTree>
    <p:extLst>
      <p:ext uri="{BB962C8B-B14F-4D97-AF65-F5344CB8AC3E}">
        <p14:creationId xmlns:p14="http://schemas.microsoft.com/office/powerpoint/2010/main" val="154605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CC06E-F8C4-B0E3-7E09-CF6A40E8DABF}"/>
              </a:ext>
            </a:extLst>
          </p:cNvPr>
          <p:cNvSpPr txBox="1"/>
          <p:nvPr/>
        </p:nvSpPr>
        <p:spPr>
          <a:xfrm>
            <a:off x="3313626" y="-77809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79588349-8334-4F51-33A2-7962CDB48B87}"/>
              </a:ext>
            </a:extLst>
          </p:cNvPr>
          <p:cNvSpPr txBox="1"/>
          <p:nvPr/>
        </p:nvSpPr>
        <p:spPr>
          <a:xfrm>
            <a:off x="1188918" y="809069"/>
            <a:ext cx="55658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57FFF1"/>
                </a:solidFill>
                <a:latin typeface="Bookman Old Style"/>
                <a:cs typeface="Arial"/>
              </a:rPr>
              <a:t>Team Members :</a:t>
            </a:r>
          </a:p>
        </p:txBody>
      </p:sp>
      <p:sp>
        <p:nvSpPr>
          <p:cNvPr id="5" name="TextBox 4">
            <a:extLst>
              <a:ext uri="{FF2B5EF4-FFF2-40B4-BE49-F238E27FC236}">
                <a16:creationId xmlns:a16="http://schemas.microsoft.com/office/drawing/2014/main" id="{CDE4977C-3601-8A3B-A774-E5AAAC6A3512}"/>
              </a:ext>
            </a:extLst>
          </p:cNvPr>
          <p:cNvSpPr txBox="1"/>
          <p:nvPr/>
        </p:nvSpPr>
        <p:spPr>
          <a:xfrm>
            <a:off x="3045316" y="-76468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F58F3E7E-04E4-83D6-83F8-75B654CED4BA}"/>
              </a:ext>
            </a:extLst>
          </p:cNvPr>
          <p:cNvSpPr txBox="1"/>
          <p:nvPr/>
        </p:nvSpPr>
        <p:spPr>
          <a:xfrm>
            <a:off x="3412190" y="2017058"/>
            <a:ext cx="593911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3200" b="1" i="1" dirty="0">
                <a:solidFill>
                  <a:srgbClr val="E6373A"/>
                </a:solidFill>
                <a:latin typeface="Courier New"/>
                <a:ea typeface="Cambria"/>
                <a:cs typeface="Arial" panose="020B0604020202020204"/>
              </a:rPr>
              <a:t> M.SRINITHI</a:t>
            </a:r>
          </a:p>
          <a:p>
            <a:pPr marL="285750" indent="-285750">
              <a:buFont typeface="Wingdings"/>
              <a:buChar char="q"/>
            </a:pPr>
            <a:r>
              <a:rPr lang="en-US" sz="3200" b="1" i="1" dirty="0">
                <a:solidFill>
                  <a:srgbClr val="E6373A"/>
                </a:solidFill>
                <a:latin typeface="Courier New"/>
                <a:ea typeface="Cambria"/>
                <a:cs typeface="Arial" panose="020B0604020202020204"/>
              </a:rPr>
              <a:t> P.YOGAMEENA</a:t>
            </a:r>
          </a:p>
          <a:p>
            <a:pPr marL="285750" indent="-285750">
              <a:buFont typeface="Wingdings"/>
              <a:buChar char="q"/>
            </a:pPr>
            <a:r>
              <a:rPr lang="en-US" sz="3200" b="1" i="1" dirty="0">
                <a:solidFill>
                  <a:srgbClr val="E6373A"/>
                </a:solidFill>
                <a:latin typeface="Courier New"/>
                <a:ea typeface="Cambria"/>
                <a:cs typeface="Arial" panose="020B0604020202020204"/>
              </a:rPr>
              <a:t> L.A.SUBIKSHA</a:t>
            </a:r>
          </a:p>
          <a:p>
            <a:pPr marL="285750" indent="-285750">
              <a:buFont typeface="Wingdings"/>
              <a:buChar char="q"/>
            </a:pPr>
            <a:r>
              <a:rPr lang="en-US" sz="3200" b="1" i="1" dirty="0">
                <a:solidFill>
                  <a:srgbClr val="E6373A"/>
                </a:solidFill>
                <a:latin typeface="Courier New"/>
                <a:ea typeface="Cambria"/>
                <a:cs typeface="Arial" panose="020B0604020202020204"/>
              </a:rPr>
              <a:t> P.PREETHIKA</a:t>
            </a:r>
          </a:p>
          <a:p>
            <a:pPr marL="285750" indent="-285750">
              <a:buFont typeface="Wingdings"/>
              <a:buChar char="q"/>
            </a:pPr>
            <a:r>
              <a:rPr lang="en-US" sz="3200" b="1" i="1" dirty="0">
                <a:solidFill>
                  <a:srgbClr val="E6373A"/>
                </a:solidFill>
                <a:latin typeface="Courier New"/>
                <a:ea typeface="Cambria"/>
                <a:cs typeface="Arial" panose="020B0604020202020204"/>
              </a:rPr>
              <a:t> V.N.VARSHA</a:t>
            </a:r>
          </a:p>
          <a:p>
            <a:pPr marL="285750" indent="-285750">
              <a:buFont typeface="Wingdings"/>
              <a:buChar char="q"/>
            </a:pPr>
            <a:r>
              <a:rPr lang="en-US" sz="3200" b="1" i="1" dirty="0">
                <a:solidFill>
                  <a:srgbClr val="E6373A"/>
                </a:solidFill>
                <a:latin typeface="Courier New"/>
                <a:ea typeface="Cambria"/>
                <a:cs typeface="Arial" panose="020B0604020202020204"/>
              </a:rPr>
              <a:t> M.LEKA</a:t>
            </a:r>
          </a:p>
          <a:p>
            <a:pPr marL="285750" indent="-285750">
              <a:buFont typeface="Wingdings"/>
              <a:buChar char="q"/>
            </a:pPr>
            <a:r>
              <a:rPr lang="en-US" sz="3200" b="1" i="1" dirty="0">
                <a:solidFill>
                  <a:srgbClr val="E6373A"/>
                </a:solidFill>
                <a:latin typeface="Courier New"/>
                <a:ea typeface="Cambria"/>
                <a:cs typeface="Arial" panose="020B0604020202020204"/>
              </a:rPr>
              <a:t> S.SHALINI</a:t>
            </a:r>
          </a:p>
          <a:p>
            <a:endParaRPr lang="en-US" sz="3200" b="1" i="1" dirty="0">
              <a:solidFill>
                <a:srgbClr val="E6373A"/>
              </a:solidFill>
              <a:latin typeface="Courier New"/>
              <a:ea typeface="Cambria"/>
              <a:cs typeface="Arial" panose="020B0604020202020204"/>
            </a:endParaRPr>
          </a:p>
        </p:txBody>
      </p:sp>
    </p:spTree>
    <p:extLst>
      <p:ext uri="{BB962C8B-B14F-4D97-AF65-F5344CB8AC3E}">
        <p14:creationId xmlns:p14="http://schemas.microsoft.com/office/powerpoint/2010/main" val="334169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731CC-3EC1-BAF7-53C6-58FFF5F54B10}"/>
              </a:ext>
            </a:extLst>
          </p:cNvPr>
          <p:cNvSpPr txBox="1"/>
          <p:nvPr/>
        </p:nvSpPr>
        <p:spPr>
          <a:xfrm>
            <a:off x="1087377" y="180768"/>
            <a:ext cx="9966446"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latin typeface="Cambria"/>
                <a:ea typeface="Cambria"/>
                <a:cs typeface="Arial"/>
              </a:rPr>
              <a:t>Serverless </a:t>
            </a:r>
            <a:r>
              <a:rPr lang="en-US" sz="2800" b="1" i="1" dirty="0" err="1">
                <a:latin typeface="Cambria"/>
                <a:ea typeface="Cambria"/>
                <a:cs typeface="Arial"/>
              </a:rPr>
              <a:t>Iot</a:t>
            </a:r>
            <a:r>
              <a:rPr lang="en-US" sz="2800" b="1" i="1" dirty="0">
                <a:latin typeface="Cambria"/>
                <a:ea typeface="Cambria"/>
                <a:cs typeface="Arial"/>
              </a:rPr>
              <a:t> Data Processing</a:t>
            </a:r>
            <a:r>
              <a:rPr lang="en-US" sz="2800" dirty="0">
                <a:latin typeface="Cambria"/>
                <a:ea typeface="Cambria"/>
                <a:cs typeface="Arial"/>
              </a:rPr>
              <a:t>:</a:t>
            </a:r>
          </a:p>
          <a:p>
            <a:r>
              <a:rPr lang="en-US" sz="3200" b="0" i="0" dirty="0">
                <a:solidFill>
                  <a:schemeClr val="tx1">
                    <a:lumMod val="95000"/>
                  </a:schemeClr>
                </a:solidFill>
                <a:effectLst/>
                <a:latin typeface="Cambria"/>
                <a:ea typeface="Cambria"/>
                <a:cs typeface="Arial"/>
              </a:rPr>
              <a:t>         </a:t>
            </a:r>
          </a:p>
          <a:p>
            <a:pPr marL="457200" indent="-457200">
              <a:buFont typeface="Wingdings" panose="05000000000000000000" pitchFamily="2" charset="2"/>
              <a:buChar char="Ø"/>
            </a:pPr>
            <a:r>
              <a:rPr lang="en-US" sz="2400" i="0" dirty="0">
                <a:solidFill>
                  <a:schemeClr val="tx1">
                    <a:lumMod val="95000"/>
                  </a:schemeClr>
                </a:solidFill>
                <a:effectLst/>
                <a:latin typeface="Roboto" panose="02000000000000000000" pitchFamily="2" charset="0"/>
              </a:rPr>
              <a:t>Serverless Data Processing. Find resources to build and run data processing </a:t>
            </a:r>
            <a:r>
              <a:rPr lang="en-US" sz="2400" b="0" i="0" dirty="0">
                <a:solidFill>
                  <a:schemeClr val="tx1">
                    <a:lumMod val="95000"/>
                  </a:schemeClr>
                </a:solidFill>
                <a:effectLst/>
                <a:latin typeface="Roboto" panose="02000000000000000000" pitchFamily="2" charset="0"/>
              </a:rPr>
              <a:t>applications without thinking about servers.</a:t>
            </a:r>
          </a:p>
          <a:p>
            <a:endParaRPr lang="en-US" sz="2400" b="0" i="0" dirty="0">
              <a:solidFill>
                <a:schemeClr val="tx1">
                  <a:lumMod val="95000"/>
                </a:schemeClr>
              </a:solidFill>
              <a:effectLst/>
              <a:latin typeface="Roboto" panose="02000000000000000000" pitchFamily="2" charset="0"/>
            </a:endParaRPr>
          </a:p>
          <a:p>
            <a:pPr marL="457200" indent="-457200">
              <a:buFont typeface="Wingdings" panose="05000000000000000000" pitchFamily="2" charset="2"/>
              <a:buChar char="Ø"/>
            </a:pPr>
            <a:r>
              <a:rPr lang="en-US" sz="2400" b="0" i="0" dirty="0">
                <a:solidFill>
                  <a:schemeClr val="tx1">
                    <a:lumMod val="95000"/>
                  </a:schemeClr>
                </a:solidFill>
                <a:effectLst/>
                <a:latin typeface="-apple-system"/>
              </a:rPr>
              <a:t>Serverless data processing exploits Function as a service (</a:t>
            </a:r>
            <a:r>
              <a:rPr lang="en-US" sz="2400" b="0" i="0" dirty="0" err="1">
                <a:solidFill>
                  <a:schemeClr val="tx1">
                    <a:lumMod val="95000"/>
                  </a:schemeClr>
                </a:solidFill>
                <a:effectLst/>
                <a:latin typeface="-apple-system"/>
              </a:rPr>
              <a:t>FaaS</a:t>
            </a:r>
            <a:r>
              <a:rPr lang="en-US" sz="2400" b="0" i="0" dirty="0">
                <a:solidFill>
                  <a:schemeClr val="tx1">
                    <a:lumMod val="95000"/>
                  </a:schemeClr>
                </a:solidFill>
                <a:effectLst/>
                <a:latin typeface="-apple-system"/>
              </a:rPr>
              <a:t>) that is a category of  services that provides a platform allowing customers to develop, run, and manage application functionalities without the complexity of building and maintaining the infrastructure typically associated with developing and launching an app.</a:t>
            </a:r>
          </a:p>
          <a:p>
            <a:endParaRPr lang="en-US" sz="2400" b="0" i="0" dirty="0">
              <a:solidFill>
                <a:schemeClr val="tx1">
                  <a:lumMod val="95000"/>
                </a:schemeClr>
              </a:solidFill>
              <a:effectLst/>
              <a:latin typeface="-apple-system"/>
            </a:endParaRPr>
          </a:p>
          <a:p>
            <a:pPr marL="457200" indent="-457200">
              <a:buFont typeface="Wingdings" panose="05000000000000000000" pitchFamily="2" charset="2"/>
              <a:buChar char="Ø"/>
            </a:pPr>
            <a:r>
              <a:rPr lang="en-US" sz="2400" b="0" i="0" dirty="0">
                <a:solidFill>
                  <a:schemeClr val="tx1">
                    <a:lumMod val="95000"/>
                  </a:schemeClr>
                </a:solidFill>
                <a:effectLst/>
                <a:latin typeface="-apple-system"/>
              </a:rPr>
              <a:t>The Internet of things (IoT) is the network of physical devices, vehicles, home appliances, and other items embedded with electronics, software, sensors, actuators, and connectivity which enables these things to connect, collect and exchange data.</a:t>
            </a:r>
          </a:p>
          <a:p>
            <a:endParaRPr lang="en-US" sz="2400" dirty="0">
              <a:solidFill>
                <a:schemeClr val="tx1">
                  <a:lumMod val="95000"/>
                </a:schemeClr>
              </a:solidFill>
              <a:latin typeface="Angsana New"/>
              <a:ea typeface="+mn-lt"/>
              <a:cs typeface="+mn-lt"/>
            </a:endParaRPr>
          </a:p>
        </p:txBody>
      </p:sp>
    </p:spTree>
    <p:extLst>
      <p:ext uri="{BB962C8B-B14F-4D97-AF65-F5344CB8AC3E}">
        <p14:creationId xmlns:p14="http://schemas.microsoft.com/office/powerpoint/2010/main" val="38101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A430D5-D98C-D70F-9673-75450CC36824}"/>
              </a:ext>
            </a:extLst>
          </p:cNvPr>
          <p:cNvSpPr txBox="1"/>
          <p:nvPr/>
        </p:nvSpPr>
        <p:spPr>
          <a:xfrm>
            <a:off x="1099596" y="175979"/>
            <a:ext cx="10359341" cy="2000548"/>
          </a:xfrm>
          <a:prstGeom prst="rect">
            <a:avLst/>
          </a:prstGeom>
          <a:noFill/>
        </p:spPr>
        <p:txBody>
          <a:bodyPr wrap="square" rtlCol="0">
            <a:spAutoFit/>
          </a:bodyPr>
          <a:lstStyle/>
          <a:p>
            <a:pPr algn="l"/>
            <a:r>
              <a:rPr lang="en-US" sz="2400" b="1" i="0" u="none" strike="noStrike" dirty="0">
                <a:solidFill>
                  <a:schemeClr val="tx1">
                    <a:lumMod val="95000"/>
                  </a:schemeClr>
                </a:solidFill>
                <a:effectLst/>
                <a:latin typeface="-apple-system"/>
                <a:hlinkClick r:id="rId2">
                  <a:extLst>
                    <a:ext uri="{A12FA001-AC4F-418D-AE19-62706E023703}">
                      <ahyp:hlinkClr xmlns:ahyp="http://schemas.microsoft.com/office/drawing/2018/hyperlinkcolor" val="tx"/>
                    </a:ext>
                  </a:extLst>
                </a:hlinkClick>
              </a:rPr>
              <a:t>Prerequisites</a:t>
            </a:r>
            <a:endParaRPr lang="en-US" sz="2400" b="1" i="0" dirty="0">
              <a:solidFill>
                <a:schemeClr val="tx1">
                  <a:lumMod val="95000"/>
                </a:schemeClr>
              </a:solidFill>
              <a:effectLst/>
              <a:latin typeface="-apple-system"/>
            </a:endParaRPr>
          </a:p>
          <a:p>
            <a:pPr algn="l"/>
            <a:r>
              <a:rPr lang="en-US" sz="2000" b="0" i="0" dirty="0">
                <a:solidFill>
                  <a:schemeClr val="tx1">
                    <a:lumMod val="95000"/>
                  </a:schemeClr>
                </a:solidFill>
                <a:effectLst/>
                <a:latin typeface="-apple-system"/>
              </a:rPr>
              <a:t>OS:</a:t>
            </a:r>
          </a:p>
          <a:p>
            <a:pPr marL="742950" lvl="1" indent="-285750" algn="l">
              <a:buFont typeface="Arial" panose="020B0604020202020204" pitchFamily="34" charset="0"/>
              <a:buChar char="•"/>
            </a:pPr>
            <a:r>
              <a:rPr lang="en-US" sz="2000" b="0" i="0" dirty="0">
                <a:solidFill>
                  <a:schemeClr val="tx1">
                    <a:lumMod val="95000"/>
                  </a:schemeClr>
                </a:solidFill>
                <a:effectLst/>
                <a:latin typeface="-apple-system"/>
              </a:rPr>
              <a:t>Ubuntu </a:t>
            </a:r>
          </a:p>
          <a:p>
            <a:pPr algn="l"/>
            <a:r>
              <a:rPr lang="en-US" sz="2000" b="0" i="0" dirty="0">
                <a:solidFill>
                  <a:schemeClr val="tx1">
                    <a:lumMod val="95000"/>
                  </a:schemeClr>
                </a:solidFill>
                <a:effectLst/>
                <a:latin typeface="-apple-system"/>
              </a:rPr>
              <a:t>Software:</a:t>
            </a:r>
          </a:p>
          <a:p>
            <a:pPr marL="742950" lvl="1" indent="-285750" algn="l">
              <a:buFont typeface="Arial" panose="020B0604020202020204" pitchFamily="34" charset="0"/>
              <a:buChar char="•"/>
            </a:pPr>
            <a:r>
              <a:rPr lang="en-US" sz="2000" b="0" i="0" dirty="0" err="1">
                <a:solidFill>
                  <a:schemeClr val="tx1">
                    <a:lumMod val="95000"/>
                  </a:schemeClr>
                </a:solidFill>
                <a:effectLst/>
                <a:latin typeface="-apple-system"/>
              </a:rPr>
              <a:t>Nuclio</a:t>
            </a:r>
            <a:r>
              <a:rPr lang="en-US" sz="2000" b="0" i="0" dirty="0">
                <a:solidFill>
                  <a:schemeClr val="tx1">
                    <a:lumMod val="95000"/>
                  </a:schemeClr>
                </a:solidFill>
                <a:effectLst/>
                <a:latin typeface="-apple-system"/>
              </a:rPr>
              <a:t> (Serverless computing provider)</a:t>
            </a:r>
          </a:p>
          <a:p>
            <a:pPr marL="742950" lvl="1" indent="-285750" algn="l">
              <a:buFont typeface="Arial" panose="020B0604020202020204" pitchFamily="34" charset="0"/>
              <a:buChar char="•"/>
            </a:pPr>
            <a:r>
              <a:rPr lang="en-US" sz="2000" b="0" i="0" dirty="0">
                <a:solidFill>
                  <a:schemeClr val="tx1">
                    <a:lumMod val="95000"/>
                  </a:schemeClr>
                </a:solidFill>
                <a:effectLst/>
                <a:latin typeface="-apple-system"/>
              </a:rPr>
              <a:t>Node.js</a:t>
            </a:r>
          </a:p>
        </p:txBody>
      </p:sp>
      <p:pic>
        <p:nvPicPr>
          <p:cNvPr id="6" name="Picture 5">
            <a:extLst>
              <a:ext uri="{FF2B5EF4-FFF2-40B4-BE49-F238E27FC236}">
                <a16:creationId xmlns:a16="http://schemas.microsoft.com/office/drawing/2014/main" id="{F1A2EBE9-9636-A968-77DE-C3F90ACB1E13}"/>
              </a:ext>
            </a:extLst>
          </p:cNvPr>
          <p:cNvPicPr>
            <a:picLocks noChangeAspect="1"/>
          </p:cNvPicPr>
          <p:nvPr/>
        </p:nvPicPr>
        <p:blipFill rotWithShape="1">
          <a:blip r:embed="rId3"/>
          <a:srcRect t="14584" r="5147"/>
          <a:stretch/>
        </p:blipFill>
        <p:spPr>
          <a:xfrm>
            <a:off x="1977663" y="2384386"/>
            <a:ext cx="8236673" cy="4172186"/>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27781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DD9F6-D124-7C0B-6EA9-C6ED4129981B}"/>
              </a:ext>
            </a:extLst>
          </p:cNvPr>
          <p:cNvSpPr txBox="1"/>
          <p:nvPr/>
        </p:nvSpPr>
        <p:spPr>
          <a:xfrm>
            <a:off x="3047035" y="-465776"/>
            <a:ext cx="8492923" cy="406265"/>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0" dirty="0">
                <a:effectLst/>
                <a:latin typeface="Roboto" panose="02000000000000000000" pitchFamily="2" charset="0"/>
                <a:ea typeface="Times New Roman" panose="02020603050405020304" pitchFamily="18" charset="0"/>
                <a:cs typeface="Times New Roman" panose="02020603050405020304" pitchFamily="18" charset="0"/>
              </a:rPr>
              <a:t>Scalability</a:t>
            </a:r>
            <a:r>
              <a:rPr lang="en-US" sz="2000" kern="0" dirty="0">
                <a:effectLst/>
                <a:latin typeface="Roboto" panose="02000000000000000000" pitchFamily="2" charset="0"/>
                <a:ea typeface="Times New Roman" panose="02020603050405020304" pitchFamily="18" charset="0"/>
                <a:cs typeface="Times New Roman" panose="02020603050405020304" pitchFamily="18" charset="0"/>
              </a:rPr>
              <a:t>: Serverless architectures offer greater scalability, more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7AB98C4-2370-1867-2B59-17FE1594122E}"/>
              </a:ext>
            </a:extLst>
          </p:cNvPr>
          <p:cNvSpPr txBox="1"/>
          <p:nvPr/>
        </p:nvSpPr>
        <p:spPr>
          <a:xfrm>
            <a:off x="1064871" y="121534"/>
            <a:ext cx="2939970" cy="461665"/>
          </a:xfrm>
          <a:prstGeom prst="rect">
            <a:avLst/>
          </a:prstGeom>
          <a:noFill/>
        </p:spPr>
        <p:txBody>
          <a:bodyPr wrap="square" rtlCol="0">
            <a:spAutoFit/>
          </a:bodyPr>
          <a:lstStyle/>
          <a:p>
            <a:r>
              <a:rPr lang="en-US" sz="2400" b="1" i="1" u="sng" dirty="0">
                <a:latin typeface="Calibri" panose="020F0502020204030204" pitchFamily="34" charset="0"/>
                <a:ea typeface="Calibri" panose="020F0502020204030204" pitchFamily="34" charset="0"/>
                <a:cs typeface="Calibri" panose="020F0502020204030204" pitchFamily="34" charset="0"/>
              </a:rPr>
              <a:t>WORKING</a:t>
            </a:r>
            <a:r>
              <a:rPr lang="en-US" sz="2400" b="1" u="sng" dirty="0">
                <a:latin typeface="Calibri" panose="020F0502020204030204" pitchFamily="34" charset="0"/>
                <a:ea typeface="Calibri" panose="020F050202020403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id="{0EE2B24D-B8FA-8FFD-4D33-29B31DF080C8}"/>
              </a:ext>
            </a:extLst>
          </p:cNvPr>
          <p:cNvSpPr txBox="1"/>
          <p:nvPr/>
        </p:nvSpPr>
        <p:spPr>
          <a:xfrm>
            <a:off x="1634925" y="583199"/>
            <a:ext cx="9800862" cy="2246769"/>
          </a:xfrm>
          <a:prstGeom prst="rect">
            <a:avLst/>
          </a:prstGeom>
          <a:noFill/>
        </p:spPr>
        <p:txBody>
          <a:bodyPr wrap="square">
            <a:spAutoFit/>
          </a:bodyPr>
          <a:lstStyle/>
          <a:p>
            <a:pPr marL="285750" indent="-285750">
              <a:buFont typeface="Wingdings" panose="05000000000000000000" pitchFamily="2" charset="2"/>
              <a:buChar char="§"/>
            </a:pPr>
            <a:r>
              <a:rPr lang="en-US" sz="2000" dirty="0"/>
              <a:t>Serverless is a cloud-native development model that allows developers to build and run applications without having to manage servers.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This Framework is open source software that builds, compiles, and packages code for serverless deployment, and then deploys the package to the cloud.</a:t>
            </a:r>
          </a:p>
          <a:p>
            <a:pPr marL="285750" indent="-285750">
              <a:buFont typeface="Wingdings" panose="05000000000000000000" pitchFamily="2" charset="2"/>
              <a:buChar char="§"/>
            </a:pPr>
            <a:endParaRPr lang="en-US" sz="2000" dirty="0"/>
          </a:p>
          <a:p>
            <a:endParaRPr lang="en-US" sz="2000" dirty="0"/>
          </a:p>
        </p:txBody>
      </p:sp>
      <p:pic>
        <p:nvPicPr>
          <p:cNvPr id="9" name="Picture 8">
            <a:extLst>
              <a:ext uri="{FF2B5EF4-FFF2-40B4-BE49-F238E27FC236}">
                <a16:creationId xmlns:a16="http://schemas.microsoft.com/office/drawing/2014/main" id="{F149E1BE-E97E-08D6-2CB7-A194A0C7B3D0}"/>
              </a:ext>
            </a:extLst>
          </p:cNvPr>
          <p:cNvPicPr>
            <a:picLocks noChangeAspect="1"/>
          </p:cNvPicPr>
          <p:nvPr/>
        </p:nvPicPr>
        <p:blipFill>
          <a:blip r:embed="rId2"/>
          <a:stretch>
            <a:fillRect/>
          </a:stretch>
        </p:blipFill>
        <p:spPr>
          <a:xfrm>
            <a:off x="3047035" y="2326499"/>
            <a:ext cx="6086595" cy="3013578"/>
          </a:xfrm>
          <a:prstGeom prst="rect">
            <a:avLst/>
          </a:prstGeom>
        </p:spPr>
      </p:pic>
      <p:sp>
        <p:nvSpPr>
          <p:cNvPr id="11" name="TextBox 10">
            <a:extLst>
              <a:ext uri="{FF2B5EF4-FFF2-40B4-BE49-F238E27FC236}">
                <a16:creationId xmlns:a16="http://schemas.microsoft.com/office/drawing/2014/main" id="{2D83A4EC-2FDB-C81E-3ABC-2D404517B4DA}"/>
              </a:ext>
            </a:extLst>
          </p:cNvPr>
          <p:cNvSpPr txBox="1"/>
          <p:nvPr/>
        </p:nvSpPr>
        <p:spPr>
          <a:xfrm>
            <a:off x="1781657" y="5628470"/>
            <a:ext cx="9017522" cy="646331"/>
          </a:xfrm>
          <a:prstGeom prst="rect">
            <a:avLst/>
          </a:prstGeom>
          <a:noFill/>
        </p:spPr>
        <p:txBody>
          <a:bodyPr wrap="square">
            <a:spAutoFit/>
          </a:bodyPr>
          <a:lstStyle/>
          <a:p>
            <a:pPr marL="285750" indent="-285750">
              <a:buFont typeface="Wingdings" panose="05000000000000000000" pitchFamily="2" charset="2"/>
              <a:buChar char="§"/>
            </a:pPr>
            <a:r>
              <a:rPr lang="en-US" sz="1800" dirty="0"/>
              <a:t>Important  three core components of serverless involved in development are </a:t>
            </a:r>
            <a:r>
              <a:rPr lang="en-US" sz="1800" dirty="0" err="1"/>
              <a:t>FaaS</a:t>
            </a:r>
            <a:r>
              <a:rPr lang="en-US" sz="1800" dirty="0"/>
              <a:t> (Function As A Service), BaaS (Backend As A Service), API Gateway.</a:t>
            </a:r>
          </a:p>
        </p:txBody>
      </p:sp>
    </p:spTree>
    <p:extLst>
      <p:ext uri="{BB962C8B-B14F-4D97-AF65-F5344CB8AC3E}">
        <p14:creationId xmlns:p14="http://schemas.microsoft.com/office/powerpoint/2010/main" val="294452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3739C0-D84C-7D4E-6652-C756C3062C32}"/>
              </a:ext>
            </a:extLst>
          </p:cNvPr>
          <p:cNvSpPr txBox="1"/>
          <p:nvPr/>
        </p:nvSpPr>
        <p:spPr>
          <a:xfrm>
            <a:off x="3831219" y="164424"/>
            <a:ext cx="5567423" cy="830997"/>
          </a:xfrm>
          <a:prstGeom prst="rect">
            <a:avLst/>
          </a:prstGeom>
          <a:noFill/>
        </p:spPr>
        <p:txBody>
          <a:bodyPr wrap="square" rtlCol="0">
            <a:spAutoFit/>
          </a:bodyPr>
          <a:lstStyle/>
          <a:p>
            <a:r>
              <a:rPr lang="en-US" sz="2400" b="1" i="1" u="sng" dirty="0">
                <a:effectLst/>
                <a:latin typeface="Roboto" panose="02000000000000000000" pitchFamily="2" charset="0"/>
              </a:rPr>
              <a:t>Work flows in the IoT system layers</a:t>
            </a:r>
          </a:p>
          <a:p>
            <a:endParaRPr lang="en-US" sz="2400" b="1" i="1" dirty="0"/>
          </a:p>
        </p:txBody>
      </p:sp>
      <p:pic>
        <p:nvPicPr>
          <p:cNvPr id="2" name="Picture 1">
            <a:extLst>
              <a:ext uri="{FF2B5EF4-FFF2-40B4-BE49-F238E27FC236}">
                <a16:creationId xmlns:a16="http://schemas.microsoft.com/office/drawing/2014/main" id="{69A2CE83-DC63-BEF5-F1C4-E3478DFD677C}"/>
              </a:ext>
            </a:extLst>
          </p:cNvPr>
          <p:cNvPicPr>
            <a:picLocks noChangeAspect="1"/>
          </p:cNvPicPr>
          <p:nvPr/>
        </p:nvPicPr>
        <p:blipFill>
          <a:blip r:embed="rId2"/>
          <a:stretch>
            <a:fillRect/>
          </a:stretch>
        </p:blipFill>
        <p:spPr>
          <a:xfrm>
            <a:off x="1341819" y="995421"/>
            <a:ext cx="9802145" cy="5335929"/>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414756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BB441-0D78-5BEA-A46F-70A637427469}"/>
              </a:ext>
            </a:extLst>
          </p:cNvPr>
          <p:cNvSpPr txBox="1"/>
          <p:nvPr/>
        </p:nvSpPr>
        <p:spPr>
          <a:xfrm>
            <a:off x="1067765" y="228219"/>
            <a:ext cx="8018362" cy="400110"/>
          </a:xfrm>
          <a:prstGeom prst="rect">
            <a:avLst/>
          </a:prstGeom>
          <a:noFill/>
        </p:spPr>
        <p:txBody>
          <a:bodyPr wrap="square">
            <a:spAutoFit/>
          </a:bodyPr>
          <a:lstStyle/>
          <a:p>
            <a:r>
              <a:rPr lang="en-US" sz="2000" b="1" i="1" u="sng" dirty="0"/>
              <a:t>Python code to integrate smart devices with IoT:</a:t>
            </a:r>
          </a:p>
        </p:txBody>
      </p:sp>
      <p:sp>
        <p:nvSpPr>
          <p:cNvPr id="5" name="TextBox 4">
            <a:extLst>
              <a:ext uri="{FF2B5EF4-FFF2-40B4-BE49-F238E27FC236}">
                <a16:creationId xmlns:a16="http://schemas.microsoft.com/office/drawing/2014/main" id="{D8844B04-3EA8-2910-D5D1-8C9CE22ACBF8}"/>
              </a:ext>
            </a:extLst>
          </p:cNvPr>
          <p:cNvSpPr txBox="1"/>
          <p:nvPr/>
        </p:nvSpPr>
        <p:spPr>
          <a:xfrm>
            <a:off x="1226436" y="1288651"/>
            <a:ext cx="9499922" cy="5078313"/>
          </a:xfrm>
          <a:prstGeom prst="rect">
            <a:avLst/>
          </a:prstGeom>
          <a:noFill/>
        </p:spPr>
        <p:txBody>
          <a:bodyPr wrap="square">
            <a:spAutoFit/>
          </a:bodyPr>
          <a:lstStyle/>
          <a:p>
            <a:r>
              <a:rPr lang="en-US" dirty="0"/>
              <a:t>import </a:t>
            </a:r>
            <a:r>
              <a:rPr lang="en-US" dirty="0" err="1"/>
              <a:t>paho.mqtt.client</a:t>
            </a:r>
            <a:r>
              <a:rPr lang="en-US" dirty="0"/>
              <a:t> as </a:t>
            </a:r>
            <a:r>
              <a:rPr lang="en-US" dirty="0" err="1"/>
              <a:t>mqtt</a:t>
            </a:r>
            <a:endParaRPr lang="en-US" dirty="0"/>
          </a:p>
          <a:p>
            <a:r>
              <a:rPr lang="en-US" dirty="0"/>
              <a:t>import </a:t>
            </a:r>
            <a:r>
              <a:rPr lang="en-US" dirty="0" err="1"/>
              <a:t>jsonimport</a:t>
            </a:r>
            <a:r>
              <a:rPr lang="en-US" dirty="0"/>
              <a:t> time</a:t>
            </a:r>
          </a:p>
          <a:p>
            <a:endParaRPr lang="en-US" dirty="0"/>
          </a:p>
          <a:p>
            <a:r>
              <a:rPr lang="en-US" dirty="0"/>
              <a:t># MQTT settings</a:t>
            </a:r>
          </a:p>
          <a:p>
            <a:r>
              <a:rPr lang="en-US" dirty="0"/>
              <a:t> </a:t>
            </a:r>
            <a:r>
              <a:rPr lang="en-US" dirty="0" err="1"/>
              <a:t>mqtt_broker</a:t>
            </a:r>
            <a:r>
              <a:rPr lang="en-US" dirty="0"/>
              <a:t> = "mqtt.example.com“</a:t>
            </a:r>
          </a:p>
          <a:p>
            <a:r>
              <a:rPr lang="en-US" dirty="0" err="1"/>
              <a:t>mqtt_port</a:t>
            </a:r>
            <a:r>
              <a:rPr lang="en-US" dirty="0"/>
              <a:t> = 1883</a:t>
            </a:r>
          </a:p>
          <a:p>
            <a:r>
              <a:rPr lang="en-US" dirty="0" err="1"/>
              <a:t>mqtt_topic</a:t>
            </a:r>
            <a:r>
              <a:rPr lang="en-US" dirty="0"/>
              <a:t> = "</a:t>
            </a:r>
            <a:r>
              <a:rPr lang="en-US" dirty="0" err="1"/>
              <a:t>smart_home</a:t>
            </a:r>
            <a:r>
              <a:rPr lang="en-US" dirty="0"/>
              <a:t>/devices“</a:t>
            </a:r>
          </a:p>
          <a:p>
            <a:endParaRPr lang="en-US" dirty="0"/>
          </a:p>
          <a:p>
            <a:r>
              <a:rPr lang="en-US" dirty="0"/>
              <a:t># Device settings</a:t>
            </a:r>
          </a:p>
          <a:p>
            <a:r>
              <a:rPr lang="en-US" dirty="0"/>
              <a:t>devices ={  </a:t>
            </a:r>
          </a:p>
          <a:p>
            <a:r>
              <a:rPr lang="en-US" dirty="0"/>
              <a:t>      "light_1": {"state": False},  </a:t>
            </a:r>
          </a:p>
          <a:p>
            <a:r>
              <a:rPr lang="en-US" dirty="0"/>
              <a:t>      "light_2": {"state": True},  </a:t>
            </a:r>
          </a:p>
          <a:p>
            <a:r>
              <a:rPr lang="en-US" dirty="0"/>
              <a:t>      "thermostat": {"temp": 22}</a:t>
            </a:r>
          </a:p>
          <a:p>
            <a:r>
              <a:rPr lang="en-US" dirty="0"/>
              <a:t>  }</a:t>
            </a:r>
          </a:p>
          <a:p>
            <a:r>
              <a:rPr lang="en-US" dirty="0"/>
              <a:t>def </a:t>
            </a:r>
            <a:r>
              <a:rPr lang="en-US" dirty="0" err="1"/>
              <a:t>on_connect</a:t>
            </a:r>
            <a:r>
              <a:rPr lang="en-US" dirty="0"/>
              <a:t>(client, </a:t>
            </a:r>
            <a:r>
              <a:rPr lang="en-US" dirty="0" err="1"/>
              <a:t>userdata</a:t>
            </a:r>
            <a:r>
              <a:rPr lang="en-US" dirty="0"/>
              <a:t>, flags, </a:t>
            </a:r>
            <a:r>
              <a:rPr lang="en-US" dirty="0" err="1"/>
              <a:t>rc</a:t>
            </a:r>
            <a:r>
              <a:rPr lang="en-US" dirty="0"/>
              <a:t>):  </a:t>
            </a:r>
          </a:p>
          <a:p>
            <a:r>
              <a:rPr lang="en-US" dirty="0"/>
              <a:t>       print("Connected with result code "+str(</a:t>
            </a:r>
            <a:r>
              <a:rPr lang="en-US" dirty="0" err="1"/>
              <a:t>rc</a:t>
            </a:r>
            <a:r>
              <a:rPr lang="en-US" dirty="0"/>
              <a:t>))  </a:t>
            </a:r>
          </a:p>
          <a:p>
            <a:r>
              <a:rPr lang="en-US" dirty="0"/>
              <a:t>def </a:t>
            </a:r>
            <a:r>
              <a:rPr lang="en-US" dirty="0" err="1"/>
              <a:t>on_message</a:t>
            </a:r>
            <a:r>
              <a:rPr lang="en-US" dirty="0"/>
              <a:t>(client, </a:t>
            </a:r>
            <a:r>
              <a:rPr lang="en-US" dirty="0" err="1"/>
              <a:t>userdata</a:t>
            </a:r>
            <a:r>
              <a:rPr lang="en-US" dirty="0"/>
              <a:t>, msg):                       </a:t>
            </a:r>
          </a:p>
          <a:p>
            <a:r>
              <a:rPr lang="en-US" dirty="0"/>
              <a:t>       print(</a:t>
            </a:r>
            <a:r>
              <a:rPr lang="en-US" dirty="0" err="1"/>
              <a:t>msg.topic</a:t>
            </a:r>
            <a:r>
              <a:rPr lang="en-US" dirty="0"/>
              <a:t>+" "+str(</a:t>
            </a:r>
            <a:r>
              <a:rPr lang="en-US" dirty="0" err="1"/>
              <a:t>msg.payload</a:t>
            </a:r>
            <a:r>
              <a:rPr lang="en-US" dirty="0"/>
              <a:t>)) </a:t>
            </a:r>
          </a:p>
        </p:txBody>
      </p:sp>
    </p:spTree>
    <p:extLst>
      <p:ext uri="{BB962C8B-B14F-4D97-AF65-F5344CB8AC3E}">
        <p14:creationId xmlns:p14="http://schemas.microsoft.com/office/powerpoint/2010/main" val="222027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E608-450E-4AE9-9072-F0FE7005803D}"/>
              </a:ext>
            </a:extLst>
          </p:cNvPr>
          <p:cNvSpPr/>
          <p:nvPr/>
        </p:nvSpPr>
        <p:spPr>
          <a:xfrm>
            <a:off x="1359050" y="499297"/>
            <a:ext cx="6096000" cy="4611519"/>
          </a:xfrm>
          <a:prstGeom prst="rect">
            <a:avLst/>
          </a:prstGeom>
        </p:spPr>
        <p:txBody>
          <a:bodyPr>
            <a:spAutoFit/>
          </a:bodyPr>
          <a:lstStyle/>
          <a:p>
            <a:pPr>
              <a:lnSpc>
                <a:spcPct val="150000"/>
              </a:lnSpc>
            </a:pPr>
            <a:r>
              <a:rPr lang="en-US" dirty="0"/>
              <a:t>client = </a:t>
            </a:r>
            <a:r>
              <a:rPr lang="en-US" dirty="0" err="1"/>
              <a:t>mqtt.Client</a:t>
            </a:r>
            <a:r>
              <a:rPr lang="en-US" dirty="0"/>
              <a:t>()</a:t>
            </a:r>
          </a:p>
          <a:p>
            <a:pPr>
              <a:lnSpc>
                <a:spcPct val="150000"/>
              </a:lnSpc>
            </a:pPr>
            <a:r>
              <a:rPr lang="en-US" dirty="0" err="1"/>
              <a:t>client.on_connect</a:t>
            </a:r>
            <a:r>
              <a:rPr lang="en-US" dirty="0"/>
              <a:t> = </a:t>
            </a:r>
            <a:r>
              <a:rPr lang="en-US" dirty="0" err="1"/>
              <a:t>on_connect</a:t>
            </a:r>
            <a:endParaRPr lang="en-US" dirty="0"/>
          </a:p>
          <a:p>
            <a:pPr>
              <a:lnSpc>
                <a:spcPct val="150000"/>
              </a:lnSpc>
            </a:pPr>
            <a:r>
              <a:rPr lang="en-US" dirty="0" err="1"/>
              <a:t>client.on_message</a:t>
            </a:r>
            <a:r>
              <a:rPr lang="en-US" dirty="0"/>
              <a:t> = </a:t>
            </a:r>
            <a:r>
              <a:rPr lang="en-US" dirty="0" err="1"/>
              <a:t>on_message</a:t>
            </a:r>
            <a:endParaRPr lang="en-US" dirty="0"/>
          </a:p>
          <a:p>
            <a:pPr>
              <a:lnSpc>
                <a:spcPct val="150000"/>
              </a:lnSpc>
            </a:pPr>
            <a:r>
              <a:rPr lang="en-US" dirty="0" err="1"/>
              <a:t>client.connect</a:t>
            </a:r>
            <a:r>
              <a:rPr lang="en-US" dirty="0"/>
              <a:t>(</a:t>
            </a:r>
            <a:r>
              <a:rPr lang="en-US" dirty="0" err="1"/>
              <a:t>mqtt_broker</a:t>
            </a:r>
            <a:r>
              <a:rPr lang="en-US" dirty="0"/>
              <a:t>, </a:t>
            </a:r>
            <a:r>
              <a:rPr lang="en-US" dirty="0" err="1"/>
              <a:t>mqtt_port</a:t>
            </a:r>
            <a:r>
              <a:rPr lang="en-US" dirty="0"/>
              <a:t>)</a:t>
            </a:r>
          </a:p>
          <a:p>
            <a:pPr>
              <a:lnSpc>
                <a:spcPct val="150000"/>
              </a:lnSpc>
            </a:pPr>
            <a:endParaRPr lang="en-US" dirty="0"/>
          </a:p>
          <a:p>
            <a:pPr>
              <a:lnSpc>
                <a:spcPct val="150000"/>
              </a:lnSpc>
            </a:pPr>
            <a:r>
              <a:rPr lang="en-US" dirty="0"/>
              <a:t>while True:  </a:t>
            </a:r>
          </a:p>
          <a:p>
            <a:pPr>
              <a:lnSpc>
                <a:spcPct val="150000"/>
              </a:lnSpc>
            </a:pPr>
            <a:r>
              <a:rPr lang="en-US" dirty="0"/>
              <a:t>   for device, state in </a:t>
            </a:r>
            <a:r>
              <a:rPr lang="en-US" dirty="0" err="1"/>
              <a:t>devices.items</a:t>
            </a:r>
            <a:r>
              <a:rPr lang="en-US" dirty="0"/>
              <a:t>():         </a:t>
            </a:r>
          </a:p>
          <a:p>
            <a:pPr>
              <a:lnSpc>
                <a:spcPct val="150000"/>
              </a:lnSpc>
            </a:pPr>
            <a:r>
              <a:rPr lang="en-US" dirty="0"/>
              <a:t>       payload = </a:t>
            </a:r>
            <a:r>
              <a:rPr lang="en-US" dirty="0" err="1"/>
              <a:t>json.dumps</a:t>
            </a:r>
            <a:r>
              <a:rPr lang="en-US" dirty="0"/>
              <a:t>(state)        </a:t>
            </a:r>
          </a:p>
          <a:p>
            <a:pPr>
              <a:lnSpc>
                <a:spcPct val="150000"/>
              </a:lnSpc>
            </a:pPr>
            <a:r>
              <a:rPr lang="en-US" dirty="0"/>
              <a:t>       </a:t>
            </a:r>
            <a:r>
              <a:rPr lang="en-US" dirty="0" err="1"/>
              <a:t>client.publish</a:t>
            </a:r>
            <a:r>
              <a:rPr lang="en-US" dirty="0"/>
              <a:t>(</a:t>
            </a:r>
            <a:r>
              <a:rPr lang="en-US" dirty="0" err="1"/>
              <a:t>mqtt_topic</a:t>
            </a:r>
            <a:r>
              <a:rPr lang="en-US" dirty="0"/>
              <a:t>+"/"+device, payload)     </a:t>
            </a:r>
          </a:p>
          <a:p>
            <a:pPr>
              <a:lnSpc>
                <a:spcPct val="150000"/>
              </a:lnSpc>
            </a:pPr>
            <a:r>
              <a:rPr lang="en-US" dirty="0"/>
              <a:t>   </a:t>
            </a:r>
            <a:r>
              <a:rPr lang="en-US" dirty="0" err="1"/>
              <a:t>time.sleep</a:t>
            </a:r>
            <a:r>
              <a:rPr lang="en-US" dirty="0"/>
              <a:t>(5)</a:t>
            </a:r>
          </a:p>
          <a:p>
            <a:pPr>
              <a:lnSpc>
                <a:spcPct val="150000"/>
              </a:lnSpc>
            </a:pPr>
            <a:r>
              <a:rPr lang="en-US" dirty="0" err="1"/>
              <a:t>client.loop_forever</a:t>
            </a:r>
            <a:r>
              <a:rPr lang="en-US" dirty="0"/>
              <a:t>() </a:t>
            </a:r>
          </a:p>
        </p:txBody>
      </p:sp>
    </p:spTree>
    <p:extLst>
      <p:ext uri="{BB962C8B-B14F-4D97-AF65-F5344CB8AC3E}">
        <p14:creationId xmlns:p14="http://schemas.microsoft.com/office/powerpoint/2010/main" val="16247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E10493-90B9-4D1C-8A24-1436ACD63D8E}"/>
              </a:ext>
            </a:extLst>
          </p:cNvPr>
          <p:cNvSpPr/>
          <p:nvPr/>
        </p:nvSpPr>
        <p:spPr>
          <a:xfrm>
            <a:off x="1746324" y="842763"/>
            <a:ext cx="8236773" cy="544251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This code creates a MQTT client to connect to a MQTT broker. It has a devices dictionary containing the state of some sample smart devices. \</a:t>
            </a:r>
          </a:p>
          <a:p>
            <a:pPr marL="285750" indent="-285750">
              <a:lnSpc>
                <a:spcPct val="150000"/>
              </a:lnSpc>
              <a:buFont typeface="Arial" panose="020B0604020202020204" pitchFamily="34" charset="0"/>
              <a:buChar char="•"/>
            </a:pPr>
            <a:r>
              <a:rPr lang="en-IN" dirty="0"/>
              <a:t>In the main loop, it publishes the state of each device to a MQTT topic periodically. The topic is in the format "</a:t>
            </a:r>
            <a:r>
              <a:rPr lang="en-IN" dirty="0" err="1"/>
              <a:t>smart_home</a:t>
            </a:r>
            <a:r>
              <a:rPr lang="en-IN" dirty="0"/>
              <a:t>/devices/&lt;</a:t>
            </a:r>
            <a:r>
              <a:rPr lang="en-IN" dirty="0" err="1"/>
              <a:t>device_id</a:t>
            </a:r>
            <a:r>
              <a:rPr lang="en-IN" dirty="0"/>
              <a:t>&gt;".</a:t>
            </a:r>
          </a:p>
          <a:p>
            <a:pPr marL="285750" indent="-285750">
              <a:lnSpc>
                <a:spcPct val="150000"/>
              </a:lnSpc>
              <a:buFont typeface="Arial" panose="020B0604020202020204" pitchFamily="34" charset="0"/>
              <a:buChar char="•"/>
            </a:pPr>
            <a:r>
              <a:rPr lang="en-IN" dirty="0"/>
              <a:t>The MQTT broker can then distribute these messages to other clients like a home automation controller to take action based on the device state. Additional devices can be added to the devices dictionary.</a:t>
            </a:r>
          </a:p>
          <a:p>
            <a:pPr>
              <a:lnSpc>
                <a:spcPct val="150000"/>
              </a:lnSpc>
            </a:pPr>
            <a:r>
              <a:rPr lang="en-IN" b="1" i="1" u="sng" dirty="0"/>
              <a:t>Some key points:</a:t>
            </a:r>
          </a:p>
          <a:p>
            <a:pPr marL="285750" indent="-285750">
              <a:lnSpc>
                <a:spcPct val="150000"/>
              </a:lnSpc>
              <a:buFont typeface="Arial" panose="020B0604020202020204" pitchFamily="34" charset="0"/>
              <a:buChar char="•"/>
            </a:pPr>
            <a:r>
              <a:rPr lang="en-IN" dirty="0"/>
              <a:t>- </a:t>
            </a:r>
            <a:r>
              <a:rPr lang="en-IN" dirty="0" err="1"/>
              <a:t>paho.mqtt.client</a:t>
            </a:r>
            <a:r>
              <a:rPr lang="en-IN" dirty="0"/>
              <a:t> library is used for MQTT messaging.</a:t>
            </a:r>
          </a:p>
          <a:p>
            <a:pPr marL="285750" indent="-285750">
              <a:lnSpc>
                <a:spcPct val="150000"/>
              </a:lnSpc>
              <a:buFont typeface="Arial" panose="020B0604020202020204" pitchFamily="34" charset="0"/>
              <a:buChar char="•"/>
            </a:pPr>
            <a:r>
              <a:rPr lang="en-IN" dirty="0"/>
              <a:t>- json is used to serialize the device state into JSON payload.</a:t>
            </a:r>
          </a:p>
          <a:p>
            <a:pPr marL="285750" indent="-285750">
              <a:lnSpc>
                <a:spcPct val="150000"/>
              </a:lnSpc>
              <a:buFont typeface="Arial" panose="020B0604020202020204" pitchFamily="34" charset="0"/>
              <a:buChar char="•"/>
            </a:pPr>
            <a:r>
              <a:rPr lang="en-IN" dirty="0"/>
              <a:t>- Devices publish state messages periodically to broker using MQTT topics.</a:t>
            </a:r>
          </a:p>
          <a:p>
            <a:pPr marL="285750" indent="-285750">
              <a:lnSpc>
                <a:spcPct val="150000"/>
              </a:lnSpc>
              <a:buFont typeface="Arial" panose="020B0604020202020204" pitchFamily="34" charset="0"/>
              <a:buChar char="•"/>
            </a:pPr>
            <a:r>
              <a:rPr lang="en-IN" dirty="0"/>
              <a:t>- Broker can distribute messages to interested clients like a home automation system.</a:t>
            </a:r>
          </a:p>
        </p:txBody>
      </p:sp>
      <p:sp>
        <p:nvSpPr>
          <p:cNvPr id="3" name="TextBox 2">
            <a:extLst>
              <a:ext uri="{FF2B5EF4-FFF2-40B4-BE49-F238E27FC236}">
                <a16:creationId xmlns:a16="http://schemas.microsoft.com/office/drawing/2014/main" id="{2E99519B-373E-45EE-AEE3-3AEDBB162736}"/>
              </a:ext>
            </a:extLst>
          </p:cNvPr>
          <p:cNvSpPr txBox="1"/>
          <p:nvPr/>
        </p:nvSpPr>
        <p:spPr>
          <a:xfrm>
            <a:off x="1602890" y="388055"/>
            <a:ext cx="3270325" cy="369332"/>
          </a:xfrm>
          <a:prstGeom prst="rect">
            <a:avLst/>
          </a:prstGeom>
          <a:noFill/>
        </p:spPr>
        <p:txBody>
          <a:bodyPr wrap="square" rtlCol="0">
            <a:spAutoFit/>
          </a:bodyPr>
          <a:lstStyle/>
          <a:p>
            <a:r>
              <a:rPr lang="en-US" b="1" i="1" u="sng" dirty="0"/>
              <a:t>EXPLANATION :</a:t>
            </a:r>
            <a:endParaRPr lang="en-IN" b="1" i="1" u="sng" dirty="0"/>
          </a:p>
        </p:txBody>
      </p:sp>
    </p:spTree>
    <p:extLst>
      <p:ext uri="{BB962C8B-B14F-4D97-AF65-F5344CB8AC3E}">
        <p14:creationId xmlns:p14="http://schemas.microsoft.com/office/powerpoint/2010/main" val="3252746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1043</Words>
  <Application>Microsoft Office PowerPoint</Application>
  <PresentationFormat>Widescreen</PresentationFormat>
  <Paragraphs>104</Paragraphs>
  <Slides>13</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Angsana New</vt:lpstr>
      <vt:lpstr>-apple-system</vt:lpstr>
      <vt:lpstr>Arial</vt:lpstr>
      <vt:lpstr>Bookman Old Style</vt:lpstr>
      <vt:lpstr>Calibri</vt:lpstr>
      <vt:lpstr>Calibri Light</vt:lpstr>
      <vt:lpstr>Cambria</vt:lpstr>
      <vt:lpstr>Courier New</vt:lpstr>
      <vt:lpstr>Franklin Gothic Heavy</vt:lpstr>
      <vt:lpstr>MS Shell Dlg 2</vt:lpstr>
      <vt:lpstr>Roboto</vt:lpstr>
      <vt:lpstr>Symbol</vt:lpstr>
      <vt:lpstr>Times New Roman</vt:lpstr>
      <vt:lpstr>Wingdings</vt:lpstr>
      <vt:lpstr>Wingdings 3</vt:lpstr>
      <vt:lpstr>Madison</vt:lpstr>
      <vt:lpstr>Serverless IOT Data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Palanivel</dc:creator>
  <cp:lastModifiedBy>DELL</cp:lastModifiedBy>
  <cp:revision>242</cp:revision>
  <dcterms:created xsi:type="dcterms:W3CDTF">2023-09-29T09:44:10Z</dcterms:created>
  <dcterms:modified xsi:type="dcterms:W3CDTF">2023-10-25T10:20:31Z</dcterms:modified>
</cp:coreProperties>
</file>