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E6373A"/>
    <a:srgbClr val="3A5EBA"/>
    <a:srgbClr val="57FF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41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1007533" y="0"/>
            <a:ext cx="7934348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8941881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anchor="b" tIns="0">
            <a:normAutofit/>
          </a:bodyPr>
          <a:lstStyle>
            <a:lvl1pPr algn="r" indent="0" marL="0">
              <a:buNone/>
              <a:defRPr b="0" sz="1800">
                <a:solidFill>
                  <a:schemeClr val="tx1"/>
                </a:solidFill>
              </a:defRPr>
            </a:lvl1pPr>
            <a:lvl2pPr algn="ctr" indent="0" marL="457200">
              <a:buNone/>
              <a:defRPr sz="18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B3A824-1A51-4B26-AD58-A6D8E14F6C04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90" name="TextBox 12"/>
          <p:cNvSpPr txBox="1"/>
          <p:nvPr/>
        </p:nvSpPr>
        <p:spPr>
          <a:xfrm>
            <a:off x="2191282" y="3262852"/>
            <a:ext cx="415636" cy="461665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24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24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1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8" name="Rectangle 1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9" name="TextBox 8"/>
          <p:cNvSpPr txBox="1"/>
          <p:nvPr/>
        </p:nvSpPr>
        <p:spPr>
          <a:xfrm>
            <a:off x="2194236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857E33E-8B18-4087-B112-809917729534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1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Rectangle 1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4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FFE419-2371-464F-8239-3959401C3561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2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1" name="Rectangle 8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D162C4-EDD9-4389-A98B-B87ECEA2A816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7" name="TextBox 6"/>
          <p:cNvSpPr txBox="1"/>
          <p:nvPr/>
        </p:nvSpPr>
        <p:spPr>
          <a:xfrm>
            <a:off x="2194943" y="641225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3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6" name="Rectangle 24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7" name="TextBox 10"/>
          <p:cNvSpPr txBox="1"/>
          <p:nvPr/>
        </p:nvSpPr>
        <p:spPr>
          <a:xfrm>
            <a:off x="2191843" y="296258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anchor="b" tIns="0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5059C3-6A89-4494-99FF-5A4D6FFD50EB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5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4" name="Rectangle 26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A954B2F-12DE-47F5-8894-472B206D2E1E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71" name="TextBox 9"/>
          <p:cNvSpPr txBox="1"/>
          <p:nvPr/>
        </p:nvSpPr>
        <p:spPr>
          <a:xfrm>
            <a:off x="2196172" y="641223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19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3" name="Rectangle 20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4" name="TextBox 11"/>
          <p:cNvSpPr txBox="1"/>
          <p:nvPr/>
        </p:nvSpPr>
        <p:spPr>
          <a:xfrm>
            <a:off x="2193650" y="636424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algn="l" indent="0" marL="0">
              <a:lnSpc>
                <a:spcPct val="100000"/>
              </a:lnSpc>
              <a:buNone/>
              <a:defRPr baseline="0" b="0" cap="none" sz="2200">
                <a:solidFill>
                  <a:schemeClr val="accent6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 lang="en-US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30E46F-7819-4ACF-B48B-48222C2ACC88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12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6" name="Rectangle 13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F3416-4057-4DAA-829D-4CA07428D088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21" name="TextBox 7"/>
          <p:cNvSpPr txBox="1"/>
          <p:nvPr/>
        </p:nvSpPr>
        <p:spPr>
          <a:xfrm>
            <a:off x="2196172" y="641226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1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4" name="Rectangle 12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1D9284-D300-4297-87F7-E791DCC15DB1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5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24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4" name="Rectangle 25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5" name="TextBox 9"/>
          <p:cNvSpPr txBox="1"/>
          <p:nvPr/>
        </p:nvSpPr>
        <p:spPr>
          <a:xfrm>
            <a:off x="1554154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algn="l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D525BB-DA17-4BA0-B3C8-3AC3ABC827E6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18"/>
          <p:cNvSpPr/>
          <p:nvPr/>
        </p:nvSpPr>
        <p:spPr>
          <a:xfrm>
            <a:off x="1004479" y="0"/>
            <a:ext cx="10372316" cy="6858000"/>
          </a:xfrm>
          <a:prstGeom prst="rect"/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9" name="Rectangle 19"/>
          <p:cNvSpPr/>
          <p:nvPr/>
        </p:nvSpPr>
        <p:spPr>
          <a:xfrm>
            <a:off x="11377328" y="0"/>
            <a:ext cx="27432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28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dirty="0" lang="en-US"/>
          </a:p>
        </p:txBody>
      </p:sp>
      <p:sp>
        <p:nvSpPr>
          <p:cNvPr id="1048641" name="TextBox 9"/>
          <p:cNvSpPr txBox="1"/>
          <p:nvPr/>
        </p:nvSpPr>
        <p:spPr>
          <a:xfrm>
            <a:off x="1554686" y="1127550"/>
            <a:ext cx="415636" cy="369332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sz="1800" lang="en-US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dirty="0" sz="1000" lang="en-US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algn="l" indent="0" marL="0">
              <a:buNone/>
              <a:defRPr sz="20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dirty="0" lang="en-US"/>
              <a:t>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6C4C9A-3960-41CF-A4E9-2A8FB932454B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2831794" y="2105202"/>
            <a:ext cx="9360205" cy="4752798"/>
          </a:xfrm>
          <a:prstGeom prst="rect"/>
        </p:spPr>
      </p:pic>
      <p:pic>
        <p:nvPicPr>
          <p:cNvPr id="2097153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0" y="0"/>
            <a:ext cx="12189867" cy="6858000"/>
          </a:xfrm>
          <a:prstGeom prst="rect"/>
        </p:spPr>
      </p:pic>
      <p:sp>
        <p:nvSpPr>
          <p:cNvPr id="1048576" name="Rectangle 7"/>
          <p:cNvSpPr/>
          <p:nvPr/>
        </p:nvSpPr>
        <p:spPr>
          <a:xfrm>
            <a:off x="0" y="0"/>
            <a:ext cx="964174" cy="685800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  <a:p>
            <a:pPr lvl="5"/>
            <a:r>
              <a:rPr dirty="0" lang="en-US"/>
              <a:t>Sixth level</a:t>
            </a:r>
          </a:p>
          <a:p>
            <a:pPr lvl="6"/>
            <a:r>
              <a:rPr dirty="0" lang="en-US"/>
              <a:t>Seventh level</a:t>
            </a:r>
          </a:p>
          <a:p>
            <a:pPr lvl="7"/>
            <a:r>
              <a:rPr dirty="0" lang="en-US"/>
              <a:t>Eigth level</a:t>
            </a:r>
          </a:p>
          <a:p>
            <a:pPr lvl="8"/>
            <a:r>
              <a:rPr dirty="0" lang="en-US"/>
              <a:t>Ninth level</a:t>
            </a:r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/>
        </p:spPr>
        <p:txBody>
          <a:bodyPr anchor="t" bIns="45720" lIns="91440" rIns="91440" rtlCol="0" tIns="18288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dirty="0" lang="en-US"/>
              <a:t>10/11/2023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/>
        </p:spPr>
        <p:txBody>
          <a:bodyPr anchor="b" bIns="18288" lIns="91440" rIns="91440" rtlCol="0" tIns="45720" vert="horz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2" name="Rectangle 56"/>
          <p:cNvSpPr/>
          <p:nvPr/>
        </p:nvSpPr>
        <p:spPr>
          <a:xfrm>
            <a:off x="962042" y="0"/>
            <a:ext cx="45719" cy="6858000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 eaLnBrk="1" hangingPunct="1" latinLnBrk="0" rtl="0">
        <a:lnSpc>
          <a:spcPct val="90000"/>
        </a:lnSpc>
        <a:spcBef>
          <a:spcPct val="0"/>
        </a:spcBef>
        <a:buNone/>
        <a:defRPr b="0" cap="none" sz="34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44488" latinLnBrk="0" marL="344488" rtl="0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338138" latinLnBrk="0" marL="7953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344488" latinLnBrk="0" marL="12588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338138" latinLnBrk="0" marL="170973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344488" latinLnBrk="0" marL="217328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338328" latinLnBrk="0" marL="2642616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338328" latinLnBrk="0" marL="3108960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338328" latinLnBrk="0" marL="3575304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338328" latinLnBrk="0" marL="4041648" rtl="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 descr="Illuminated server room panel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alphaModFix amt="50000"/>
          </a:blip>
          <a:srcRect t="15605" r="-2" b="-2"/>
          <a:stretch>
            <a:fillRect/>
          </a:stretch>
        </p:blipFill>
        <p:spPr>
          <a:xfrm>
            <a:off x="0" y="1"/>
            <a:ext cx="12192000" cy="6803268"/>
          </a:xfrm>
          <a:prstGeom prst="rect"/>
          <a:effectLst>
            <a:outerShdw algn="ctr" blurRad="50800" dir="5400000" dist="50800" rotWithShape="0">
              <a:srgbClr val="000000">
                <a:alpha val="99000"/>
              </a:srgbClr>
            </a:outerShdw>
          </a:effectLst>
        </p:spPr>
      </p:pic>
      <p:sp>
        <p:nvSpPr>
          <p:cNvPr id="1048591" name="Title 1"/>
          <p:cNvSpPr>
            <a:spLocks noGrp="1"/>
          </p:cNvSpPr>
          <p:nvPr>
            <p:ph type="ctrTitle"/>
          </p:nvPr>
        </p:nvSpPr>
        <p:spPr>
          <a:xfrm>
            <a:off x="1600200" y="2172554"/>
            <a:ext cx="6361433" cy="2137393"/>
          </a:xfrm>
        </p:spPr>
        <p:txBody>
          <a:bodyPr>
            <a:normAutofit/>
          </a:bodyPr>
          <a:p>
            <a:r>
              <a:rPr dirty="0" sz="3600" i="1" lang="en-US">
                <a:latin typeface="Franklin Gothic Heavy"/>
                <a:ea typeface="Calibri Light"/>
                <a:cs typeface="Calibri Light"/>
              </a:rPr>
              <a:t>Serverless IOT Data Processing</a:t>
            </a:r>
          </a:p>
        </p:txBody>
      </p:sp>
      <p:sp>
        <p:nvSpPr>
          <p:cNvPr id="1048592" name="Subtitle 2"/>
          <p:cNvSpPr>
            <a:spLocks noGrp="1"/>
          </p:cNvSpPr>
          <p:nvPr>
            <p:ph type="subTitle" idx="1"/>
          </p:nvPr>
        </p:nvSpPr>
        <p:spPr>
          <a:xfrm flipV="1">
            <a:off x="2185639" y="5741906"/>
            <a:ext cx="9138241" cy="176141"/>
          </a:xfrm>
        </p:spPr>
        <p:txBody>
          <a:bodyPr>
            <a:normAutofit fontScale="55556" lnSpcReduction="20000"/>
          </a:bodyPr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5" name="Picture 4" descr="A close up of a sign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6510" y="401975"/>
            <a:ext cx="8104177" cy="871653"/>
          </a:xfrm>
          <a:prstGeom prst="rect"/>
        </p:spPr>
      </p:pic>
      <p:pic>
        <p:nvPicPr>
          <p:cNvPr id="2097156" name="Picture 5" descr="A pencil and graduation cap with text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328597" y="165486"/>
            <a:ext cx="2743200" cy="1590126"/>
          </a:xfrm>
          <a:prstGeom prst="rect"/>
          <a:solidFill>
            <a:schemeClr val="bg1">
              <a:lumMod val="95000"/>
              <a:lumOff val="5000"/>
              <a:alpha val="90000"/>
            </a:schemeClr>
          </a:solidFill>
          <a:effectLst>
            <a:outerShdw algn="ctr" blurRad="50800" dir="5400000" dist="50800" rotWithShape="0">
              <a:schemeClr val="bg1">
                <a:lumMod val="95000"/>
                <a:lumOff val="5000"/>
              </a:schemeClr>
            </a:outerShdw>
          </a:effectLst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400" id="7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3313626" y="-778098"/>
            <a:ext cx="2743200" cy="36576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l"/>
            <a:endParaRPr lang="en-US"/>
          </a:p>
        </p:txBody>
      </p:sp>
      <p:sp>
        <p:nvSpPr>
          <p:cNvPr id="1048599" name="TextBox 3"/>
          <p:cNvSpPr txBox="1"/>
          <p:nvPr/>
        </p:nvSpPr>
        <p:spPr>
          <a:xfrm>
            <a:off x="262943" y="464176"/>
            <a:ext cx="5565820" cy="70788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4000" lang="en-US">
                <a:solidFill>
                  <a:srgbClr val="57FFF1"/>
                </a:solidFill>
                <a:latin typeface="Bookman Old Style"/>
                <a:cs typeface="Arial"/>
              </a:rPr>
              <a:t>Team Members :</a:t>
            </a:r>
          </a:p>
        </p:txBody>
      </p:sp>
      <p:sp>
        <p:nvSpPr>
          <p:cNvPr id="1048600" name="TextBox 4"/>
          <p:cNvSpPr txBox="1"/>
          <p:nvPr/>
        </p:nvSpPr>
        <p:spPr>
          <a:xfrm>
            <a:off x="3045316" y="-764683"/>
            <a:ext cx="2743200" cy="36576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l"/>
            <a:endParaRPr lang="en-US"/>
          </a:p>
        </p:txBody>
      </p:sp>
      <p:sp>
        <p:nvSpPr>
          <p:cNvPr id="1048601" name="TextBox 6"/>
          <p:cNvSpPr txBox="1"/>
          <p:nvPr/>
        </p:nvSpPr>
        <p:spPr>
          <a:xfrm>
            <a:off x="3412190" y="2017058"/>
            <a:ext cx="5939117" cy="3952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Wingdings"/>
              <a:buChar char="q"/>
            </a:pPr>
            <a:r>
              <a:rPr b="1" dirty="0" sz="3200" i="1" lang="en-US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M.SRINITHI</a:t>
            </a:r>
          </a:p>
          <a:p>
            <a:pPr indent="-285750" marL="285750">
              <a:buFont typeface="Wingdings"/>
              <a:buChar char="q"/>
            </a:pPr>
            <a:r>
              <a:rPr b="1" dirty="0" sz="3200" i="1" lang="en-US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P.YOGAMEENA</a:t>
            </a:r>
          </a:p>
          <a:p>
            <a:pPr indent="-285750" marL="285750">
              <a:buFont typeface="Wingdings"/>
              <a:buChar char="q"/>
            </a:pPr>
            <a:r>
              <a:rPr b="1" dirty="0" sz="3200" i="1" lang="en-US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L.A.SUBIKSHA</a:t>
            </a:r>
          </a:p>
          <a:p>
            <a:pPr indent="-285750" marL="285750">
              <a:buFont typeface="Wingdings"/>
              <a:buChar char="q"/>
            </a:pPr>
            <a:r>
              <a:rPr b="1" dirty="0" sz="3200" i="1" lang="en-US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P.PREETHIKA</a:t>
            </a:r>
          </a:p>
          <a:p>
            <a:pPr indent="-285750" marL="285750">
              <a:buFont typeface="Wingdings"/>
              <a:buChar char="q"/>
            </a:pPr>
            <a:r>
              <a:rPr b="1" dirty="0" sz="3200" i="1" lang="en-US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V.N.VARSHA</a:t>
            </a:r>
          </a:p>
          <a:p>
            <a:pPr indent="-285750" marL="285750">
              <a:buFont typeface="Wingdings"/>
              <a:buChar char="q"/>
            </a:pPr>
            <a:r>
              <a:rPr b="1" dirty="0" sz="3200" i="1" lang="en-US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M.LEKA</a:t>
            </a:r>
          </a:p>
          <a:p>
            <a:pPr indent="-285750" marL="285750">
              <a:buFont typeface="Wingdings"/>
              <a:buChar char="q"/>
            </a:pPr>
            <a:r>
              <a:rPr b="1" dirty="0" sz="3200" i="1" lang="en-US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 S.SHALINI</a:t>
            </a:r>
          </a:p>
          <a:p>
            <a:endParaRPr b="1" dirty="0" sz="3200" i="1" lang="en-US">
              <a:solidFill>
                <a:srgbClr val="E6373A"/>
              </a:solidFill>
              <a:latin typeface="Courier New"/>
              <a:ea typeface="Cambria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1"/>
          <p:cNvSpPr txBox="1"/>
          <p:nvPr/>
        </p:nvSpPr>
        <p:spPr>
          <a:xfrm>
            <a:off x="1381292" y="105013"/>
            <a:ext cx="9643480" cy="47015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endParaRPr dirty="0" lang="en-US">
              <a:latin typeface="Cambria"/>
              <a:ea typeface="Cambria"/>
              <a:cs typeface="Arial"/>
            </a:endParaRPr>
          </a:p>
          <a:p>
            <a:endParaRPr dirty="0" sz="3200" lang="en-US">
              <a:latin typeface="Angsana New"/>
              <a:ea typeface="Cambria"/>
              <a:cs typeface="Arial"/>
            </a:endParaRPr>
          </a:p>
          <a:p>
            <a:r>
              <a:rPr dirty="0" sz="3200" lang="en-US">
                <a:latin typeface="Angsana New"/>
                <a:ea typeface="Cambria"/>
                <a:cs typeface="Arial"/>
              </a:rPr>
              <a:t>        </a:t>
            </a:r>
            <a:r>
              <a:rPr dirty="0" sz="3200" lang="en-US">
                <a:latin typeface="Angsana New"/>
                <a:ea typeface="+mn-lt"/>
                <a:cs typeface="+mn-lt"/>
              </a:rPr>
              <a:t>Serverless IoT Data Processing" is a project that aims to efficiently handle and analyze data from IoT devices using serverless computing, making it cost-effective and scalable. This system will leverage serverless computing technologies to automate data ingestion, storage, and analysis processes without the need for managing traditional servers.</a:t>
            </a:r>
          </a:p>
        </p:txBody>
      </p:sp>
      <p:sp>
        <p:nvSpPr>
          <p:cNvPr id="1048603" name="TextBox 3"/>
          <p:cNvSpPr txBox="1"/>
          <p:nvPr/>
        </p:nvSpPr>
        <p:spPr>
          <a:xfrm>
            <a:off x="1064974" y="239486"/>
            <a:ext cx="4811486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solidFill>
                  <a:schemeClr val="tx2">
                    <a:lumMod val="50000"/>
                  </a:schemeClr>
                </a:solidFill>
              </a:rPr>
              <a:t>PROJECT DEFINITION : </a:t>
            </a:r>
          </a:p>
        </p:txBody>
      </p:sp>
      <p:sp>
        <p:nvSpPr>
          <p:cNvPr id="1048604" name="TextBox 4"/>
          <p:cNvSpPr txBox="1"/>
          <p:nvPr/>
        </p:nvSpPr>
        <p:spPr>
          <a:xfrm>
            <a:off x="1167228" y="3429000"/>
            <a:ext cx="3568521" cy="46166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400" i="1" lang="en-US">
                <a:solidFill>
                  <a:srgbClr val="FF0000"/>
                </a:solidFill>
                <a:latin typeface="Franklin Gothic Heavy"/>
                <a:cs typeface="Arial"/>
              </a:rPr>
              <a:t>DESIGN THINKING :</a:t>
            </a:r>
            <a:endParaRPr dirty="0" sz="2400" i="1" lang="en-US">
              <a:solidFill>
                <a:srgbClr val="FF0000"/>
              </a:solidFill>
              <a:latin typeface="Franklin Gothic Heavy"/>
            </a:endParaRPr>
          </a:p>
        </p:txBody>
      </p:sp>
      <p:sp>
        <p:nvSpPr>
          <p:cNvPr id="1048605" name="TextBox 6"/>
          <p:cNvSpPr txBox="1"/>
          <p:nvPr/>
        </p:nvSpPr>
        <p:spPr>
          <a:xfrm>
            <a:off x="3155032" y="3670718"/>
            <a:ext cx="6096000" cy="2529841"/>
          </a:xfrm>
          <a:prstGeom prst="rect"/>
          <a:noFill/>
        </p:spPr>
        <p:txBody>
          <a:bodyPr wrap="square">
            <a:spAutoFit/>
          </a:bodyPr>
          <a:p>
            <a:endParaRPr b="1" dirty="0" sz="2000" lang="en-US">
              <a:solidFill>
                <a:schemeClr val="accent2">
                  <a:lumMod val="60000"/>
                  <a:lumOff val="40000"/>
                </a:schemeClr>
              </a:solidFill>
              <a:latin typeface="Cambria"/>
            </a:endParaRPr>
          </a:p>
          <a:p>
            <a:r>
              <a:rPr dirty="0" lang="en-US">
                <a:ea typeface="+mn-lt"/>
                <a:cs typeface="+mn-lt"/>
              </a:rPr>
              <a:t>  </a:t>
            </a:r>
            <a:r>
              <a:rPr dirty="0" sz="1800" lang="en-US">
                <a:latin typeface="Book Antiqua"/>
                <a:ea typeface="+mn-lt"/>
                <a:cs typeface="+mn-lt"/>
              </a:rPr>
              <a:t> - Learn about the needs of IoT users and data analysts.</a:t>
            </a:r>
            <a:endParaRPr dirty="0" sz="1800" lang="en-US">
              <a:latin typeface="Book Antiqua"/>
            </a:endParaRPr>
          </a:p>
          <a:p>
            <a:r>
              <a:rPr dirty="0" sz="1800" lang="en-US">
                <a:latin typeface="Book Antiqua"/>
                <a:ea typeface="+mn-lt"/>
                <a:cs typeface="+mn-lt"/>
              </a:rPr>
              <a:t>   - Define the project's goals and objectives.</a:t>
            </a:r>
            <a:endParaRPr dirty="0" lang="en-US">
              <a:latin typeface="Book Antiqua"/>
            </a:endParaRPr>
          </a:p>
          <a:p>
            <a:r>
              <a:rPr dirty="0" sz="1800" lang="en-US">
                <a:latin typeface="Book Antiqua"/>
                <a:ea typeface="+mn-lt"/>
                <a:cs typeface="+mn-lt"/>
              </a:rPr>
              <a:t>   - Create the serverless IoT data processing system.</a:t>
            </a:r>
            <a:endParaRPr dirty="0" sz="1800" lang="en-US">
              <a:latin typeface="Book Antiqua"/>
            </a:endParaRPr>
          </a:p>
          <a:p>
            <a:r>
              <a:rPr dirty="0" sz="1800" lang="en-US">
                <a:latin typeface="Book Antiqua"/>
                <a:ea typeface="+mn-lt"/>
                <a:cs typeface="+mn-lt"/>
              </a:rPr>
              <a:t>   - Test it to ensure it works as intended.</a:t>
            </a:r>
            <a:endParaRPr dirty="0" sz="2000" lang="en-US">
              <a:solidFill>
                <a:schemeClr val="accent2">
                  <a:lumMod val="60000"/>
                  <a:lumOff val="40000"/>
                </a:schemeClr>
              </a:solidFill>
              <a:latin typeface="Cambria"/>
              <a:cs typeface="Arial" panose="020B0604020202020204"/>
            </a:endParaRPr>
          </a:p>
          <a:p>
            <a:r>
              <a:rPr dirty="0" lang="en-US">
                <a:ea typeface="+mn-lt"/>
                <a:cs typeface="+mn-lt"/>
              </a:rPr>
              <a:t>   </a:t>
            </a:r>
            <a:r>
              <a:rPr dirty="0" sz="1800" lang="en-US">
                <a:latin typeface="Book Antiqua"/>
                <a:ea typeface="+mn-lt"/>
                <a:cs typeface="+mn-lt"/>
              </a:rPr>
              <a:t>- Gather input from users and make improvements.</a:t>
            </a:r>
            <a:endParaRPr dirty="0" sz="1800" lang="en-US">
              <a:latin typeface="Book Antiqua"/>
            </a:endParaRPr>
          </a:p>
          <a:p>
            <a:r>
              <a:rPr dirty="0" sz="1800" lang="en-US">
                <a:latin typeface="Book Antiqua"/>
                <a:ea typeface="+mn-lt"/>
                <a:cs typeface="+mn-lt"/>
              </a:rPr>
              <a:t>   - Test again and refine as neede</a:t>
            </a:r>
            <a:r>
              <a:rPr dirty="0" lang="en-US">
                <a:latin typeface="Book Antiqua"/>
                <a:ea typeface="+mn-lt"/>
                <a:cs typeface="+mn-lt"/>
              </a:rPr>
              <a:t>d</a:t>
            </a:r>
            <a:endParaRPr dirty="0" sz="2000" lang="en-US">
              <a:solidFill>
                <a:schemeClr val="accent2">
                  <a:lumMod val="60000"/>
                  <a:lumOff val="40000"/>
                </a:schemeClr>
              </a:solidFill>
              <a:latin typeface="Cambria"/>
            </a:endParaRPr>
          </a:p>
          <a:p>
            <a:r>
              <a:rPr dirty="0" lang="en-US">
                <a:ea typeface="+mn-lt"/>
                <a:cs typeface="+mn-lt"/>
              </a:rPr>
              <a:t>   - Deploy the system for real-world use.</a:t>
            </a:r>
            <a:endParaRPr dirty="0" lang="en-US"/>
          </a:p>
          <a:p>
            <a:r>
              <a:rPr dirty="0" lang="en-US">
                <a:ea typeface="+mn-lt"/>
                <a:cs typeface="+mn-lt"/>
              </a:rPr>
              <a:t>   - Monitor and maintain it post-launch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1"/>
          <p:cNvSpPr txBox="1"/>
          <p:nvPr/>
        </p:nvSpPr>
        <p:spPr>
          <a:xfrm>
            <a:off x="1084468" y="-293915"/>
            <a:ext cx="7223454" cy="980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l"/>
            <a:endParaRPr dirty="0" lang="en-US"/>
          </a:p>
          <a:p>
            <a:endParaRPr dirty="0" lang="en-US">
              <a:cs typeface="Arial"/>
            </a:endParaRPr>
          </a:p>
          <a:p>
            <a:r>
              <a:rPr dirty="0" sz="2400" lang="en-US">
                <a:solidFill>
                  <a:schemeClr val="tx2">
                    <a:lumMod val="50000"/>
                  </a:schemeClr>
                </a:solidFill>
                <a:cs typeface="Arial"/>
              </a:rPr>
              <a:t>PROBLEM WITH SERVERLESS COMPUTING</a:t>
            </a:r>
          </a:p>
        </p:txBody>
      </p:sp>
      <p:sp>
        <p:nvSpPr>
          <p:cNvPr id="1048607" name="TextBox 8"/>
          <p:cNvSpPr txBox="1"/>
          <p:nvPr/>
        </p:nvSpPr>
        <p:spPr>
          <a:xfrm>
            <a:off x="2307771" y="721748"/>
            <a:ext cx="8545286" cy="62255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2400" lang="en-US"/>
              <a:t>One of the most commonly discussed challenges when working with serverless is called the </a:t>
            </a:r>
            <a:r>
              <a:rPr dirty="0" sz="2400" lang="en-US" u="sng"/>
              <a:t>cold</a:t>
            </a:r>
            <a:r>
              <a:rPr dirty="0" sz="2400" lang="en-US"/>
              <a:t> </a:t>
            </a:r>
            <a:r>
              <a:rPr dirty="0" sz="2400" lang="en-US" u="sng"/>
              <a:t>start problem</a:t>
            </a:r>
            <a:r>
              <a:rPr dirty="0" sz="2400" lang="en-US"/>
              <a:t>. While the goal with serverless is allow functions to immediately be executed on demand, there are some scenarios that may result in predictable delays</a:t>
            </a:r>
            <a:r>
              <a:rPr dirty="0" lang="en-US"/>
              <a:t>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dirty="0" sz="2400" lang="en-US"/>
              <a:t>Top level security features are needed to maintain the integrity of the data and the trustworthiness of the hardware devices handling the cloud data. </a:t>
            </a:r>
            <a:r>
              <a:rPr dirty="0" sz="2400" lang="en-US" u="sng"/>
              <a:t>Data leaks and privacy breaches </a:t>
            </a:r>
            <a:r>
              <a:rPr dirty="0" sz="2400" lang="en-US"/>
              <a:t>will reduce the confidence of cloud computing users to store their sensitive personal information on cloud servers.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4"/>
          <p:cNvSpPr txBox="1"/>
          <p:nvPr/>
        </p:nvSpPr>
        <p:spPr>
          <a:xfrm>
            <a:off x="3429000" y="6106886"/>
            <a:ext cx="45719" cy="369332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pic>
        <p:nvPicPr>
          <p:cNvPr id="2097157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54628" y="1018004"/>
            <a:ext cx="4354286" cy="2457162"/>
          </a:xfrm>
          <a:prstGeom prst="rect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48609" name="TextBox 9"/>
          <p:cNvSpPr txBox="1"/>
          <p:nvPr/>
        </p:nvSpPr>
        <p:spPr>
          <a:xfrm>
            <a:off x="1153886" y="272925"/>
            <a:ext cx="2677885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>
                <a:solidFill>
                  <a:schemeClr val="tx2">
                    <a:lumMod val="50000"/>
                  </a:schemeClr>
                </a:solidFill>
              </a:rPr>
              <a:t>ANALYTICS :</a:t>
            </a:r>
          </a:p>
        </p:txBody>
      </p:sp>
      <p:pic>
        <p:nvPicPr>
          <p:cNvPr id="209715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0" y="3818132"/>
            <a:ext cx="4919898" cy="265808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AutoShape 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9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1967" r="347"/>
          <a:stretch>
            <a:fillRect/>
          </a:stretch>
        </p:blipFill>
        <p:spPr>
          <a:xfrm>
            <a:off x="1252537" y="800145"/>
            <a:ext cx="4691063" cy="2628855"/>
          </a:xfrm>
          <a:prstGeom prst="rect"/>
          <a:ln>
            <a:solidFill>
              <a:schemeClr val="bg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343835" y="800145"/>
            <a:ext cx="4595628" cy="2628855"/>
          </a:xfrm>
          <a:prstGeom prst="rect"/>
          <a:ln>
            <a:solidFill>
              <a:schemeClr val="bg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301457" y="3913459"/>
            <a:ext cx="4593221" cy="2628855"/>
          </a:xfrm>
          <a:prstGeom prst="rect"/>
          <a:ln>
            <a:solidFill>
              <a:schemeClr val="bg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2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72392" y="3694387"/>
            <a:ext cx="4218151" cy="3163613"/>
          </a:xfrm>
          <a:prstGeom prst="rect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48611" name="TextBox 10"/>
          <p:cNvSpPr txBox="1"/>
          <p:nvPr/>
        </p:nvSpPr>
        <p:spPr>
          <a:xfrm>
            <a:off x="1252537" y="157806"/>
            <a:ext cx="3505201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>
                <a:solidFill>
                  <a:schemeClr val="tx2">
                    <a:lumMod val="50000"/>
                  </a:schemeClr>
                </a:solidFill>
              </a:rPr>
              <a:t>RISK AND THE SYSTEM 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2"/>
          <p:cNvSpPr txBox="1"/>
          <p:nvPr/>
        </p:nvSpPr>
        <p:spPr>
          <a:xfrm>
            <a:off x="1415143" y="206829"/>
            <a:ext cx="3363686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>
                <a:solidFill>
                  <a:schemeClr val="tx2">
                    <a:lumMod val="50000"/>
                  </a:schemeClr>
                </a:solidFill>
              </a:rPr>
              <a:t>SOLUTION :</a:t>
            </a:r>
            <a:endParaRPr b="1" dirty="0" sz="2400" i="1" lang="en-US">
              <a:solidFill>
                <a:srgbClr val="FF0000"/>
              </a:solidFill>
            </a:endParaRPr>
          </a:p>
        </p:txBody>
      </p:sp>
      <p:pic>
        <p:nvPicPr>
          <p:cNvPr id="2097163" name="Picture 2" descr="CI/CD on AWS Deploy Everything All the Time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/>
          <a:srcRect r="2300" b="9412"/>
          <a:stretch>
            <a:fillRect/>
          </a:stretch>
        </p:blipFill>
        <p:spPr bwMode="auto">
          <a:xfrm>
            <a:off x="1415143" y="1010176"/>
            <a:ext cx="4260565" cy="2222882"/>
          </a:xfrm>
          <a:prstGeom prst="rect"/>
          <a:noFill/>
          <a:ln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4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4656" r="2257"/>
          <a:stretch>
            <a:fillRect/>
          </a:stretch>
        </p:blipFill>
        <p:spPr>
          <a:xfrm>
            <a:off x="6139181" y="966633"/>
            <a:ext cx="4637675" cy="2228112"/>
          </a:xfrm>
          <a:prstGeom prst="rect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9716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234056" y="3548037"/>
            <a:ext cx="5810249" cy="2962212"/>
          </a:xfrm>
          <a:prstGeom prst="rect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2"/>
          <p:cNvSpPr txBox="1"/>
          <p:nvPr/>
        </p:nvSpPr>
        <p:spPr>
          <a:xfrm>
            <a:off x="3048000" y="707742"/>
            <a:ext cx="6096000" cy="5442516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/>
              <a:t>The accelerating growth of IoT devices increases the pressure on the organization by developing technologies in project management. 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/>
              <a:t> Therefore, it emphasizes the importance of clearly defined organization, policy, framework or guidelines that focus on every area under the IoT umbrella.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/>
              <a:t>Serverless is a cloud-native development model that allows developers to build and run applications without having to manage servers.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/>
              <a:t> There are still servers in serverless, but they are abstracted away from app development. 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lang="en-US"/>
              <a:t>So our upcoming  document of phase 2 will describe the specification and implementation of our project</a:t>
            </a:r>
          </a:p>
        </p:txBody>
      </p:sp>
      <p:sp>
        <p:nvSpPr>
          <p:cNvPr id="1048614" name="TextBox 4"/>
          <p:cNvSpPr txBox="1"/>
          <p:nvPr/>
        </p:nvSpPr>
        <p:spPr>
          <a:xfrm>
            <a:off x="1349829" y="152400"/>
            <a:ext cx="3211285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>
                <a:solidFill>
                  <a:schemeClr val="tx2">
                    <a:lumMod val="50000"/>
                  </a:schemeClr>
                </a:solidFill>
              </a:rPr>
              <a:t>CONCLUSION</a:t>
            </a:r>
            <a:r>
              <a:rPr dirty="0" sz="2400" lang="en-US">
                <a:solidFill>
                  <a:schemeClr val="tx2">
                    <a:lumMod val="50000"/>
                  </a:schemeClr>
                </a:solidFill>
              </a:rPr>
              <a:t> 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lastClr="000000" val="windowText"/>
      </a:dk1>
      <a:lt1>
        <a:sysClr lastClr="FFFFFF" val="window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Preethika Palanivel</dc:creator>
  <cp:lastModifiedBy>preethi preethi</cp:lastModifiedBy>
  <dcterms:created xsi:type="dcterms:W3CDTF">2023-09-28T22:44:10Z</dcterms:created>
  <dcterms:modified xsi:type="dcterms:W3CDTF">2023-10-11T04:23:53Z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987e59abfba34c31af13c9914c64a4ab</vt:lpwstr>
  </property>
</Properties>
</file>