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sldIdLst>
    <p:sldId id="256" r:id="rId2"/>
    <p:sldId id="257" r:id="rId3"/>
    <p:sldId id="258" r:id="rId4"/>
    <p:sldId id="261" r:id="rId5"/>
    <p:sldId id="262" r:id="rId6"/>
    <p:sldId id="267" r:id="rId7"/>
    <p:sldId id="270" r:id="rId8"/>
    <p:sldId id="265" r:id="rId9"/>
    <p:sldId id="266" r:id="rId10"/>
    <p:sldId id="271" r:id="rId11"/>
    <p:sldId id="272" r:id="rId12"/>
    <p:sldId id="264" r:id="rId13"/>
    <p:sldId id="268" r:id="rId14"/>
    <p:sldId id="269" r:id="rId15"/>
    <p:sldId id="275"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73A"/>
    <a:srgbClr val="3A5EBA"/>
    <a:srgbClr val="57F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3130" autoAdjust="0"/>
  </p:normalViewPr>
  <p:slideViewPr>
    <p:cSldViewPr snapToGrid="0">
      <p:cViewPr varScale="1">
        <p:scale>
          <a:sx n="66" d="100"/>
          <a:sy n="66" d="100"/>
        </p:scale>
        <p:origin x="1099" y="43"/>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CC7BF-292C-4299-BB41-1BF0A84925B3}"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85B9A-2F9E-4C31-910A-91E047982C27}" type="slidenum">
              <a:rPr lang="en-US" smtClean="0"/>
              <a:t>‹#›</a:t>
            </a:fld>
            <a:endParaRPr lang="en-US"/>
          </a:p>
        </p:txBody>
      </p:sp>
    </p:spTree>
    <p:extLst>
      <p:ext uri="{BB962C8B-B14F-4D97-AF65-F5344CB8AC3E}">
        <p14:creationId xmlns:p14="http://schemas.microsoft.com/office/powerpoint/2010/main" val="2406075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3</a:t>
            </a:fld>
            <a:endParaRPr lang="en-US"/>
          </a:p>
        </p:txBody>
      </p:sp>
    </p:spTree>
    <p:extLst>
      <p:ext uri="{BB962C8B-B14F-4D97-AF65-F5344CB8AC3E}">
        <p14:creationId xmlns:p14="http://schemas.microsoft.com/office/powerpoint/2010/main" val="2446433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6</a:t>
            </a:fld>
            <a:endParaRPr lang="en-US"/>
          </a:p>
        </p:txBody>
      </p:sp>
    </p:spTree>
    <p:extLst>
      <p:ext uri="{BB962C8B-B14F-4D97-AF65-F5344CB8AC3E}">
        <p14:creationId xmlns:p14="http://schemas.microsoft.com/office/powerpoint/2010/main" val="201902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8</a:t>
            </a:fld>
            <a:endParaRPr lang="en-US"/>
          </a:p>
        </p:txBody>
      </p:sp>
    </p:spTree>
    <p:extLst>
      <p:ext uri="{BB962C8B-B14F-4D97-AF65-F5344CB8AC3E}">
        <p14:creationId xmlns:p14="http://schemas.microsoft.com/office/powerpoint/2010/main" val="382357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10</a:t>
            </a:fld>
            <a:endParaRPr lang="en-US"/>
          </a:p>
        </p:txBody>
      </p:sp>
    </p:spTree>
    <p:extLst>
      <p:ext uri="{BB962C8B-B14F-4D97-AF65-F5344CB8AC3E}">
        <p14:creationId xmlns:p14="http://schemas.microsoft.com/office/powerpoint/2010/main" val="715876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12</a:t>
            </a:fld>
            <a:endParaRPr lang="en-US"/>
          </a:p>
        </p:txBody>
      </p:sp>
    </p:spTree>
    <p:extLst>
      <p:ext uri="{BB962C8B-B14F-4D97-AF65-F5344CB8AC3E}">
        <p14:creationId xmlns:p14="http://schemas.microsoft.com/office/powerpoint/2010/main" val="3311155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11/1/2023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9962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11/1/2023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8665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11/1/2023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9880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11/1/2023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8834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2185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11/1/2023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5206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11/1/2023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479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11/1/2023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505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11/1/2023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6403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758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6917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11/1/2023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5577282"/>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pagnuolocarmine/serverless-computing-for-iot/tree/master#prerequisite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90000"/>
            <a:lumOff val="10000"/>
          </a:schemeClr>
        </a:solidFill>
        <a:effectLst/>
      </p:bgPr>
    </p:bg>
    <p:spTree>
      <p:nvGrpSpPr>
        <p:cNvPr id="1" name=""/>
        <p:cNvGrpSpPr/>
        <p:nvPr/>
      </p:nvGrpSpPr>
      <p:grpSpPr>
        <a:xfrm>
          <a:off x="0" y="0"/>
          <a:ext cx="0" cy="0"/>
          <a:chOff x="0" y="0"/>
          <a:chExt cx="0" cy="0"/>
        </a:xfrm>
      </p:grpSpPr>
      <p:pic>
        <p:nvPicPr>
          <p:cNvPr id="4" name="Picture 3" descr="Illuminated server room panel">
            <a:extLst>
              <a:ext uri="{FF2B5EF4-FFF2-40B4-BE49-F238E27FC236}">
                <a16:creationId xmlns:a16="http://schemas.microsoft.com/office/drawing/2014/main" id="{589595E1-BADA-A3D1-ED9C-F00E6BB2DC30}"/>
              </a:ext>
            </a:extLst>
          </p:cNvPr>
          <p:cNvPicPr>
            <a:picLocks noChangeAspect="1"/>
          </p:cNvPicPr>
          <p:nvPr/>
        </p:nvPicPr>
        <p:blipFill rotWithShape="1">
          <a:blip r:embed="rId2">
            <a:alphaModFix amt="50000"/>
          </a:blip>
          <a:srcRect t="15605" r="-2" b="-2"/>
          <a:stretch/>
        </p:blipFill>
        <p:spPr>
          <a:xfrm>
            <a:off x="0" y="1"/>
            <a:ext cx="12192000" cy="6803268"/>
          </a:xfrm>
          <a:prstGeom prst="rect">
            <a:avLst/>
          </a:prstGeom>
          <a:effectLst>
            <a:outerShdw blurRad="50800" dist="50800" dir="5400000" algn="ctr" rotWithShape="0">
              <a:srgbClr val="000000">
                <a:alpha val="99000"/>
              </a:srgbClr>
            </a:outerShdw>
          </a:effectLst>
        </p:spPr>
      </p:pic>
      <p:sp>
        <p:nvSpPr>
          <p:cNvPr id="2" name="Title 1"/>
          <p:cNvSpPr>
            <a:spLocks noGrp="1"/>
          </p:cNvSpPr>
          <p:nvPr>
            <p:ph type="ctrTitle"/>
          </p:nvPr>
        </p:nvSpPr>
        <p:spPr>
          <a:xfrm>
            <a:off x="1600200" y="2172554"/>
            <a:ext cx="6361433" cy="2137393"/>
          </a:xfrm>
        </p:spPr>
        <p:txBody>
          <a:bodyPr>
            <a:normAutofit/>
          </a:bodyPr>
          <a:lstStyle/>
          <a:p>
            <a:r>
              <a:rPr lang="en-US" sz="3600" i="1" dirty="0">
                <a:latin typeface="Franklin Gothic Heavy"/>
                <a:ea typeface="Calibri Light"/>
                <a:cs typeface="Calibri Light"/>
              </a:rPr>
              <a:t>Serverless IOT Data Processing</a:t>
            </a:r>
          </a:p>
        </p:txBody>
      </p:sp>
      <p:sp>
        <p:nvSpPr>
          <p:cNvPr id="3" name="Subtitle 2"/>
          <p:cNvSpPr>
            <a:spLocks noGrp="1"/>
          </p:cNvSpPr>
          <p:nvPr>
            <p:ph type="subTitle" idx="1"/>
          </p:nvPr>
        </p:nvSpPr>
        <p:spPr>
          <a:xfrm flipV="1">
            <a:off x="2185639" y="5741906"/>
            <a:ext cx="9138241" cy="176141"/>
          </a:xfrm>
        </p:spPr>
        <p:txBody>
          <a:bodyPr>
            <a:normAutofit fontScale="40000" lnSpcReduction="20000"/>
          </a:bodyPr>
          <a:lstStyle/>
          <a:p>
            <a:endParaRPr lang="en-US">
              <a:solidFill>
                <a:srgbClr val="FFFFFF"/>
              </a:solidFill>
            </a:endParaRPr>
          </a:p>
        </p:txBody>
      </p:sp>
      <p:pic>
        <p:nvPicPr>
          <p:cNvPr id="5" name="Picture 4" descr="A close up of a sign&#10;&#10;Description automatically generated">
            <a:extLst>
              <a:ext uri="{FF2B5EF4-FFF2-40B4-BE49-F238E27FC236}">
                <a16:creationId xmlns:a16="http://schemas.microsoft.com/office/drawing/2014/main" id="{49722134-C528-0BA3-27A7-2CCBBB4A96D1}"/>
              </a:ext>
            </a:extLst>
          </p:cNvPr>
          <p:cNvPicPr>
            <a:picLocks noChangeAspect="1"/>
          </p:cNvPicPr>
          <p:nvPr/>
        </p:nvPicPr>
        <p:blipFill>
          <a:blip r:embed="rId3"/>
          <a:stretch>
            <a:fillRect/>
          </a:stretch>
        </p:blipFill>
        <p:spPr>
          <a:xfrm>
            <a:off x="1096510" y="401975"/>
            <a:ext cx="8104177" cy="871653"/>
          </a:xfrm>
          <a:prstGeom prst="rect">
            <a:avLst/>
          </a:prstGeom>
        </p:spPr>
      </p:pic>
      <p:pic>
        <p:nvPicPr>
          <p:cNvPr id="6" name="Picture 5" descr="A pencil and graduation cap with text&#10;&#10;Description automatically generated">
            <a:extLst>
              <a:ext uri="{FF2B5EF4-FFF2-40B4-BE49-F238E27FC236}">
                <a16:creationId xmlns:a16="http://schemas.microsoft.com/office/drawing/2014/main" id="{0F8C2141-1629-6140-BC85-5EF62DC8B236}"/>
              </a:ext>
            </a:extLst>
          </p:cNvPr>
          <p:cNvPicPr>
            <a:picLocks noChangeAspect="1"/>
          </p:cNvPicPr>
          <p:nvPr/>
        </p:nvPicPr>
        <p:blipFill>
          <a:blip r:embed="rId4"/>
          <a:stretch>
            <a:fillRect/>
          </a:stretch>
        </p:blipFill>
        <p:spPr>
          <a:xfrm>
            <a:off x="9328597" y="165486"/>
            <a:ext cx="2743200" cy="1590126"/>
          </a:xfrm>
          <a:prstGeom prst="rect">
            <a:avLst/>
          </a:prstGeom>
          <a:solidFill>
            <a:schemeClr val="bg1">
              <a:lumMod val="95000"/>
              <a:lumOff val="5000"/>
              <a:alpha val="90000"/>
            </a:schemeClr>
          </a:solidFill>
          <a:effectLst>
            <a:outerShdw blurRad="50800" dist="50800" dir="5400000" algn="ctr" rotWithShape="0">
              <a:schemeClr val="bg1">
                <a:lumMod val="95000"/>
                <a:lumOff val="5000"/>
              </a:schemeClr>
            </a:outerShdw>
          </a:effectLst>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A8647-E8C4-457D-AE67-A54F8861B488}"/>
              </a:ext>
            </a:extLst>
          </p:cNvPr>
          <p:cNvSpPr/>
          <p:nvPr/>
        </p:nvSpPr>
        <p:spPr>
          <a:xfrm>
            <a:off x="1140626" y="392148"/>
            <a:ext cx="10205423" cy="5866350"/>
          </a:xfrm>
          <a:prstGeom prst="rect">
            <a:avLst/>
          </a:prstGeom>
        </p:spPr>
        <p:txBody>
          <a:bodyPr wrap="square">
            <a:spAutoFit/>
          </a:bodyPr>
          <a:lstStyle/>
          <a:p>
            <a:pPr>
              <a:lnSpc>
                <a:spcPct val="150000"/>
              </a:lnSpc>
            </a:pPr>
            <a:r>
              <a:rPr lang="en-US" b="1" i="1" u="sng" dirty="0">
                <a:solidFill>
                  <a:schemeClr val="tx1">
                    <a:lumMod val="95000"/>
                  </a:schemeClr>
                </a:solidFill>
                <a:latin typeface="-apple-system"/>
              </a:rPr>
              <a:t>To collect data from IoT devices and process it using IBM Cloud without the need for a dedicated server :</a:t>
            </a:r>
          </a:p>
          <a:p>
            <a:pPr>
              <a:lnSpc>
                <a:spcPct val="150000"/>
              </a:lnSpc>
            </a:pPr>
            <a:endParaRPr lang="en-US" b="1" i="1" u="sng" dirty="0">
              <a:solidFill>
                <a:schemeClr val="tx1">
                  <a:lumMod val="95000"/>
                </a:schemeClr>
              </a:solidFill>
              <a:latin typeface="-apple-system"/>
            </a:endParaRPr>
          </a:p>
          <a:p>
            <a:pPr marL="342900" indent="-342900">
              <a:lnSpc>
                <a:spcPct val="150000"/>
              </a:lnSpc>
              <a:buFont typeface="Arial" panose="020B0604020202020204" pitchFamily="34" charset="0"/>
              <a:buChar char="•"/>
            </a:pPr>
            <a:r>
              <a:rPr lang="en-US" b="1" dirty="0">
                <a:solidFill>
                  <a:schemeClr val="tx1">
                    <a:lumMod val="95000"/>
                  </a:schemeClr>
                </a:solidFill>
                <a:latin typeface="-apple-system"/>
              </a:rPr>
              <a:t>Device Data Collection:  </a:t>
            </a:r>
            <a:r>
              <a:rPr lang="en-US" dirty="0">
                <a:solidFill>
                  <a:schemeClr val="tx1">
                    <a:lumMod val="95000"/>
                  </a:schemeClr>
                </a:solidFill>
                <a:latin typeface="-apple-system"/>
              </a:rPr>
              <a:t>Set up your IoT devices to collect data from sensors or sources. These devices can be integrated with MQTT or other IoT protocols to send data to the cloud. </a:t>
            </a:r>
          </a:p>
          <a:p>
            <a:pPr marL="342900" indent="-342900">
              <a:lnSpc>
                <a:spcPct val="150000"/>
              </a:lnSpc>
              <a:buFont typeface="Arial" panose="020B0604020202020204" pitchFamily="34" charset="0"/>
              <a:buChar char="•"/>
            </a:pPr>
            <a:r>
              <a:rPr lang="en-US" b="1" dirty="0">
                <a:solidFill>
                  <a:schemeClr val="tx1">
                    <a:lumMod val="95000"/>
                  </a:schemeClr>
                </a:solidFill>
                <a:latin typeface="-apple-system"/>
              </a:rPr>
              <a:t>IBM IoT Platform:  </a:t>
            </a:r>
            <a:r>
              <a:rPr lang="en-US" dirty="0">
                <a:solidFill>
                  <a:schemeClr val="tx1">
                    <a:lumMod val="95000"/>
                  </a:schemeClr>
                </a:solidFill>
                <a:latin typeface="-apple-system"/>
              </a:rPr>
              <a:t>Utilize IBM's IoT platform, such as IBM Watson IoT, to manage your devices, receive data, and control them remotely. This platform provides tools for device management and data ingestion.</a:t>
            </a:r>
          </a:p>
          <a:p>
            <a:pPr marL="342900" indent="-342900">
              <a:lnSpc>
                <a:spcPct val="150000"/>
              </a:lnSpc>
              <a:buFont typeface="Arial" panose="020B0604020202020204" pitchFamily="34" charset="0"/>
              <a:buChar char="•"/>
            </a:pPr>
            <a:r>
              <a:rPr lang="en-US" b="1" dirty="0">
                <a:solidFill>
                  <a:schemeClr val="tx1">
                    <a:lumMod val="95000"/>
                  </a:schemeClr>
                </a:solidFill>
                <a:latin typeface="-apple-system"/>
              </a:rPr>
              <a:t>Data Storage: </a:t>
            </a:r>
            <a:r>
              <a:rPr lang="en-US" dirty="0">
                <a:solidFill>
                  <a:schemeClr val="tx1">
                    <a:lumMod val="95000"/>
                  </a:schemeClr>
                </a:solidFill>
                <a:latin typeface="-apple-system"/>
              </a:rPr>
              <a:t>IBM Cloud provides data storage services like IBM Cloud Object Storage or IBM Db2, where you can securely store your IoT data. Choose the appropriate storage service based on your data volume and structure.</a:t>
            </a:r>
          </a:p>
          <a:p>
            <a:pPr marL="342900" indent="-342900">
              <a:lnSpc>
                <a:spcPct val="150000"/>
              </a:lnSpc>
              <a:buFont typeface="Arial" panose="020B0604020202020204" pitchFamily="34" charset="0"/>
              <a:buChar char="•"/>
            </a:pPr>
            <a:r>
              <a:rPr lang="en-US" b="1" dirty="0">
                <a:solidFill>
                  <a:schemeClr val="tx1">
                    <a:lumMod val="95000"/>
                  </a:schemeClr>
                </a:solidFill>
                <a:latin typeface="-apple-system"/>
              </a:rPr>
              <a:t>Data Processing: </a:t>
            </a:r>
            <a:r>
              <a:rPr lang="en-US" dirty="0">
                <a:solidFill>
                  <a:schemeClr val="tx1">
                    <a:lumMod val="95000"/>
                  </a:schemeClr>
                </a:solidFill>
                <a:latin typeface="-apple-system"/>
              </a:rPr>
              <a:t>Use IBM Cloud services like IBM Watson Studio or IBM Cloud Functions to process and analyze the collected data. You can set up data pipelines and apply machine learning models to gain insights from the data.</a:t>
            </a:r>
          </a:p>
          <a:p>
            <a:pPr>
              <a:lnSpc>
                <a:spcPct val="150000"/>
              </a:lnSpc>
            </a:pPr>
            <a:endParaRPr lang="en-US" dirty="0">
              <a:solidFill>
                <a:schemeClr val="tx1">
                  <a:lumMod val="95000"/>
                </a:schemeClr>
              </a:solidFill>
              <a:latin typeface="-apple-system"/>
            </a:endParaRPr>
          </a:p>
        </p:txBody>
      </p:sp>
    </p:spTree>
    <p:extLst>
      <p:ext uri="{BB962C8B-B14F-4D97-AF65-F5344CB8AC3E}">
        <p14:creationId xmlns:p14="http://schemas.microsoft.com/office/powerpoint/2010/main" val="236874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5C992F-AE51-4D95-B9D5-32157AA35CF5}"/>
              </a:ext>
            </a:extLst>
          </p:cNvPr>
          <p:cNvSpPr/>
          <p:nvPr/>
        </p:nvSpPr>
        <p:spPr>
          <a:xfrm>
            <a:off x="1016438" y="266217"/>
            <a:ext cx="10485120" cy="3365024"/>
          </a:xfrm>
          <a:prstGeom prst="rect">
            <a:avLst/>
          </a:prstGeom>
        </p:spPr>
        <p:txBody>
          <a:bodyPr wrap="square">
            <a:spAutoFit/>
          </a:bodyPr>
          <a:lstStyle/>
          <a:p>
            <a:pPr marL="285750" indent="-285750">
              <a:lnSpc>
                <a:spcPct val="150000"/>
              </a:lnSpc>
              <a:buFont typeface="Wingdings" panose="05000000000000000000" pitchFamily="2" charset="2"/>
              <a:buChar char="§"/>
            </a:pPr>
            <a:r>
              <a:rPr lang="en-US" b="1" dirty="0"/>
              <a:t>Data Visualization: </a:t>
            </a:r>
            <a:r>
              <a:rPr lang="en-US" dirty="0"/>
              <a:t>Create dashboards or use IBM Cloud services like Watson Studio to visualize the processed data. This enables you to monitor your IoT devices and make informed decisions.</a:t>
            </a:r>
          </a:p>
          <a:p>
            <a:pPr marL="285750" indent="-285750">
              <a:lnSpc>
                <a:spcPct val="150000"/>
              </a:lnSpc>
              <a:buFont typeface="Wingdings" panose="05000000000000000000" pitchFamily="2" charset="2"/>
              <a:buChar char="§"/>
            </a:pPr>
            <a:r>
              <a:rPr lang="en-US" b="1" dirty="0"/>
              <a:t>Automation:</a:t>
            </a:r>
            <a:r>
              <a:rPr lang="en-US" dirty="0"/>
              <a:t> Implement automation using IBM Cloud Functions or Node-RED to trigger actions based on the data received from IoT devices. For example, you can automate responses to specific sensor readings. </a:t>
            </a:r>
          </a:p>
          <a:p>
            <a:pPr marL="285750" indent="-285750">
              <a:lnSpc>
                <a:spcPct val="150000"/>
              </a:lnSpc>
              <a:buFont typeface="Wingdings" panose="05000000000000000000" pitchFamily="2" charset="2"/>
              <a:buChar char="§"/>
            </a:pPr>
            <a:r>
              <a:rPr lang="en-US" b="1" dirty="0"/>
              <a:t>Security and Compliance:</a:t>
            </a:r>
            <a:r>
              <a:rPr lang="en-US" dirty="0"/>
              <a:t>  Ensure that your IoT data and processes comply with security and privacy standards. IBM Cloud provides security features and services to protect your data and applications.</a:t>
            </a:r>
          </a:p>
        </p:txBody>
      </p:sp>
      <p:pic>
        <p:nvPicPr>
          <p:cNvPr id="3" name="Picture 2">
            <a:extLst>
              <a:ext uri="{FF2B5EF4-FFF2-40B4-BE49-F238E27FC236}">
                <a16:creationId xmlns:a16="http://schemas.microsoft.com/office/drawing/2014/main" id="{73D690FE-4950-DBBB-E6E9-8A0E0B70C030}"/>
              </a:ext>
            </a:extLst>
          </p:cNvPr>
          <p:cNvPicPr>
            <a:picLocks noChangeAspect="1"/>
          </p:cNvPicPr>
          <p:nvPr/>
        </p:nvPicPr>
        <p:blipFill>
          <a:blip r:embed="rId2"/>
          <a:stretch>
            <a:fillRect/>
          </a:stretch>
        </p:blipFill>
        <p:spPr>
          <a:xfrm>
            <a:off x="2977411" y="3773348"/>
            <a:ext cx="6237178" cy="2708658"/>
          </a:xfrm>
          <a:prstGeom prst="rect">
            <a:avLst/>
          </a:prstGeom>
          <a:effectLst>
            <a:glow rad="101600">
              <a:schemeClr val="accent2">
                <a:satMod val="175000"/>
                <a:alpha val="40000"/>
              </a:schemeClr>
            </a:glow>
          </a:effectLst>
        </p:spPr>
      </p:pic>
    </p:spTree>
    <p:extLst>
      <p:ext uri="{BB962C8B-B14F-4D97-AF65-F5344CB8AC3E}">
        <p14:creationId xmlns:p14="http://schemas.microsoft.com/office/powerpoint/2010/main" val="421688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7DD9F6-D124-7C0B-6EA9-C6ED4129981B}"/>
              </a:ext>
            </a:extLst>
          </p:cNvPr>
          <p:cNvSpPr txBox="1"/>
          <p:nvPr/>
        </p:nvSpPr>
        <p:spPr>
          <a:xfrm>
            <a:off x="3047035" y="-465776"/>
            <a:ext cx="8492923" cy="406265"/>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b="1" kern="0" dirty="0">
                <a:effectLst/>
                <a:latin typeface="Roboto" panose="02000000000000000000" pitchFamily="2" charset="0"/>
                <a:ea typeface="Times New Roman" panose="02020603050405020304" pitchFamily="18" charset="0"/>
                <a:cs typeface="Times New Roman" panose="02020603050405020304" pitchFamily="18" charset="0"/>
              </a:rPr>
              <a:t>Scalability</a:t>
            </a:r>
            <a:r>
              <a:rPr lang="en-US" sz="2000" kern="0" dirty="0">
                <a:effectLst/>
                <a:latin typeface="Roboto" panose="02000000000000000000" pitchFamily="2" charset="0"/>
                <a:ea typeface="Times New Roman" panose="02020603050405020304" pitchFamily="18" charset="0"/>
                <a:cs typeface="Times New Roman" panose="02020603050405020304" pitchFamily="18" charset="0"/>
              </a:rPr>
              <a:t>: Serverless architectures offer greater scalability, more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2">
            <a:extLst>
              <a:ext uri="{FF2B5EF4-FFF2-40B4-BE49-F238E27FC236}">
                <a16:creationId xmlns:a16="http://schemas.microsoft.com/office/drawing/2014/main" id="{401547CE-233C-D883-8286-318ED6F5ABF0}"/>
              </a:ext>
            </a:extLst>
          </p:cNvPr>
          <p:cNvSpPr txBox="1"/>
          <p:nvPr/>
        </p:nvSpPr>
        <p:spPr>
          <a:xfrm>
            <a:off x="1153882" y="144346"/>
            <a:ext cx="31714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u="sng" dirty="0">
                <a:latin typeface="Calibri" panose="020F0502020204030204" pitchFamily="34" charset="0"/>
                <a:ea typeface="Calibri" panose="020F0502020204030204" pitchFamily="34" charset="0"/>
                <a:cs typeface="Calibri" panose="020F0502020204030204" pitchFamily="34" charset="0"/>
              </a:rPr>
              <a:t>DATA STORAGE :</a:t>
            </a:r>
          </a:p>
          <a:p>
            <a:endParaRPr lang="en-US" dirty="0"/>
          </a:p>
        </p:txBody>
      </p:sp>
      <p:sp>
        <p:nvSpPr>
          <p:cNvPr id="2" name="Rectangle 1">
            <a:extLst>
              <a:ext uri="{FF2B5EF4-FFF2-40B4-BE49-F238E27FC236}">
                <a16:creationId xmlns:a16="http://schemas.microsoft.com/office/drawing/2014/main" id="{97917122-FEB8-49D6-BA9F-ACAC06126B60}"/>
              </a:ext>
            </a:extLst>
          </p:cNvPr>
          <p:cNvSpPr/>
          <p:nvPr/>
        </p:nvSpPr>
        <p:spPr>
          <a:xfrm>
            <a:off x="1277345" y="616853"/>
            <a:ext cx="6096000" cy="4247317"/>
          </a:xfrm>
          <a:prstGeom prst="rect">
            <a:avLst/>
          </a:prstGeom>
        </p:spPr>
        <p:txBody>
          <a:bodyPr>
            <a:spAutoFit/>
          </a:bodyPr>
          <a:lstStyle/>
          <a:p>
            <a:r>
              <a:rPr lang="en-US" dirty="0"/>
              <a:t>Python</a:t>
            </a:r>
          </a:p>
          <a:p>
            <a:r>
              <a:rPr lang="en-US" dirty="0"/>
              <a:t>import ibm_boto3</a:t>
            </a:r>
          </a:p>
          <a:p>
            <a:r>
              <a:rPr lang="en-US" dirty="0"/>
              <a:t>from </a:t>
            </a:r>
            <a:r>
              <a:rPr lang="en-US" dirty="0" err="1"/>
              <a:t>ibm_botocore.client</a:t>
            </a:r>
            <a:r>
              <a:rPr lang="en-US" dirty="0"/>
              <a:t> import Config</a:t>
            </a:r>
          </a:p>
          <a:p>
            <a:r>
              <a:rPr lang="en-US" dirty="0"/>
              <a:t># Initialize SDK credentials</a:t>
            </a:r>
          </a:p>
          <a:p>
            <a:r>
              <a:rPr lang="en-US" dirty="0" err="1"/>
              <a:t>ibm_api_key_id</a:t>
            </a:r>
            <a:r>
              <a:rPr lang="en-US" dirty="0"/>
              <a:t> = "&lt;</a:t>
            </a:r>
            <a:r>
              <a:rPr lang="en-US" dirty="0" err="1"/>
              <a:t>ibm_api_key</a:t>
            </a:r>
            <a:r>
              <a:rPr lang="en-US" dirty="0"/>
              <a:t>&gt;" </a:t>
            </a:r>
          </a:p>
          <a:p>
            <a:r>
              <a:rPr lang="en-US" dirty="0" err="1"/>
              <a:t>service_instance_id</a:t>
            </a:r>
            <a:r>
              <a:rPr lang="en-US" dirty="0"/>
              <a:t> = "&lt;</a:t>
            </a:r>
            <a:r>
              <a:rPr lang="en-US" dirty="0" err="1"/>
              <a:t>service_instance_id</a:t>
            </a:r>
            <a:r>
              <a:rPr lang="en-US" dirty="0"/>
              <a:t>&gt;“</a:t>
            </a:r>
          </a:p>
          <a:p>
            <a:r>
              <a:rPr lang="en-US" dirty="0"/>
              <a:t># Create resource for accessing </a:t>
            </a:r>
          </a:p>
          <a:p>
            <a:r>
              <a:rPr lang="en-US" dirty="0"/>
              <a:t>IBM Cloud Object Storage</a:t>
            </a:r>
          </a:p>
          <a:p>
            <a:r>
              <a:rPr lang="en-US" dirty="0"/>
              <a:t>cos = ibm_boto3.resource("s3",   </a:t>
            </a:r>
          </a:p>
          <a:p>
            <a:r>
              <a:rPr lang="en-US" dirty="0"/>
              <a:t> </a:t>
            </a:r>
            <a:r>
              <a:rPr lang="en-US" dirty="0" err="1"/>
              <a:t>ibm_api_key_id</a:t>
            </a:r>
            <a:r>
              <a:rPr lang="en-US" dirty="0"/>
              <a:t>=</a:t>
            </a:r>
            <a:r>
              <a:rPr lang="en-US" dirty="0" err="1"/>
              <a:t>ibm_api_key_id</a:t>
            </a:r>
            <a:r>
              <a:rPr lang="en-US" dirty="0"/>
              <a:t>,   </a:t>
            </a:r>
          </a:p>
          <a:p>
            <a:r>
              <a:rPr lang="en-US" dirty="0"/>
              <a:t>         </a:t>
            </a:r>
            <a:r>
              <a:rPr lang="en-US" dirty="0" err="1"/>
              <a:t>ibm_service_instance_id</a:t>
            </a:r>
            <a:r>
              <a:rPr lang="en-US" dirty="0"/>
              <a:t>=</a:t>
            </a:r>
          </a:p>
          <a:p>
            <a:r>
              <a:rPr lang="en-US" dirty="0" err="1"/>
              <a:t>service_instance_id</a:t>
            </a:r>
            <a:r>
              <a:rPr lang="en-US" dirty="0"/>
              <a:t>,   </a:t>
            </a:r>
          </a:p>
          <a:p>
            <a:r>
              <a:rPr lang="en-US" dirty="0"/>
              <a:t>         config=Config(</a:t>
            </a:r>
            <a:r>
              <a:rPr lang="en-US" dirty="0" err="1"/>
              <a:t>signature_version</a:t>
            </a:r>
            <a:r>
              <a:rPr lang="en-US" dirty="0"/>
              <a:t>="</a:t>
            </a:r>
            <a:r>
              <a:rPr lang="en-US" dirty="0" err="1"/>
              <a:t>oauth</a:t>
            </a:r>
            <a:r>
              <a:rPr lang="en-US" dirty="0"/>
              <a:t>"),     </a:t>
            </a:r>
          </a:p>
          <a:p>
            <a:r>
              <a:rPr lang="en-US" dirty="0"/>
              <a:t>         </a:t>
            </a:r>
            <a:r>
              <a:rPr lang="en-US" dirty="0" err="1"/>
              <a:t>endpoint_url</a:t>
            </a:r>
            <a:r>
              <a:rPr lang="en-US" dirty="0"/>
              <a:t>='https://s3.private.us-south.cloud-object-storage.appdomain.cloud’)</a:t>
            </a:r>
          </a:p>
        </p:txBody>
      </p:sp>
      <p:sp>
        <p:nvSpPr>
          <p:cNvPr id="3" name="Rectangle 2">
            <a:extLst>
              <a:ext uri="{FF2B5EF4-FFF2-40B4-BE49-F238E27FC236}">
                <a16:creationId xmlns:a16="http://schemas.microsoft.com/office/drawing/2014/main" id="{E845DA8E-2F9A-41BA-B676-7708BF275260}"/>
              </a:ext>
            </a:extLst>
          </p:cNvPr>
          <p:cNvSpPr/>
          <p:nvPr/>
        </p:nvSpPr>
        <p:spPr>
          <a:xfrm>
            <a:off x="7006814" y="616852"/>
            <a:ext cx="6096000" cy="4247317"/>
          </a:xfrm>
          <a:prstGeom prst="rect">
            <a:avLst/>
          </a:prstGeom>
        </p:spPr>
        <p:txBody>
          <a:bodyPr>
            <a:spAutoFit/>
          </a:bodyPr>
          <a:lstStyle/>
          <a:p>
            <a:r>
              <a:rPr lang="en-US" dirty="0"/>
              <a:t># Get reference to bucket</a:t>
            </a:r>
          </a:p>
          <a:p>
            <a:r>
              <a:rPr lang="en-US" dirty="0"/>
              <a:t>bucket = </a:t>
            </a:r>
            <a:r>
              <a:rPr lang="en-US" dirty="0" err="1"/>
              <a:t>cos.Bucket</a:t>
            </a:r>
            <a:r>
              <a:rPr lang="en-US" dirty="0"/>
              <a:t>("</a:t>
            </a:r>
            <a:r>
              <a:rPr lang="en-US" dirty="0" err="1"/>
              <a:t>iot</a:t>
            </a:r>
            <a:r>
              <a:rPr lang="en-US" dirty="0"/>
              <a:t>-data-bucket") </a:t>
            </a:r>
          </a:p>
          <a:p>
            <a:r>
              <a:rPr lang="en-US" dirty="0"/>
              <a:t>#Sample IoT data </a:t>
            </a:r>
          </a:p>
          <a:p>
            <a:r>
              <a:rPr lang="en-US" dirty="0" err="1"/>
              <a:t>iot_data</a:t>
            </a:r>
            <a:r>
              <a:rPr lang="en-US" dirty="0"/>
              <a:t> = {    </a:t>
            </a:r>
          </a:p>
          <a:p>
            <a:r>
              <a:rPr lang="en-US" dirty="0"/>
              <a:t>      "timestamp": "1608150940",   </a:t>
            </a:r>
          </a:p>
          <a:p>
            <a:r>
              <a:rPr lang="en-US" dirty="0"/>
              <a:t>      "</a:t>
            </a:r>
            <a:r>
              <a:rPr lang="en-US" dirty="0" err="1"/>
              <a:t>device_id</a:t>
            </a:r>
            <a:r>
              <a:rPr lang="en-US" dirty="0"/>
              <a:t>": "sensor1",   </a:t>
            </a:r>
          </a:p>
          <a:p>
            <a:r>
              <a:rPr lang="en-US" dirty="0"/>
              <a:t>      "temperature": 29,    </a:t>
            </a:r>
          </a:p>
          <a:p>
            <a:r>
              <a:rPr lang="en-US" dirty="0"/>
              <a:t>       "humidity" : 80</a:t>
            </a:r>
          </a:p>
          <a:p>
            <a:r>
              <a:rPr lang="en-US" dirty="0"/>
              <a:t>}</a:t>
            </a:r>
          </a:p>
          <a:p>
            <a:r>
              <a:rPr lang="en-US" dirty="0"/>
              <a:t># Upload data as object to COS</a:t>
            </a:r>
          </a:p>
          <a:p>
            <a:r>
              <a:rPr lang="en-US" dirty="0"/>
              <a:t>object = </a:t>
            </a:r>
            <a:r>
              <a:rPr lang="en-US" dirty="0" err="1"/>
              <a:t>bucket.Object</a:t>
            </a:r>
            <a:r>
              <a:rPr lang="en-US" dirty="0"/>
              <a:t>("</a:t>
            </a:r>
            <a:r>
              <a:rPr lang="en-US" dirty="0" err="1"/>
              <a:t>iot-data.json</a:t>
            </a:r>
            <a:r>
              <a:rPr lang="en-US" dirty="0"/>
              <a:t>")</a:t>
            </a:r>
          </a:p>
          <a:p>
            <a:r>
              <a:rPr lang="en-US" dirty="0"/>
              <a:t>response = </a:t>
            </a:r>
            <a:r>
              <a:rPr lang="en-US" dirty="0" err="1"/>
              <a:t>object.put</a:t>
            </a:r>
            <a:r>
              <a:rPr lang="en-US" dirty="0"/>
              <a:t>( </a:t>
            </a:r>
          </a:p>
          <a:p>
            <a:r>
              <a:rPr lang="en-US" dirty="0"/>
              <a:t>Body=</a:t>
            </a:r>
            <a:r>
              <a:rPr lang="en-US" dirty="0" err="1"/>
              <a:t>json.dumps</a:t>
            </a:r>
            <a:r>
              <a:rPr lang="en-US" dirty="0"/>
              <a:t>(</a:t>
            </a:r>
            <a:r>
              <a:rPr lang="en-US" dirty="0" err="1"/>
              <a:t>iot_data</a:t>
            </a:r>
            <a:r>
              <a:rPr lang="en-US" dirty="0"/>
              <a:t>)</a:t>
            </a:r>
          </a:p>
          <a:p>
            <a:r>
              <a:rPr lang="en-US" dirty="0"/>
              <a:t>)</a:t>
            </a:r>
          </a:p>
          <a:p>
            <a:r>
              <a:rPr lang="en-US" dirty="0"/>
              <a:t>print(response)</a:t>
            </a:r>
            <a:endParaRPr lang="en-IN" dirty="0"/>
          </a:p>
        </p:txBody>
      </p:sp>
      <p:cxnSp>
        <p:nvCxnSpPr>
          <p:cNvPr id="10" name="Straight Connector 9">
            <a:extLst>
              <a:ext uri="{FF2B5EF4-FFF2-40B4-BE49-F238E27FC236}">
                <a16:creationId xmlns:a16="http://schemas.microsoft.com/office/drawing/2014/main" id="{787B4CC7-9577-EB93-E4E4-142557FED7DD}"/>
              </a:ext>
            </a:extLst>
          </p:cNvPr>
          <p:cNvCxnSpPr>
            <a:cxnSpLocks/>
          </p:cNvCxnSpPr>
          <p:nvPr/>
        </p:nvCxnSpPr>
        <p:spPr>
          <a:xfrm>
            <a:off x="12485226" y="4043497"/>
            <a:ext cx="0" cy="44167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87B4CC7-9577-EB93-E4E4-142557FED7DD}"/>
              </a:ext>
            </a:extLst>
          </p:cNvPr>
          <p:cNvCxnSpPr>
            <a:cxnSpLocks/>
          </p:cNvCxnSpPr>
          <p:nvPr/>
        </p:nvCxnSpPr>
        <p:spPr>
          <a:xfrm>
            <a:off x="12637626" y="4195897"/>
            <a:ext cx="0" cy="44167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BC758B-C7D3-4616-BE89-4D8798F00432}"/>
              </a:ext>
            </a:extLst>
          </p:cNvPr>
          <p:cNvCxnSpPr>
            <a:cxnSpLocks/>
          </p:cNvCxnSpPr>
          <p:nvPr/>
        </p:nvCxnSpPr>
        <p:spPr>
          <a:xfrm>
            <a:off x="6723529" y="484094"/>
            <a:ext cx="96819" cy="42707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F6A938E-FFE7-4551-845F-F89656ECDE9D}"/>
              </a:ext>
            </a:extLst>
          </p:cNvPr>
          <p:cNvSpPr/>
          <p:nvPr/>
        </p:nvSpPr>
        <p:spPr>
          <a:xfrm>
            <a:off x="1455867" y="5705805"/>
            <a:ext cx="9437215" cy="923330"/>
          </a:xfrm>
          <a:prstGeom prst="rect">
            <a:avLst/>
          </a:prstGeom>
        </p:spPr>
        <p:txBody>
          <a:bodyPr wrap="square">
            <a:spAutoFit/>
          </a:bodyPr>
          <a:lstStyle/>
          <a:p>
            <a:pPr marL="285750" indent="-285750">
              <a:buFont typeface="Wingdings" panose="05000000000000000000" pitchFamily="2" charset="2"/>
              <a:buChar char="Ø"/>
            </a:pPr>
            <a:r>
              <a:rPr lang="en-US" dirty="0"/>
              <a:t>This saves the IoT data dictionary as a JSON object in IBM Cloud Object Storage. The credentials, service instance ID, bucket name etc. would need to be configured as per your environment. The data can then be processed and analyzed from COS.</a:t>
            </a:r>
          </a:p>
        </p:txBody>
      </p:sp>
      <p:sp>
        <p:nvSpPr>
          <p:cNvPr id="17" name="Rectangle 16">
            <a:extLst>
              <a:ext uri="{FF2B5EF4-FFF2-40B4-BE49-F238E27FC236}">
                <a16:creationId xmlns:a16="http://schemas.microsoft.com/office/drawing/2014/main" id="{97130723-90E0-482E-AE95-71665B0D6C52}"/>
              </a:ext>
            </a:extLst>
          </p:cNvPr>
          <p:cNvSpPr/>
          <p:nvPr/>
        </p:nvSpPr>
        <p:spPr>
          <a:xfrm>
            <a:off x="1153882" y="5152011"/>
            <a:ext cx="1655261" cy="369332"/>
          </a:xfrm>
          <a:prstGeom prst="rect">
            <a:avLst/>
          </a:prstGeom>
        </p:spPr>
        <p:txBody>
          <a:bodyPr wrap="none">
            <a:spAutoFit/>
          </a:bodyPr>
          <a:lstStyle/>
          <a:p>
            <a:r>
              <a:rPr lang="en-US" b="1" i="1" dirty="0">
                <a:latin typeface="Calibri" panose="020F0502020204030204" pitchFamily="34" charset="0"/>
                <a:ea typeface="Calibri" panose="020F0502020204030204" pitchFamily="34" charset="0"/>
                <a:cs typeface="Calibri" panose="020F0502020204030204" pitchFamily="34" charset="0"/>
              </a:rPr>
              <a:t>EXPLANATION :</a:t>
            </a:r>
          </a:p>
        </p:txBody>
      </p:sp>
    </p:spTree>
    <p:extLst>
      <p:ext uri="{BB962C8B-B14F-4D97-AF65-F5344CB8AC3E}">
        <p14:creationId xmlns:p14="http://schemas.microsoft.com/office/powerpoint/2010/main" val="2944529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29CDF7-6D35-6A58-1069-AE4E2AFA07CD}"/>
              </a:ext>
            </a:extLst>
          </p:cNvPr>
          <p:cNvSpPr txBox="1"/>
          <p:nvPr/>
        </p:nvSpPr>
        <p:spPr>
          <a:xfrm>
            <a:off x="1160363" y="249384"/>
            <a:ext cx="6094070" cy="369332"/>
          </a:xfrm>
          <a:prstGeom prst="rect">
            <a:avLst/>
          </a:prstGeom>
          <a:noFill/>
        </p:spPr>
        <p:txBody>
          <a:bodyPr wrap="square">
            <a:spAutoFit/>
          </a:bodyPr>
          <a:lstStyle/>
          <a:p>
            <a:r>
              <a:rPr lang="en-US" sz="1800" b="1" i="1" u="sng" dirty="0">
                <a:latin typeface="Calibri" panose="020F0502020204030204" pitchFamily="34" charset="0"/>
                <a:ea typeface="Calibri" panose="020F0502020204030204" pitchFamily="34" charset="0"/>
                <a:cs typeface="Calibri" panose="020F0502020204030204" pitchFamily="34" charset="0"/>
              </a:rPr>
              <a:t>DATA PROCESSING :</a:t>
            </a:r>
            <a:endParaRPr lang="en-US" sz="1800" b="1" u="sng"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0DA4863-9FBE-E11B-176D-C837B5CBC314}"/>
              </a:ext>
            </a:extLst>
          </p:cNvPr>
          <p:cNvSpPr txBox="1"/>
          <p:nvPr/>
        </p:nvSpPr>
        <p:spPr>
          <a:xfrm>
            <a:off x="1160363" y="711048"/>
            <a:ext cx="6094070" cy="3970318"/>
          </a:xfrm>
          <a:prstGeom prst="rect">
            <a:avLst/>
          </a:prstGeom>
          <a:noFill/>
        </p:spPr>
        <p:txBody>
          <a:bodyPr wrap="square">
            <a:spAutoFit/>
          </a:bodyPr>
          <a:lstStyle/>
          <a:p>
            <a:r>
              <a:rPr lang="en-US" dirty="0"/>
              <a:t>Python</a:t>
            </a:r>
          </a:p>
          <a:p>
            <a:r>
              <a:rPr lang="en-US" dirty="0"/>
              <a:t>import </a:t>
            </a:r>
            <a:r>
              <a:rPr lang="en-US" dirty="0" err="1"/>
              <a:t>json</a:t>
            </a:r>
            <a:endParaRPr lang="en-US" dirty="0"/>
          </a:p>
          <a:p>
            <a:r>
              <a:rPr lang="en-US" dirty="0"/>
              <a:t>import ibm_boto3from </a:t>
            </a:r>
            <a:r>
              <a:rPr lang="en-US" dirty="0" err="1"/>
              <a:t>ibm_botocore.client</a:t>
            </a:r>
            <a:r>
              <a:rPr lang="en-US" dirty="0"/>
              <a:t> </a:t>
            </a:r>
          </a:p>
          <a:p>
            <a:r>
              <a:rPr lang="en-US" dirty="0"/>
              <a:t>import Config</a:t>
            </a:r>
          </a:p>
          <a:p>
            <a:r>
              <a:rPr lang="en-US" dirty="0"/>
              <a:t># SDK credentials </a:t>
            </a:r>
          </a:p>
          <a:p>
            <a:r>
              <a:rPr lang="en-US" dirty="0" err="1"/>
              <a:t>api_key</a:t>
            </a:r>
            <a:r>
              <a:rPr lang="en-US" dirty="0"/>
              <a:t> = "&lt;</a:t>
            </a:r>
            <a:r>
              <a:rPr lang="en-US" dirty="0" err="1"/>
              <a:t>ibm_api_key</a:t>
            </a:r>
            <a:r>
              <a:rPr lang="en-US" dirty="0"/>
              <a:t>&gt;“</a:t>
            </a:r>
          </a:p>
          <a:p>
            <a:r>
              <a:rPr lang="en-US" dirty="0" err="1"/>
              <a:t>service_instance_id</a:t>
            </a:r>
            <a:r>
              <a:rPr lang="en-US" dirty="0"/>
              <a:t> = "&lt;</a:t>
            </a:r>
            <a:r>
              <a:rPr lang="en-US" dirty="0" err="1"/>
              <a:t>service_instance_id</a:t>
            </a:r>
            <a:r>
              <a:rPr lang="en-US" dirty="0"/>
              <a:t>&gt;“</a:t>
            </a:r>
          </a:p>
          <a:p>
            <a:r>
              <a:rPr lang="en-US" dirty="0"/>
              <a:t># COS access</a:t>
            </a:r>
          </a:p>
          <a:p>
            <a:r>
              <a:rPr lang="en-US" dirty="0"/>
              <a:t>cos = ibm_boto3.resource("s3",     </a:t>
            </a:r>
          </a:p>
          <a:p>
            <a:r>
              <a:rPr lang="en-US" dirty="0"/>
              <a:t>       </a:t>
            </a:r>
            <a:r>
              <a:rPr lang="en-US" dirty="0" err="1"/>
              <a:t>ibm_api_key_id</a:t>
            </a:r>
            <a:r>
              <a:rPr lang="en-US" dirty="0"/>
              <a:t>=</a:t>
            </a:r>
            <a:r>
              <a:rPr lang="en-US" dirty="0" err="1"/>
              <a:t>api_key</a:t>
            </a:r>
            <a:r>
              <a:rPr lang="en-US" dirty="0"/>
              <a:t>,    </a:t>
            </a:r>
          </a:p>
          <a:p>
            <a:r>
              <a:rPr lang="en-US" dirty="0"/>
              <a:t>       </a:t>
            </a:r>
            <a:r>
              <a:rPr lang="en-US" dirty="0" err="1"/>
              <a:t>ibm_service_instance_id</a:t>
            </a:r>
            <a:r>
              <a:rPr lang="en-US" dirty="0"/>
              <a:t>=</a:t>
            </a:r>
          </a:p>
          <a:p>
            <a:r>
              <a:rPr lang="en-US" dirty="0" err="1"/>
              <a:t>service_instance_id</a:t>
            </a:r>
            <a:r>
              <a:rPr lang="en-US" dirty="0"/>
              <a:t>,          </a:t>
            </a:r>
          </a:p>
          <a:p>
            <a:r>
              <a:rPr lang="en-US" dirty="0"/>
              <a:t>       config=Config(</a:t>
            </a:r>
            <a:r>
              <a:rPr lang="en-US" dirty="0" err="1"/>
              <a:t>signature_version</a:t>
            </a:r>
            <a:r>
              <a:rPr lang="en-US" dirty="0"/>
              <a:t>="</a:t>
            </a:r>
            <a:r>
              <a:rPr lang="en-US" dirty="0" err="1"/>
              <a:t>oauth</a:t>
            </a:r>
            <a:r>
              <a:rPr lang="en-US" dirty="0"/>
              <a:t>"),     </a:t>
            </a:r>
          </a:p>
          <a:p>
            <a:r>
              <a:rPr lang="en-US" dirty="0"/>
              <a:t>       </a:t>
            </a:r>
            <a:r>
              <a:rPr lang="en-US" dirty="0" err="1"/>
              <a:t>endpoint_url</a:t>
            </a:r>
            <a:r>
              <a:rPr lang="en-US" dirty="0"/>
              <a:t>='https://s3.private.us</a:t>
            </a:r>
          </a:p>
        </p:txBody>
      </p:sp>
      <p:cxnSp>
        <p:nvCxnSpPr>
          <p:cNvPr id="8" name="Straight Connector 7">
            <a:extLst>
              <a:ext uri="{FF2B5EF4-FFF2-40B4-BE49-F238E27FC236}">
                <a16:creationId xmlns:a16="http://schemas.microsoft.com/office/drawing/2014/main" id="{AD5E89CC-27C8-8894-EE63-72C4D049D393}"/>
              </a:ext>
            </a:extLst>
          </p:cNvPr>
          <p:cNvCxnSpPr>
            <a:cxnSpLocks/>
          </p:cNvCxnSpPr>
          <p:nvPr/>
        </p:nvCxnSpPr>
        <p:spPr>
          <a:xfrm>
            <a:off x="6285053" y="618716"/>
            <a:ext cx="104172" cy="4739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AC9891-6F13-EAE9-304C-3218DDEB7E71}"/>
              </a:ext>
            </a:extLst>
          </p:cNvPr>
          <p:cNvSpPr txBox="1"/>
          <p:nvPr/>
        </p:nvSpPr>
        <p:spPr>
          <a:xfrm>
            <a:off x="6600464" y="711048"/>
            <a:ext cx="6094070" cy="4524315"/>
          </a:xfrm>
          <a:prstGeom prst="rect">
            <a:avLst/>
          </a:prstGeom>
          <a:noFill/>
        </p:spPr>
        <p:txBody>
          <a:bodyPr wrap="square">
            <a:spAutoFit/>
          </a:bodyPr>
          <a:lstStyle/>
          <a:p>
            <a:r>
              <a:rPr lang="en-US" dirty="0"/>
              <a:t>cloud-object-</a:t>
            </a:r>
            <a:r>
              <a:rPr lang="en-US" dirty="0" err="1"/>
              <a:t>storage.appdomain.cloud</a:t>
            </a:r>
            <a:r>
              <a:rPr lang="en-US" dirty="0"/>
              <a:t>’)</a:t>
            </a:r>
          </a:p>
          <a:p>
            <a:r>
              <a:rPr lang="en-US" dirty="0"/>
              <a:t>bucket = </a:t>
            </a:r>
            <a:r>
              <a:rPr lang="en-US" dirty="0" err="1"/>
              <a:t>cos.Bucket</a:t>
            </a:r>
            <a:r>
              <a:rPr lang="en-US" dirty="0"/>
              <a:t>("</a:t>
            </a:r>
            <a:r>
              <a:rPr lang="en-US" dirty="0" err="1"/>
              <a:t>iot</a:t>
            </a:r>
            <a:r>
              <a:rPr lang="en-US" dirty="0"/>
              <a:t>-data-bucket")</a:t>
            </a:r>
          </a:p>
          <a:p>
            <a:r>
              <a:rPr lang="en-US" dirty="0"/>
              <a:t># Read object containing IoT data</a:t>
            </a:r>
          </a:p>
          <a:p>
            <a:r>
              <a:rPr lang="en-US" dirty="0"/>
              <a:t>obj = </a:t>
            </a:r>
            <a:r>
              <a:rPr lang="en-US" dirty="0" err="1"/>
              <a:t>bucket.Object</a:t>
            </a:r>
            <a:r>
              <a:rPr lang="en-US" dirty="0"/>
              <a:t>("</a:t>
            </a:r>
            <a:r>
              <a:rPr lang="en-US" dirty="0" err="1"/>
              <a:t>iot-data.json</a:t>
            </a:r>
            <a:r>
              <a:rPr lang="en-US" dirty="0"/>
              <a:t>“)</a:t>
            </a:r>
          </a:p>
          <a:p>
            <a:r>
              <a:rPr lang="en-US" dirty="0" err="1"/>
              <a:t>file_content</a:t>
            </a:r>
            <a:r>
              <a:rPr lang="en-US" dirty="0"/>
              <a:t> = </a:t>
            </a:r>
            <a:r>
              <a:rPr lang="en-US" dirty="0" err="1"/>
              <a:t>obj.get</a:t>
            </a:r>
            <a:r>
              <a:rPr lang="en-US" dirty="0"/>
              <a:t>()</a:t>
            </a:r>
          </a:p>
          <a:p>
            <a:r>
              <a:rPr lang="en-US" dirty="0"/>
              <a:t>['Body'].read()</a:t>
            </a:r>
          </a:p>
          <a:p>
            <a:r>
              <a:rPr lang="en-US" dirty="0"/>
              <a:t># Deserialize JSON data </a:t>
            </a:r>
          </a:p>
          <a:p>
            <a:r>
              <a:rPr lang="en-US" dirty="0" err="1"/>
              <a:t>iot_data</a:t>
            </a:r>
            <a:r>
              <a:rPr lang="en-US" dirty="0"/>
              <a:t> = </a:t>
            </a:r>
            <a:r>
              <a:rPr lang="en-US" dirty="0" err="1"/>
              <a:t>json.loads</a:t>
            </a:r>
            <a:r>
              <a:rPr lang="en-US" dirty="0"/>
              <a:t>(</a:t>
            </a:r>
            <a:r>
              <a:rPr lang="en-US" dirty="0" err="1"/>
              <a:t>file_content</a:t>
            </a:r>
            <a:r>
              <a:rPr lang="en-US" dirty="0"/>
              <a:t>)</a:t>
            </a:r>
          </a:p>
          <a:p>
            <a:r>
              <a:rPr lang="en-US" dirty="0"/>
              <a:t># Process data</a:t>
            </a:r>
          </a:p>
          <a:p>
            <a:r>
              <a:rPr lang="en-US" dirty="0" err="1"/>
              <a:t>device_id</a:t>
            </a:r>
            <a:r>
              <a:rPr lang="en-US" dirty="0"/>
              <a:t> =</a:t>
            </a:r>
            <a:r>
              <a:rPr lang="en-US" dirty="0" err="1"/>
              <a:t>iot_data</a:t>
            </a:r>
            <a:r>
              <a:rPr lang="en-US" dirty="0"/>
              <a:t>['</a:t>
            </a:r>
            <a:r>
              <a:rPr lang="en-US" dirty="0" err="1"/>
              <a:t>device_id</a:t>
            </a:r>
            <a:r>
              <a:rPr lang="en-US" dirty="0"/>
              <a:t>’]</a:t>
            </a:r>
          </a:p>
          <a:p>
            <a:r>
              <a:rPr lang="en-US" dirty="0"/>
              <a:t>temperature = </a:t>
            </a:r>
            <a:r>
              <a:rPr lang="en-US" dirty="0" err="1"/>
              <a:t>iot_data</a:t>
            </a:r>
            <a:r>
              <a:rPr lang="en-US" dirty="0"/>
              <a:t>['temperature'] humidity = </a:t>
            </a:r>
            <a:r>
              <a:rPr lang="en-US" dirty="0" err="1"/>
              <a:t>iot_data</a:t>
            </a:r>
            <a:r>
              <a:rPr lang="en-US" dirty="0"/>
              <a:t>['humidity’]</a:t>
            </a:r>
          </a:p>
          <a:p>
            <a:r>
              <a:rPr lang="en-US" dirty="0"/>
              <a:t># Print processed results</a:t>
            </a:r>
          </a:p>
          <a:p>
            <a:r>
              <a:rPr lang="en-US" dirty="0"/>
              <a:t>print(</a:t>
            </a:r>
            <a:r>
              <a:rPr lang="en-US" dirty="0" err="1"/>
              <a:t>f"Device</a:t>
            </a:r>
            <a:r>
              <a:rPr lang="en-US" dirty="0"/>
              <a:t> {</a:t>
            </a:r>
            <a:r>
              <a:rPr lang="en-US" dirty="0" err="1"/>
              <a:t>device_id</a:t>
            </a:r>
            <a:r>
              <a:rPr lang="en-US" dirty="0"/>
              <a:t>} </a:t>
            </a:r>
          </a:p>
          <a:p>
            <a:r>
              <a:rPr lang="en-US" dirty="0"/>
              <a:t>recorded temperature {temperature} and humidity {humidity}")</a:t>
            </a:r>
          </a:p>
        </p:txBody>
      </p:sp>
      <p:sp>
        <p:nvSpPr>
          <p:cNvPr id="13" name="TextBox 12">
            <a:extLst>
              <a:ext uri="{FF2B5EF4-FFF2-40B4-BE49-F238E27FC236}">
                <a16:creationId xmlns:a16="http://schemas.microsoft.com/office/drawing/2014/main" id="{0943608A-6478-B34D-FF08-D6CCEC91A0F5}"/>
              </a:ext>
            </a:extLst>
          </p:cNvPr>
          <p:cNvSpPr txBox="1"/>
          <p:nvPr/>
        </p:nvSpPr>
        <p:spPr>
          <a:xfrm>
            <a:off x="1310833" y="5050697"/>
            <a:ext cx="6348714" cy="369332"/>
          </a:xfrm>
          <a:prstGeom prst="rect">
            <a:avLst/>
          </a:prstGeom>
          <a:noFill/>
        </p:spPr>
        <p:txBody>
          <a:bodyPr wrap="square">
            <a:spAutoFit/>
          </a:bodyPr>
          <a:lstStyle/>
          <a:p>
            <a:r>
              <a:rPr lang="en-US" b="1" i="1" dirty="0"/>
              <a:t>EXPLANATION : </a:t>
            </a:r>
          </a:p>
        </p:txBody>
      </p:sp>
      <p:sp>
        <p:nvSpPr>
          <p:cNvPr id="15" name="TextBox 14">
            <a:extLst>
              <a:ext uri="{FF2B5EF4-FFF2-40B4-BE49-F238E27FC236}">
                <a16:creationId xmlns:a16="http://schemas.microsoft.com/office/drawing/2014/main" id="{5992BB26-A52B-44C4-E035-4E9798ADAB51}"/>
              </a:ext>
            </a:extLst>
          </p:cNvPr>
          <p:cNvSpPr txBox="1"/>
          <p:nvPr/>
        </p:nvSpPr>
        <p:spPr>
          <a:xfrm>
            <a:off x="937550" y="5450353"/>
            <a:ext cx="11325827" cy="1200329"/>
          </a:xfrm>
          <a:prstGeom prst="rect">
            <a:avLst/>
          </a:prstGeom>
          <a:noFill/>
        </p:spPr>
        <p:txBody>
          <a:bodyPr wrap="square">
            <a:spAutoFit/>
          </a:bodyPr>
          <a:lstStyle/>
          <a:p>
            <a:pPr marL="285750" indent="-285750">
              <a:buFont typeface="Wingdings" panose="05000000000000000000" pitchFamily="2" charset="2"/>
              <a:buChar char="Ø"/>
            </a:pPr>
            <a:r>
              <a:rPr lang="en-US" dirty="0"/>
              <a:t>This loads the IoT data JSON from COS, deserializes it and extracts the device ID, temperature and humidity. These values are printed, but additional processing and analysis can be done on the extracted data based on your </a:t>
            </a:r>
            <a:r>
              <a:rPr lang="en-US" dirty="0" err="1"/>
              <a:t>requirements.The</a:t>
            </a:r>
            <a:r>
              <a:rPr lang="en-US" dirty="0"/>
              <a:t> same approach of reading data from COS and processing it can be implemented in a serverless function as well.</a:t>
            </a:r>
          </a:p>
        </p:txBody>
      </p:sp>
    </p:spTree>
    <p:extLst>
      <p:ext uri="{BB962C8B-B14F-4D97-AF65-F5344CB8AC3E}">
        <p14:creationId xmlns:p14="http://schemas.microsoft.com/office/powerpoint/2010/main" val="16247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0BF74-3A44-D3B2-70C8-A4D6BF31AD4E}"/>
              </a:ext>
            </a:extLst>
          </p:cNvPr>
          <p:cNvSpPr txBox="1"/>
          <p:nvPr/>
        </p:nvSpPr>
        <p:spPr>
          <a:xfrm>
            <a:off x="1079339" y="226235"/>
            <a:ext cx="6094070" cy="369332"/>
          </a:xfrm>
          <a:prstGeom prst="rect">
            <a:avLst/>
          </a:prstGeom>
          <a:noFill/>
        </p:spPr>
        <p:txBody>
          <a:bodyPr wrap="square">
            <a:spAutoFit/>
          </a:bodyPr>
          <a:lstStyle/>
          <a:p>
            <a:r>
              <a:rPr lang="en-US" sz="1800" b="1" i="1" u="sng" dirty="0">
                <a:latin typeface="Roboto" panose="02000000000000000000" pitchFamily="2" charset="0"/>
              </a:rPr>
              <a:t>DATA VISUALIZATION :</a:t>
            </a:r>
            <a:endParaRPr lang="en-US" sz="1800" b="1" i="1" u="sng" dirty="0">
              <a:effectLst/>
              <a:latin typeface="Roboto" panose="02000000000000000000" pitchFamily="2" charset="0"/>
            </a:endParaRPr>
          </a:p>
        </p:txBody>
      </p:sp>
      <p:sp>
        <p:nvSpPr>
          <p:cNvPr id="6" name="TextBox 5">
            <a:extLst>
              <a:ext uri="{FF2B5EF4-FFF2-40B4-BE49-F238E27FC236}">
                <a16:creationId xmlns:a16="http://schemas.microsoft.com/office/drawing/2014/main" id="{EC2F6D0B-2C30-A0A9-A281-DA8414FF8A9F}"/>
              </a:ext>
            </a:extLst>
          </p:cNvPr>
          <p:cNvSpPr txBox="1"/>
          <p:nvPr/>
        </p:nvSpPr>
        <p:spPr>
          <a:xfrm>
            <a:off x="1218236" y="742266"/>
            <a:ext cx="6094070" cy="5078313"/>
          </a:xfrm>
          <a:prstGeom prst="rect">
            <a:avLst/>
          </a:prstGeom>
          <a:noFill/>
        </p:spPr>
        <p:txBody>
          <a:bodyPr wrap="square">
            <a:spAutoFit/>
          </a:bodyPr>
          <a:lstStyle/>
          <a:p>
            <a:r>
              <a:rPr lang="en-US" dirty="0"/>
              <a:t>Python</a:t>
            </a:r>
          </a:p>
          <a:p>
            <a:r>
              <a:rPr lang="en-US" dirty="0"/>
              <a:t>import </a:t>
            </a:r>
            <a:r>
              <a:rPr lang="en-US" dirty="0" err="1"/>
              <a:t>json</a:t>
            </a:r>
            <a:endParaRPr lang="en-US" dirty="0"/>
          </a:p>
          <a:p>
            <a:r>
              <a:rPr lang="en-US" dirty="0"/>
              <a:t>import ibm_boto3from </a:t>
            </a:r>
            <a:r>
              <a:rPr lang="en-US" dirty="0" err="1"/>
              <a:t>ibm_botocore.client</a:t>
            </a:r>
            <a:endParaRPr lang="en-US" dirty="0"/>
          </a:p>
          <a:p>
            <a:r>
              <a:rPr lang="en-US" dirty="0"/>
              <a:t>import Config</a:t>
            </a:r>
          </a:p>
          <a:p>
            <a:r>
              <a:rPr lang="en-US" dirty="0"/>
              <a:t>import </a:t>
            </a:r>
            <a:r>
              <a:rPr lang="en-US" dirty="0" err="1"/>
              <a:t>matplotlib.pyplot</a:t>
            </a:r>
            <a:r>
              <a:rPr lang="en-US" dirty="0"/>
              <a:t> as </a:t>
            </a:r>
            <a:r>
              <a:rPr lang="en-US" dirty="0" err="1"/>
              <a:t>plt</a:t>
            </a:r>
            <a:endParaRPr lang="en-US" dirty="0"/>
          </a:p>
          <a:p>
            <a:r>
              <a:rPr lang="en-US" dirty="0"/>
              <a:t># SDK credentials</a:t>
            </a:r>
          </a:p>
          <a:p>
            <a:r>
              <a:rPr lang="en-US" dirty="0" err="1"/>
              <a:t>api_key</a:t>
            </a:r>
            <a:r>
              <a:rPr lang="en-US" dirty="0"/>
              <a:t> = "&lt;</a:t>
            </a:r>
            <a:r>
              <a:rPr lang="en-US" dirty="0" err="1"/>
              <a:t>ibm_api_key</a:t>
            </a:r>
            <a:r>
              <a:rPr lang="en-US" dirty="0"/>
              <a:t>&gt;“</a:t>
            </a:r>
          </a:p>
          <a:p>
            <a:r>
              <a:rPr lang="en-US" dirty="0" err="1"/>
              <a:t>service_instance_id</a:t>
            </a:r>
            <a:r>
              <a:rPr lang="en-US" dirty="0"/>
              <a:t> = "&lt;</a:t>
            </a:r>
            <a:r>
              <a:rPr lang="en-US" dirty="0" err="1"/>
              <a:t>service_instance_id</a:t>
            </a:r>
            <a:r>
              <a:rPr lang="en-US" dirty="0"/>
              <a:t>&gt;" </a:t>
            </a:r>
          </a:p>
          <a:p>
            <a:r>
              <a:rPr lang="en-US" dirty="0"/>
              <a:t># COS access</a:t>
            </a:r>
          </a:p>
          <a:p>
            <a:r>
              <a:rPr lang="en-US" dirty="0"/>
              <a:t>cos = ibm_boto3.resource("s3",        </a:t>
            </a:r>
          </a:p>
          <a:p>
            <a:r>
              <a:rPr lang="en-US" dirty="0"/>
              <a:t>       </a:t>
            </a:r>
            <a:r>
              <a:rPr lang="en-US" dirty="0" err="1"/>
              <a:t>ibm_api_key_id</a:t>
            </a:r>
            <a:r>
              <a:rPr lang="en-US" dirty="0"/>
              <a:t>=</a:t>
            </a:r>
            <a:r>
              <a:rPr lang="en-US" dirty="0" err="1"/>
              <a:t>api_key</a:t>
            </a:r>
            <a:r>
              <a:rPr lang="en-US" dirty="0"/>
              <a:t>,    </a:t>
            </a:r>
          </a:p>
          <a:p>
            <a:r>
              <a:rPr lang="en-US" dirty="0"/>
              <a:t>       </a:t>
            </a:r>
            <a:r>
              <a:rPr lang="en-US" dirty="0" err="1"/>
              <a:t>ibm_service_instance_id</a:t>
            </a:r>
            <a:r>
              <a:rPr lang="en-US" dirty="0"/>
              <a:t>=</a:t>
            </a:r>
          </a:p>
          <a:p>
            <a:r>
              <a:rPr lang="en-US" dirty="0" err="1"/>
              <a:t>service_instance_id</a:t>
            </a:r>
            <a:r>
              <a:rPr lang="en-US" dirty="0"/>
              <a:t>,          </a:t>
            </a:r>
          </a:p>
          <a:p>
            <a:r>
              <a:rPr lang="en-US" dirty="0"/>
              <a:t>       config=Config(signature_</a:t>
            </a:r>
          </a:p>
          <a:p>
            <a:r>
              <a:rPr lang="en-US" dirty="0"/>
              <a:t>version="</a:t>
            </a:r>
            <a:r>
              <a:rPr lang="en-US" dirty="0" err="1"/>
              <a:t>oauth</a:t>
            </a:r>
            <a:r>
              <a:rPr lang="en-US" dirty="0"/>
              <a:t>"),           </a:t>
            </a:r>
          </a:p>
          <a:p>
            <a:r>
              <a:rPr lang="en-US" dirty="0"/>
              <a:t>       </a:t>
            </a:r>
            <a:r>
              <a:rPr lang="en-US" dirty="0" err="1"/>
              <a:t>endpoint_url</a:t>
            </a:r>
            <a:r>
              <a:rPr lang="en-US" dirty="0"/>
              <a:t>='https://s3.private.us.cloud-object-storage.appdomain.cloud')bucket = </a:t>
            </a:r>
            <a:r>
              <a:rPr lang="en-US" dirty="0" err="1"/>
              <a:t>cos.Bucket</a:t>
            </a:r>
            <a:r>
              <a:rPr lang="en-US" dirty="0"/>
              <a:t>("</a:t>
            </a:r>
            <a:r>
              <a:rPr lang="en-US" dirty="0" err="1"/>
              <a:t>iot</a:t>
            </a:r>
            <a:r>
              <a:rPr lang="en-US" dirty="0"/>
              <a:t>-data-bucket")</a:t>
            </a:r>
          </a:p>
        </p:txBody>
      </p:sp>
      <p:cxnSp>
        <p:nvCxnSpPr>
          <p:cNvPr id="8" name="Straight Connector 7">
            <a:extLst>
              <a:ext uri="{FF2B5EF4-FFF2-40B4-BE49-F238E27FC236}">
                <a16:creationId xmlns:a16="http://schemas.microsoft.com/office/drawing/2014/main" id="{71A76880-E848-153E-4F34-110DCDD62CF1}"/>
              </a:ext>
            </a:extLst>
          </p:cNvPr>
          <p:cNvCxnSpPr>
            <a:cxnSpLocks/>
          </p:cNvCxnSpPr>
          <p:nvPr/>
        </p:nvCxnSpPr>
        <p:spPr>
          <a:xfrm>
            <a:off x="7092386" y="530988"/>
            <a:ext cx="81023" cy="579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D024189-A4DF-F904-4F0D-8F2DDD983FFC}"/>
              </a:ext>
            </a:extLst>
          </p:cNvPr>
          <p:cNvSpPr txBox="1"/>
          <p:nvPr/>
        </p:nvSpPr>
        <p:spPr>
          <a:xfrm>
            <a:off x="7312306" y="742266"/>
            <a:ext cx="6094070" cy="5078313"/>
          </a:xfrm>
          <a:prstGeom prst="rect">
            <a:avLst/>
          </a:prstGeom>
          <a:noFill/>
        </p:spPr>
        <p:txBody>
          <a:bodyPr wrap="square">
            <a:spAutoFit/>
          </a:bodyPr>
          <a:lstStyle/>
          <a:p>
            <a:r>
              <a:rPr lang="en-US" dirty="0"/>
              <a:t># Read JSON object from COS</a:t>
            </a:r>
          </a:p>
          <a:p>
            <a:r>
              <a:rPr lang="en-US" dirty="0"/>
              <a:t>obj = </a:t>
            </a:r>
            <a:r>
              <a:rPr lang="en-US" dirty="0" err="1"/>
              <a:t>bucket.Object</a:t>
            </a:r>
            <a:r>
              <a:rPr lang="en-US" dirty="0"/>
              <a:t>("</a:t>
            </a:r>
            <a:r>
              <a:rPr lang="en-US" dirty="0" err="1"/>
              <a:t>iot-data.json</a:t>
            </a:r>
            <a:r>
              <a:rPr lang="en-US" dirty="0"/>
              <a:t>")</a:t>
            </a:r>
          </a:p>
          <a:p>
            <a:r>
              <a:rPr lang="en-US" dirty="0" err="1"/>
              <a:t>file_content</a:t>
            </a:r>
            <a:r>
              <a:rPr lang="en-US" dirty="0"/>
              <a:t> = </a:t>
            </a:r>
            <a:r>
              <a:rPr lang="en-US" dirty="0" err="1"/>
              <a:t>obj.get</a:t>
            </a:r>
            <a:r>
              <a:rPr lang="en-US" dirty="0"/>
              <a:t>()</a:t>
            </a:r>
          </a:p>
          <a:p>
            <a:r>
              <a:rPr lang="en-US" dirty="0"/>
              <a:t>['Body'].read()</a:t>
            </a:r>
          </a:p>
          <a:p>
            <a:r>
              <a:rPr lang="en-US" dirty="0"/>
              <a:t># Deserialize JSON</a:t>
            </a:r>
          </a:p>
          <a:p>
            <a:r>
              <a:rPr lang="en-US" dirty="0"/>
              <a:t> </a:t>
            </a:r>
            <a:r>
              <a:rPr lang="en-US" dirty="0" err="1"/>
              <a:t>iot_data</a:t>
            </a:r>
            <a:r>
              <a:rPr lang="en-US" dirty="0"/>
              <a:t> = </a:t>
            </a:r>
            <a:r>
              <a:rPr lang="en-US" dirty="0" err="1"/>
              <a:t>json.loads</a:t>
            </a:r>
            <a:r>
              <a:rPr lang="en-US" dirty="0"/>
              <a:t>(</a:t>
            </a:r>
            <a:r>
              <a:rPr lang="en-US" dirty="0" err="1"/>
              <a:t>file_content</a:t>
            </a:r>
            <a:r>
              <a:rPr lang="en-US" dirty="0"/>
              <a:t>)</a:t>
            </a:r>
          </a:p>
          <a:p>
            <a:r>
              <a:rPr lang="en-US" dirty="0"/>
              <a:t># Extract data</a:t>
            </a:r>
          </a:p>
          <a:p>
            <a:r>
              <a:rPr lang="en-US" dirty="0"/>
              <a:t>timestamps = []</a:t>
            </a:r>
          </a:p>
          <a:p>
            <a:r>
              <a:rPr lang="en-US" dirty="0"/>
              <a:t>temps = []</a:t>
            </a:r>
          </a:p>
          <a:p>
            <a:r>
              <a:rPr lang="en-US" dirty="0"/>
              <a:t>for d in </a:t>
            </a:r>
            <a:r>
              <a:rPr lang="en-US" dirty="0" err="1"/>
              <a:t>iot_data</a:t>
            </a:r>
            <a:r>
              <a:rPr lang="en-US" dirty="0"/>
              <a:t>:       </a:t>
            </a:r>
          </a:p>
          <a:p>
            <a:r>
              <a:rPr lang="en-US" dirty="0"/>
              <a:t>      </a:t>
            </a:r>
            <a:r>
              <a:rPr lang="en-US" dirty="0" err="1"/>
              <a:t>timestamps.append</a:t>
            </a:r>
            <a:r>
              <a:rPr lang="en-US" dirty="0"/>
              <a:t>(d['timestamp'])      </a:t>
            </a:r>
          </a:p>
          <a:p>
            <a:r>
              <a:rPr lang="en-US" dirty="0" err="1"/>
              <a:t>temps.append</a:t>
            </a:r>
            <a:r>
              <a:rPr lang="en-US" dirty="0"/>
              <a:t>(d['temperature’])</a:t>
            </a:r>
          </a:p>
          <a:p>
            <a:r>
              <a:rPr lang="en-US" dirty="0"/>
              <a:t># Plot visualization</a:t>
            </a:r>
          </a:p>
          <a:p>
            <a:r>
              <a:rPr lang="en-US" dirty="0" err="1"/>
              <a:t>plt.plot</a:t>
            </a:r>
            <a:r>
              <a:rPr lang="en-US" dirty="0"/>
              <a:t>(timestamps, temps)</a:t>
            </a:r>
          </a:p>
          <a:p>
            <a:r>
              <a:rPr lang="en-US" dirty="0" err="1"/>
              <a:t>plt.title</a:t>
            </a:r>
            <a:r>
              <a:rPr lang="en-US" dirty="0"/>
              <a:t>("Temperature Sensor Data")</a:t>
            </a:r>
          </a:p>
          <a:p>
            <a:r>
              <a:rPr lang="en-US" dirty="0" err="1"/>
              <a:t>plt.xlabel</a:t>
            </a:r>
            <a:r>
              <a:rPr lang="en-US" dirty="0"/>
              <a:t>("Time")</a:t>
            </a:r>
          </a:p>
          <a:p>
            <a:r>
              <a:rPr lang="en-US" dirty="0" err="1"/>
              <a:t>plt.ylabel</a:t>
            </a:r>
            <a:r>
              <a:rPr lang="en-US" dirty="0"/>
              <a:t>("Temperature (C)")</a:t>
            </a:r>
          </a:p>
          <a:p>
            <a:r>
              <a:rPr lang="en-US" dirty="0" err="1"/>
              <a:t>plt.show</a:t>
            </a:r>
            <a:r>
              <a:rPr lang="en-US" dirty="0"/>
              <a:t>()</a:t>
            </a:r>
          </a:p>
        </p:txBody>
      </p:sp>
    </p:spTree>
    <p:extLst>
      <p:ext uri="{BB962C8B-B14F-4D97-AF65-F5344CB8AC3E}">
        <p14:creationId xmlns:p14="http://schemas.microsoft.com/office/powerpoint/2010/main" val="1535810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471AA5-1C83-8CE2-145C-217964B4E3F2}"/>
              </a:ext>
            </a:extLst>
          </p:cNvPr>
          <p:cNvSpPr txBox="1"/>
          <p:nvPr/>
        </p:nvSpPr>
        <p:spPr>
          <a:xfrm>
            <a:off x="1021466" y="110488"/>
            <a:ext cx="6094070" cy="369332"/>
          </a:xfrm>
          <a:prstGeom prst="rect">
            <a:avLst/>
          </a:prstGeom>
          <a:noFill/>
        </p:spPr>
        <p:txBody>
          <a:bodyPr wrap="square">
            <a:spAutoFit/>
          </a:bodyPr>
          <a:lstStyle/>
          <a:p>
            <a:r>
              <a:rPr lang="en-US" b="1" i="1" dirty="0"/>
              <a:t>EXPLANATION FOR VISUALIZATION:</a:t>
            </a:r>
          </a:p>
        </p:txBody>
      </p:sp>
      <p:sp>
        <p:nvSpPr>
          <p:cNvPr id="5" name="TextBox 4">
            <a:extLst>
              <a:ext uri="{FF2B5EF4-FFF2-40B4-BE49-F238E27FC236}">
                <a16:creationId xmlns:a16="http://schemas.microsoft.com/office/drawing/2014/main" id="{7780A8D4-E9F2-D117-1EEA-5D600FA8C406}"/>
              </a:ext>
            </a:extLst>
          </p:cNvPr>
          <p:cNvSpPr txBox="1"/>
          <p:nvPr/>
        </p:nvSpPr>
        <p:spPr>
          <a:xfrm>
            <a:off x="836271" y="479532"/>
            <a:ext cx="11537066" cy="1200329"/>
          </a:xfrm>
          <a:prstGeom prst="rect">
            <a:avLst/>
          </a:prstGeom>
          <a:noFill/>
        </p:spPr>
        <p:txBody>
          <a:bodyPr wrap="square">
            <a:spAutoFit/>
          </a:bodyPr>
          <a:lstStyle/>
          <a:p>
            <a:pPr marL="285750" indent="-285750">
              <a:buFont typeface="Wingdings" panose="05000000000000000000" pitchFamily="2" charset="2"/>
              <a:buChar char="Ø"/>
            </a:pPr>
            <a:r>
              <a:rPr lang="en-US" dirty="0"/>
              <a:t>This loads the IoT JSON data from COS, extracts the timestamp and temperature values into lists, and uses matplotlib to plot a graph with time on x-axis and temperature on y-</a:t>
            </a:r>
            <a:r>
              <a:rPr lang="en-US" dirty="0" err="1"/>
              <a:t>axis.Similar</a:t>
            </a:r>
            <a:r>
              <a:rPr lang="en-US" dirty="0"/>
              <a:t> visualizations can be created using IBM Cloud services like Watson Studio notebooks leveraging various Python libraries like matplotlib, seaborn, </a:t>
            </a:r>
            <a:r>
              <a:rPr lang="en-US" dirty="0" err="1"/>
              <a:t>plotly</a:t>
            </a:r>
            <a:r>
              <a:rPr lang="en-US" dirty="0"/>
              <a:t> etc. based on the specific visualization needs.</a:t>
            </a:r>
          </a:p>
        </p:txBody>
      </p:sp>
      <p:sp>
        <p:nvSpPr>
          <p:cNvPr id="7" name="TextBox 6">
            <a:extLst>
              <a:ext uri="{FF2B5EF4-FFF2-40B4-BE49-F238E27FC236}">
                <a16:creationId xmlns:a16="http://schemas.microsoft.com/office/drawing/2014/main" id="{7D7694D5-ABF7-E158-AE40-EFE5A1736146}"/>
              </a:ext>
            </a:extLst>
          </p:cNvPr>
          <p:cNvSpPr txBox="1"/>
          <p:nvPr/>
        </p:nvSpPr>
        <p:spPr>
          <a:xfrm>
            <a:off x="1183512" y="2651629"/>
            <a:ext cx="6094070" cy="3416320"/>
          </a:xfrm>
          <a:prstGeom prst="rect">
            <a:avLst/>
          </a:prstGeom>
          <a:noFill/>
        </p:spPr>
        <p:txBody>
          <a:bodyPr wrap="square">
            <a:spAutoFit/>
          </a:bodyPr>
          <a:lstStyle/>
          <a:p>
            <a:r>
              <a:rPr lang="en-US" dirty="0"/>
              <a:t>Python</a:t>
            </a:r>
          </a:p>
          <a:p>
            <a:r>
              <a:rPr lang="en-US" dirty="0"/>
              <a:t>import </a:t>
            </a:r>
            <a:r>
              <a:rPr lang="en-US" dirty="0" err="1"/>
              <a:t>json</a:t>
            </a:r>
            <a:endParaRPr lang="en-US" dirty="0"/>
          </a:p>
          <a:p>
            <a:r>
              <a:rPr lang="en-US" dirty="0"/>
              <a:t>from </a:t>
            </a:r>
            <a:r>
              <a:rPr lang="en-US" dirty="0" err="1"/>
              <a:t>ibm_cloud_sdk_core</a:t>
            </a:r>
            <a:endParaRPr lang="en-US" dirty="0"/>
          </a:p>
          <a:p>
            <a:r>
              <a:rPr lang="en-US" dirty="0"/>
              <a:t>.authenticators import </a:t>
            </a:r>
          </a:p>
          <a:p>
            <a:r>
              <a:rPr lang="en-US" dirty="0" err="1"/>
              <a:t>IAMAuthenticator</a:t>
            </a:r>
            <a:endParaRPr lang="en-US" dirty="0"/>
          </a:p>
          <a:p>
            <a:r>
              <a:rPr lang="en-US" dirty="0"/>
              <a:t>from </a:t>
            </a:r>
            <a:r>
              <a:rPr lang="en-US" dirty="0" err="1"/>
              <a:t>ibm_funcs.runtime_client</a:t>
            </a:r>
            <a:endParaRPr lang="en-US" dirty="0"/>
          </a:p>
          <a:p>
            <a:r>
              <a:rPr lang="en-US" dirty="0"/>
              <a:t>import </a:t>
            </a:r>
            <a:r>
              <a:rPr lang="en-US" dirty="0" err="1"/>
              <a:t>RuntimeClient</a:t>
            </a:r>
            <a:endParaRPr lang="en-US" dirty="0"/>
          </a:p>
          <a:p>
            <a:r>
              <a:rPr lang="en-US" dirty="0"/>
              <a:t># IBM Functions credentials</a:t>
            </a:r>
          </a:p>
          <a:p>
            <a:r>
              <a:rPr lang="en-US" dirty="0" err="1"/>
              <a:t>ibm_api_key</a:t>
            </a:r>
            <a:r>
              <a:rPr lang="en-US" dirty="0"/>
              <a:t> = '&lt;</a:t>
            </a:r>
            <a:r>
              <a:rPr lang="en-US" dirty="0" err="1"/>
              <a:t>ibm</a:t>
            </a:r>
            <a:r>
              <a:rPr lang="en-US" dirty="0"/>
              <a:t>-</a:t>
            </a:r>
            <a:r>
              <a:rPr lang="en-US" dirty="0" err="1"/>
              <a:t>api</a:t>
            </a:r>
            <a:r>
              <a:rPr lang="en-US" dirty="0"/>
              <a:t>-key&gt;’</a:t>
            </a:r>
          </a:p>
          <a:p>
            <a:r>
              <a:rPr lang="en-US" dirty="0" err="1"/>
              <a:t>function_namespace</a:t>
            </a:r>
            <a:r>
              <a:rPr lang="en-US" dirty="0"/>
              <a:t> = '&lt;function-namespace&gt;’</a:t>
            </a:r>
          </a:p>
          <a:p>
            <a:r>
              <a:rPr lang="en-US" dirty="0"/>
              <a:t>authenticator = </a:t>
            </a:r>
            <a:r>
              <a:rPr lang="en-US" dirty="0" err="1"/>
              <a:t>IAMAuthenticator</a:t>
            </a:r>
            <a:r>
              <a:rPr lang="en-US" dirty="0"/>
              <a:t>(</a:t>
            </a:r>
            <a:r>
              <a:rPr lang="en-US" dirty="0" err="1"/>
              <a:t>ibm_api_key</a:t>
            </a:r>
            <a:r>
              <a:rPr lang="en-US" dirty="0"/>
              <a:t>)</a:t>
            </a:r>
          </a:p>
          <a:p>
            <a:r>
              <a:rPr lang="en-US" dirty="0"/>
              <a:t>client = </a:t>
            </a:r>
            <a:r>
              <a:rPr lang="en-US" dirty="0" err="1"/>
              <a:t>RuntimeClient</a:t>
            </a:r>
            <a:r>
              <a:rPr lang="en-US" dirty="0"/>
              <a:t>(authenticator=authenticator)</a:t>
            </a:r>
          </a:p>
        </p:txBody>
      </p:sp>
      <p:cxnSp>
        <p:nvCxnSpPr>
          <p:cNvPr id="9" name="Straight Connector 8">
            <a:extLst>
              <a:ext uri="{FF2B5EF4-FFF2-40B4-BE49-F238E27FC236}">
                <a16:creationId xmlns:a16="http://schemas.microsoft.com/office/drawing/2014/main" id="{1758F5AF-99A5-32C1-8D9C-84EF2C27F08B}"/>
              </a:ext>
            </a:extLst>
          </p:cNvPr>
          <p:cNvCxnSpPr>
            <a:cxnSpLocks/>
          </p:cNvCxnSpPr>
          <p:nvPr/>
        </p:nvCxnSpPr>
        <p:spPr>
          <a:xfrm>
            <a:off x="6432628" y="1784345"/>
            <a:ext cx="172176" cy="4871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D478517-3E66-952A-D36F-98E194EB7D9B}"/>
              </a:ext>
            </a:extLst>
          </p:cNvPr>
          <p:cNvSpPr txBox="1"/>
          <p:nvPr/>
        </p:nvSpPr>
        <p:spPr>
          <a:xfrm>
            <a:off x="1183512" y="2119722"/>
            <a:ext cx="6094070" cy="369332"/>
          </a:xfrm>
          <a:prstGeom prst="rect">
            <a:avLst/>
          </a:prstGeom>
          <a:noFill/>
        </p:spPr>
        <p:txBody>
          <a:bodyPr wrap="square">
            <a:spAutoFit/>
          </a:bodyPr>
          <a:lstStyle/>
          <a:p>
            <a:r>
              <a:rPr lang="en-US" b="1" i="1" u="sng" dirty="0"/>
              <a:t>AUTOMATION :</a:t>
            </a:r>
          </a:p>
        </p:txBody>
      </p:sp>
      <p:sp>
        <p:nvSpPr>
          <p:cNvPr id="13" name="TextBox 12">
            <a:extLst>
              <a:ext uri="{FF2B5EF4-FFF2-40B4-BE49-F238E27FC236}">
                <a16:creationId xmlns:a16="http://schemas.microsoft.com/office/drawing/2014/main" id="{40DF4C3B-F1EB-A031-9AC8-0B824110B080}"/>
              </a:ext>
            </a:extLst>
          </p:cNvPr>
          <p:cNvSpPr txBox="1"/>
          <p:nvPr/>
        </p:nvSpPr>
        <p:spPr>
          <a:xfrm>
            <a:off x="6740324" y="1819237"/>
            <a:ext cx="4730187" cy="4801314"/>
          </a:xfrm>
          <a:prstGeom prst="rect">
            <a:avLst/>
          </a:prstGeom>
          <a:noFill/>
        </p:spPr>
        <p:txBody>
          <a:bodyPr wrap="square">
            <a:spAutoFit/>
          </a:bodyPr>
          <a:lstStyle/>
          <a:p>
            <a:r>
              <a:rPr lang="en-US" dirty="0"/>
              <a:t># Cloud Function to process IoT data</a:t>
            </a:r>
          </a:p>
          <a:p>
            <a:r>
              <a:rPr lang="en-US" dirty="0"/>
              <a:t>@client.function.invoke</a:t>
            </a:r>
          </a:p>
          <a:p>
            <a:r>
              <a:rPr lang="en-US" dirty="0"/>
              <a:t>def </a:t>
            </a:r>
            <a:r>
              <a:rPr lang="en-US" dirty="0" err="1"/>
              <a:t>process_iot_data</a:t>
            </a:r>
            <a:r>
              <a:rPr lang="en-US" dirty="0"/>
              <a:t>(</a:t>
            </a:r>
            <a:r>
              <a:rPr lang="en-US" dirty="0" err="1"/>
              <a:t>iot_data</a:t>
            </a:r>
            <a:r>
              <a:rPr lang="en-US" dirty="0"/>
              <a:t>):       </a:t>
            </a:r>
          </a:p>
          <a:p>
            <a:r>
              <a:rPr lang="en-US" dirty="0"/>
              <a:t>       # Extract sensor readings   </a:t>
            </a:r>
          </a:p>
          <a:p>
            <a:r>
              <a:rPr lang="en-US" dirty="0"/>
              <a:t>       </a:t>
            </a:r>
            <a:r>
              <a:rPr lang="en-US" dirty="0" err="1"/>
              <a:t>device_id</a:t>
            </a:r>
            <a:r>
              <a:rPr lang="en-US" dirty="0"/>
              <a:t> = </a:t>
            </a:r>
            <a:r>
              <a:rPr lang="en-US" dirty="0" err="1"/>
              <a:t>iot_data</a:t>
            </a:r>
            <a:r>
              <a:rPr lang="en-US" dirty="0"/>
              <a:t>['</a:t>
            </a:r>
            <a:r>
              <a:rPr lang="en-US" dirty="0" err="1"/>
              <a:t>device_id</a:t>
            </a:r>
            <a:r>
              <a:rPr lang="en-US" dirty="0"/>
              <a:t>']    </a:t>
            </a:r>
          </a:p>
          <a:p>
            <a:r>
              <a:rPr lang="en-US" dirty="0"/>
              <a:t>       temperature = </a:t>
            </a:r>
            <a:r>
              <a:rPr lang="en-US" dirty="0" err="1"/>
              <a:t>iot_data</a:t>
            </a:r>
            <a:r>
              <a:rPr lang="en-US" dirty="0"/>
              <a:t>['temperature']       </a:t>
            </a:r>
          </a:p>
          <a:p>
            <a:r>
              <a:rPr lang="en-US" dirty="0"/>
              <a:t>        # Check temperature threshold   </a:t>
            </a:r>
          </a:p>
          <a:p>
            <a:r>
              <a:rPr lang="en-US" dirty="0"/>
              <a:t>        if temperature &gt; 30:        </a:t>
            </a:r>
          </a:p>
          <a:p>
            <a:r>
              <a:rPr lang="en-US" dirty="0"/>
              <a:t>             </a:t>
            </a:r>
            <a:r>
              <a:rPr lang="en-US" dirty="0" err="1"/>
              <a:t>send_alert</a:t>
            </a:r>
            <a:r>
              <a:rPr lang="en-US" dirty="0"/>
              <a:t>(</a:t>
            </a:r>
            <a:r>
              <a:rPr lang="en-US" dirty="0" err="1"/>
              <a:t>device_id</a:t>
            </a:r>
            <a:r>
              <a:rPr lang="en-US" dirty="0"/>
              <a:t>)</a:t>
            </a:r>
          </a:p>
          <a:p>
            <a:r>
              <a:rPr lang="en-US" dirty="0"/>
              <a:t># Cloud Function to send alert    </a:t>
            </a:r>
          </a:p>
          <a:p>
            <a:r>
              <a:rPr lang="en-US" dirty="0"/>
              <a:t>@client.function.invoke </a:t>
            </a:r>
          </a:p>
          <a:p>
            <a:r>
              <a:rPr lang="en-US" dirty="0"/>
              <a:t>def </a:t>
            </a:r>
            <a:r>
              <a:rPr lang="en-US" dirty="0" err="1"/>
              <a:t>send_alert</a:t>
            </a:r>
            <a:r>
              <a:rPr lang="en-US" dirty="0"/>
              <a:t>(</a:t>
            </a:r>
            <a:r>
              <a:rPr lang="en-US" dirty="0" err="1"/>
              <a:t>device_id</a:t>
            </a:r>
            <a:r>
              <a:rPr lang="en-US" dirty="0"/>
              <a:t>):        </a:t>
            </a:r>
          </a:p>
          <a:p>
            <a:r>
              <a:rPr lang="en-US" dirty="0"/>
              <a:t>       print(</a:t>
            </a:r>
            <a:r>
              <a:rPr lang="en-US" dirty="0" err="1"/>
              <a:t>f'Alert</a:t>
            </a:r>
            <a:r>
              <a:rPr lang="en-US" dirty="0"/>
              <a:t>! High temperature on device </a:t>
            </a:r>
          </a:p>
          <a:p>
            <a:r>
              <a:rPr lang="en-US" dirty="0"/>
              <a:t>{</a:t>
            </a:r>
            <a:r>
              <a:rPr lang="en-US" dirty="0" err="1"/>
              <a:t>device_id</a:t>
            </a:r>
            <a:r>
              <a:rPr lang="en-US" dirty="0"/>
              <a:t>}')    </a:t>
            </a:r>
          </a:p>
          <a:p>
            <a:r>
              <a:rPr lang="en-US" dirty="0"/>
              <a:t> # Sample IoT data</a:t>
            </a:r>
          </a:p>
          <a:p>
            <a:r>
              <a:rPr lang="en-US" dirty="0" err="1"/>
              <a:t>iot_data</a:t>
            </a:r>
            <a:r>
              <a:rPr lang="en-US" dirty="0"/>
              <a:t> = {  "</a:t>
            </a:r>
            <a:r>
              <a:rPr lang="en-US" dirty="0" err="1"/>
              <a:t>device_id</a:t>
            </a:r>
            <a:r>
              <a:rPr lang="en-US" dirty="0"/>
              <a:t>": "sensor-1",  "temperature": 35  }</a:t>
            </a:r>
          </a:p>
        </p:txBody>
      </p:sp>
    </p:spTree>
    <p:extLst>
      <p:ext uri="{BB962C8B-B14F-4D97-AF65-F5344CB8AC3E}">
        <p14:creationId xmlns:p14="http://schemas.microsoft.com/office/powerpoint/2010/main" val="148673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9CCBE1-CBBB-FC63-8475-5830414ABF46}"/>
              </a:ext>
            </a:extLst>
          </p:cNvPr>
          <p:cNvSpPr txBox="1"/>
          <p:nvPr/>
        </p:nvSpPr>
        <p:spPr>
          <a:xfrm>
            <a:off x="975167" y="94416"/>
            <a:ext cx="6094070" cy="369332"/>
          </a:xfrm>
          <a:prstGeom prst="rect">
            <a:avLst/>
          </a:prstGeom>
          <a:noFill/>
        </p:spPr>
        <p:txBody>
          <a:bodyPr wrap="square">
            <a:spAutoFit/>
          </a:bodyPr>
          <a:lstStyle/>
          <a:p>
            <a:r>
              <a:rPr lang="en-US" b="1" i="1" dirty="0"/>
              <a:t>EXPLANATION FOR AUTOMATION :</a:t>
            </a:r>
          </a:p>
        </p:txBody>
      </p:sp>
      <p:sp>
        <p:nvSpPr>
          <p:cNvPr id="5" name="TextBox 4">
            <a:extLst>
              <a:ext uri="{FF2B5EF4-FFF2-40B4-BE49-F238E27FC236}">
                <a16:creationId xmlns:a16="http://schemas.microsoft.com/office/drawing/2014/main" id="{74F49A6A-ABEF-D360-1C72-74B967FBE058}"/>
              </a:ext>
            </a:extLst>
          </p:cNvPr>
          <p:cNvSpPr txBox="1"/>
          <p:nvPr/>
        </p:nvSpPr>
        <p:spPr>
          <a:xfrm>
            <a:off x="975167" y="534384"/>
            <a:ext cx="11340296" cy="1200329"/>
          </a:xfrm>
          <a:prstGeom prst="rect">
            <a:avLst/>
          </a:prstGeom>
          <a:noFill/>
        </p:spPr>
        <p:txBody>
          <a:bodyPr wrap="square">
            <a:spAutoFit/>
          </a:bodyPr>
          <a:lstStyle/>
          <a:p>
            <a:pPr marL="285750" indent="-285750">
              <a:buFont typeface="Wingdings" panose="05000000000000000000" pitchFamily="2" charset="2"/>
              <a:buChar char="Ø"/>
            </a:pPr>
            <a:r>
              <a:rPr lang="en-US" dirty="0"/>
              <a:t>This code defines two IBM Cloud Functions - one to process IoT data and another to send alerts. The </a:t>
            </a:r>
            <a:r>
              <a:rPr lang="en-US" dirty="0" err="1"/>
              <a:t>process_iot_data</a:t>
            </a:r>
            <a:r>
              <a:rPr lang="en-US" dirty="0"/>
              <a:t> function checks the temperature reading and invokes </a:t>
            </a:r>
            <a:r>
              <a:rPr lang="en-US" dirty="0" err="1"/>
              <a:t>send_alert</a:t>
            </a:r>
            <a:r>
              <a:rPr lang="en-US" dirty="0"/>
              <a:t> if it exceeds the threshold. The functions can be triggered through events, webhooks or directly with data as shown. This demonstrates how serverless functions can automate actions based on IoT data analysis.</a:t>
            </a:r>
          </a:p>
        </p:txBody>
      </p:sp>
      <p:sp>
        <p:nvSpPr>
          <p:cNvPr id="7" name="TextBox 6">
            <a:extLst>
              <a:ext uri="{FF2B5EF4-FFF2-40B4-BE49-F238E27FC236}">
                <a16:creationId xmlns:a16="http://schemas.microsoft.com/office/drawing/2014/main" id="{0AC1B73F-A345-38CA-19F0-A44158A0FB31}"/>
              </a:ext>
            </a:extLst>
          </p:cNvPr>
          <p:cNvSpPr txBox="1"/>
          <p:nvPr/>
        </p:nvSpPr>
        <p:spPr>
          <a:xfrm>
            <a:off x="1067766" y="1858265"/>
            <a:ext cx="6094070" cy="369332"/>
          </a:xfrm>
          <a:prstGeom prst="rect">
            <a:avLst/>
          </a:prstGeom>
          <a:noFill/>
        </p:spPr>
        <p:txBody>
          <a:bodyPr wrap="square">
            <a:spAutoFit/>
          </a:bodyPr>
          <a:lstStyle/>
          <a:p>
            <a:r>
              <a:rPr lang="en-US" b="1" i="1" u="sng" dirty="0"/>
              <a:t>SECURITY AND COMPLIANCE :</a:t>
            </a:r>
          </a:p>
        </p:txBody>
      </p:sp>
      <p:sp>
        <p:nvSpPr>
          <p:cNvPr id="9" name="TextBox 8">
            <a:extLst>
              <a:ext uri="{FF2B5EF4-FFF2-40B4-BE49-F238E27FC236}">
                <a16:creationId xmlns:a16="http://schemas.microsoft.com/office/drawing/2014/main" id="{57FF2FEE-E6FF-0309-89E2-62B74604DE43}"/>
              </a:ext>
            </a:extLst>
          </p:cNvPr>
          <p:cNvSpPr txBox="1"/>
          <p:nvPr/>
        </p:nvSpPr>
        <p:spPr>
          <a:xfrm>
            <a:off x="1322408" y="2442157"/>
            <a:ext cx="6094070" cy="3970318"/>
          </a:xfrm>
          <a:prstGeom prst="rect">
            <a:avLst/>
          </a:prstGeom>
          <a:noFill/>
        </p:spPr>
        <p:txBody>
          <a:bodyPr wrap="square">
            <a:spAutoFit/>
          </a:bodyPr>
          <a:lstStyle/>
          <a:p>
            <a:r>
              <a:rPr lang="en-US" dirty="0"/>
              <a:t>Python</a:t>
            </a:r>
          </a:p>
          <a:p>
            <a:r>
              <a:rPr lang="en-US" dirty="0"/>
              <a:t>import </a:t>
            </a:r>
            <a:r>
              <a:rPr lang="en-US" dirty="0" err="1"/>
              <a:t>json</a:t>
            </a:r>
            <a:endParaRPr lang="en-US" dirty="0"/>
          </a:p>
          <a:p>
            <a:r>
              <a:rPr lang="en-US" dirty="0"/>
              <a:t>from </a:t>
            </a:r>
            <a:r>
              <a:rPr lang="en-US" dirty="0" err="1"/>
              <a:t>ibm_cloud_sdk_core.security</a:t>
            </a:r>
            <a:r>
              <a:rPr lang="en-US" dirty="0"/>
              <a:t> </a:t>
            </a:r>
          </a:p>
          <a:p>
            <a:r>
              <a:rPr lang="en-US" dirty="0"/>
              <a:t>import </a:t>
            </a:r>
            <a:r>
              <a:rPr lang="en-US" dirty="0" err="1"/>
              <a:t>BaseAuthenticator</a:t>
            </a:r>
            <a:r>
              <a:rPr lang="en-US" dirty="0"/>
              <a:t>, </a:t>
            </a:r>
          </a:p>
          <a:p>
            <a:r>
              <a:rPr lang="en-US" dirty="0" err="1"/>
              <a:t>IAMTokenAuthenticator</a:t>
            </a:r>
            <a:endParaRPr lang="en-US" dirty="0"/>
          </a:p>
          <a:p>
            <a:r>
              <a:rPr lang="en-US" dirty="0"/>
              <a:t>from ibm_boto3 import client</a:t>
            </a:r>
          </a:p>
          <a:p>
            <a:r>
              <a:rPr lang="en-US" dirty="0"/>
              <a:t># Authentication using IAM API </a:t>
            </a:r>
          </a:p>
          <a:p>
            <a:r>
              <a:rPr lang="en-US" dirty="0"/>
              <a:t>Key</a:t>
            </a:r>
          </a:p>
          <a:p>
            <a:r>
              <a:rPr lang="en-US" dirty="0" err="1"/>
              <a:t>iam_api_key</a:t>
            </a:r>
            <a:r>
              <a:rPr lang="en-US" dirty="0"/>
              <a:t> = '&lt;</a:t>
            </a:r>
            <a:r>
              <a:rPr lang="en-US" dirty="0" err="1"/>
              <a:t>iam_api_key</a:t>
            </a:r>
            <a:r>
              <a:rPr lang="en-US" dirty="0"/>
              <a:t>&gt;’</a:t>
            </a:r>
          </a:p>
          <a:p>
            <a:r>
              <a:rPr lang="en-US" dirty="0"/>
              <a:t>authenticator = </a:t>
            </a:r>
            <a:r>
              <a:rPr lang="en-US" dirty="0" err="1"/>
              <a:t>IAMAuthenticator</a:t>
            </a:r>
            <a:r>
              <a:rPr lang="en-US" dirty="0"/>
              <a:t>(</a:t>
            </a:r>
            <a:r>
              <a:rPr lang="en-US" dirty="0" err="1"/>
              <a:t>iam_api_key</a:t>
            </a:r>
            <a:r>
              <a:rPr lang="en-US" dirty="0"/>
              <a:t>)</a:t>
            </a:r>
          </a:p>
          <a:p>
            <a:r>
              <a:rPr lang="en-US" dirty="0"/>
              <a:t># Encryption using IBM Hyper Protect Crypto</a:t>
            </a:r>
          </a:p>
          <a:p>
            <a:r>
              <a:rPr lang="en-US" dirty="0"/>
              <a:t>from </a:t>
            </a:r>
            <a:r>
              <a:rPr lang="en-US" dirty="0" err="1"/>
              <a:t>hpcs_python_sdk</a:t>
            </a:r>
            <a:r>
              <a:rPr lang="en-US" dirty="0"/>
              <a:t> import </a:t>
            </a:r>
          </a:p>
          <a:p>
            <a:r>
              <a:rPr lang="en-US" dirty="0" err="1"/>
              <a:t>HPCSClient</a:t>
            </a:r>
            <a:endParaRPr lang="en-US" dirty="0"/>
          </a:p>
          <a:p>
            <a:r>
              <a:rPr lang="en-US" dirty="0" err="1"/>
              <a:t>crypto_client</a:t>
            </a:r>
            <a:r>
              <a:rPr lang="en-US" dirty="0"/>
              <a:t> = </a:t>
            </a:r>
            <a:r>
              <a:rPr lang="en-US" dirty="0" err="1"/>
              <a:t>HPCSClient</a:t>
            </a:r>
            <a:r>
              <a:rPr lang="en-US" dirty="0"/>
              <a:t>('&lt;service-URL&gt;’)</a:t>
            </a:r>
          </a:p>
        </p:txBody>
      </p:sp>
      <p:cxnSp>
        <p:nvCxnSpPr>
          <p:cNvPr id="13" name="Straight Connector 12">
            <a:extLst>
              <a:ext uri="{FF2B5EF4-FFF2-40B4-BE49-F238E27FC236}">
                <a16:creationId xmlns:a16="http://schemas.microsoft.com/office/drawing/2014/main" id="{2F098F24-4C3A-B1A5-378C-AE1E13ADD963}"/>
              </a:ext>
            </a:extLst>
          </p:cNvPr>
          <p:cNvCxnSpPr>
            <a:cxnSpLocks/>
          </p:cNvCxnSpPr>
          <p:nvPr/>
        </p:nvCxnSpPr>
        <p:spPr>
          <a:xfrm>
            <a:off x="6273478" y="2042931"/>
            <a:ext cx="115747" cy="4616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A213B87-6EB5-E3FD-E4C7-20F0D7FAA904}"/>
              </a:ext>
            </a:extLst>
          </p:cNvPr>
          <p:cNvSpPr txBox="1"/>
          <p:nvPr/>
        </p:nvSpPr>
        <p:spPr>
          <a:xfrm>
            <a:off x="6645315" y="1962270"/>
            <a:ext cx="4849791" cy="4801314"/>
          </a:xfrm>
          <a:prstGeom prst="rect">
            <a:avLst/>
          </a:prstGeom>
          <a:noFill/>
        </p:spPr>
        <p:txBody>
          <a:bodyPr wrap="square">
            <a:spAutoFit/>
          </a:bodyPr>
          <a:lstStyle/>
          <a:p>
            <a:r>
              <a:rPr lang="en-US" dirty="0"/>
              <a:t># Encrypt data </a:t>
            </a:r>
          </a:p>
          <a:p>
            <a:r>
              <a:rPr lang="en-US" dirty="0" err="1"/>
              <a:t>encrypted_data</a:t>
            </a:r>
            <a:r>
              <a:rPr lang="en-US" dirty="0"/>
              <a:t> = </a:t>
            </a:r>
            <a:r>
              <a:rPr lang="en-US" dirty="0" err="1"/>
              <a:t>crypto_client</a:t>
            </a:r>
            <a:endParaRPr lang="en-US" dirty="0"/>
          </a:p>
          <a:p>
            <a:r>
              <a:rPr lang="en-US" dirty="0"/>
              <a:t>.encrypt('&lt;plaintext-data&gt;’</a:t>
            </a:r>
          </a:p>
          <a:p>
            <a:r>
              <a:rPr lang="en-US" dirty="0"/>
              <a:t>)# IoT platform service client</a:t>
            </a:r>
          </a:p>
          <a:p>
            <a:r>
              <a:rPr lang="en-US" dirty="0" err="1"/>
              <a:t>service_client</a:t>
            </a:r>
            <a:r>
              <a:rPr lang="en-US" dirty="0"/>
              <a:t> = client('</a:t>
            </a:r>
            <a:r>
              <a:rPr lang="en-US" dirty="0" err="1"/>
              <a:t>iot</a:t>
            </a:r>
            <a:r>
              <a:rPr lang="en-US" dirty="0"/>
              <a:t>’, </a:t>
            </a:r>
          </a:p>
          <a:p>
            <a:r>
              <a:rPr lang="en-US" dirty="0"/>
              <a:t>authenticator=authenticator)</a:t>
            </a:r>
          </a:p>
          <a:p>
            <a:r>
              <a:rPr lang="en-US" dirty="0"/>
              <a:t># Securely send data  </a:t>
            </a:r>
          </a:p>
          <a:p>
            <a:r>
              <a:rPr lang="en-US" dirty="0"/>
              <a:t>response = </a:t>
            </a:r>
          </a:p>
          <a:p>
            <a:r>
              <a:rPr lang="en-US" dirty="0" err="1"/>
              <a:t>service_client.publish_event</a:t>
            </a:r>
            <a:r>
              <a:rPr lang="en-US" dirty="0"/>
              <a:t>(    </a:t>
            </a:r>
          </a:p>
          <a:p>
            <a:r>
              <a:rPr lang="en-US" dirty="0"/>
              <a:t>       </a:t>
            </a:r>
            <a:r>
              <a:rPr lang="en-US" dirty="0" err="1"/>
              <a:t>typeId</a:t>
            </a:r>
            <a:r>
              <a:rPr lang="en-US" dirty="0"/>
              <a:t>='sensor-data',     </a:t>
            </a:r>
          </a:p>
          <a:p>
            <a:r>
              <a:rPr lang="en-US" dirty="0"/>
              <a:t>       </a:t>
            </a:r>
            <a:r>
              <a:rPr lang="en-US" dirty="0" err="1"/>
              <a:t>deviceType</a:t>
            </a:r>
            <a:r>
              <a:rPr lang="en-US" dirty="0"/>
              <a:t>='raspberry-pi’,</a:t>
            </a:r>
          </a:p>
          <a:p>
            <a:r>
              <a:rPr lang="en-US" dirty="0"/>
              <a:t>       </a:t>
            </a:r>
            <a:r>
              <a:rPr lang="en-US" dirty="0" err="1"/>
              <a:t>deviceId</a:t>
            </a:r>
            <a:r>
              <a:rPr lang="en-US" dirty="0"/>
              <a:t>='pi01',    </a:t>
            </a:r>
          </a:p>
          <a:p>
            <a:r>
              <a:rPr lang="en-US" dirty="0"/>
              <a:t>       </a:t>
            </a:r>
            <a:r>
              <a:rPr lang="en-US" dirty="0" err="1"/>
              <a:t>eventId</a:t>
            </a:r>
            <a:r>
              <a:rPr lang="en-US" dirty="0"/>
              <a:t>='event01',            </a:t>
            </a:r>
          </a:p>
          <a:p>
            <a:r>
              <a:rPr lang="en-US" dirty="0"/>
              <a:t>       data=</a:t>
            </a:r>
            <a:r>
              <a:rPr lang="en-US" dirty="0" err="1"/>
              <a:t>json.dumps</a:t>
            </a:r>
            <a:r>
              <a:rPr lang="en-US" dirty="0"/>
              <a:t>({'</a:t>
            </a:r>
            <a:r>
              <a:rPr lang="en-US" dirty="0" err="1"/>
              <a:t>encrypted_data</a:t>
            </a:r>
            <a:r>
              <a:rPr lang="en-US" dirty="0"/>
              <a:t>’:</a:t>
            </a:r>
          </a:p>
          <a:p>
            <a:r>
              <a:rPr lang="en-US" dirty="0" err="1"/>
              <a:t>encrypted_data</a:t>
            </a:r>
            <a:r>
              <a:rPr lang="en-US" dirty="0"/>
              <a:t>}),    </a:t>
            </a:r>
          </a:p>
          <a:p>
            <a:r>
              <a:rPr lang="en-US" dirty="0"/>
              <a:t>       </a:t>
            </a:r>
            <a:r>
              <a:rPr lang="en-US" dirty="0" err="1"/>
              <a:t>qualityOfService</a:t>
            </a:r>
            <a:r>
              <a:rPr lang="en-US" dirty="0"/>
              <a:t>=0)</a:t>
            </a:r>
          </a:p>
          <a:p>
            <a:r>
              <a:rPr lang="en-US" dirty="0"/>
              <a:t>print(response)</a:t>
            </a:r>
          </a:p>
        </p:txBody>
      </p:sp>
    </p:spTree>
    <p:extLst>
      <p:ext uri="{BB962C8B-B14F-4D97-AF65-F5344CB8AC3E}">
        <p14:creationId xmlns:p14="http://schemas.microsoft.com/office/powerpoint/2010/main" val="277053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763407-48F8-53EA-DC3B-D85D953AFAD1}"/>
              </a:ext>
            </a:extLst>
          </p:cNvPr>
          <p:cNvSpPr txBox="1"/>
          <p:nvPr/>
        </p:nvSpPr>
        <p:spPr>
          <a:xfrm>
            <a:off x="1048474" y="370125"/>
            <a:ext cx="6094070" cy="369332"/>
          </a:xfrm>
          <a:prstGeom prst="rect">
            <a:avLst/>
          </a:prstGeom>
          <a:noFill/>
        </p:spPr>
        <p:txBody>
          <a:bodyPr wrap="square">
            <a:spAutoFit/>
          </a:bodyPr>
          <a:lstStyle/>
          <a:p>
            <a:r>
              <a:rPr lang="en-US" sz="1800" b="1" i="1" dirty="0"/>
              <a:t>EXPLANATION FOR SECURITY AND COMPLIANCE : </a:t>
            </a:r>
          </a:p>
        </p:txBody>
      </p:sp>
      <p:sp>
        <p:nvSpPr>
          <p:cNvPr id="5" name="TextBox 4">
            <a:extLst>
              <a:ext uri="{FF2B5EF4-FFF2-40B4-BE49-F238E27FC236}">
                <a16:creationId xmlns:a16="http://schemas.microsoft.com/office/drawing/2014/main" id="{100F2CD7-3954-B50C-8235-8DF944A89A98}"/>
              </a:ext>
            </a:extLst>
          </p:cNvPr>
          <p:cNvSpPr txBox="1"/>
          <p:nvPr/>
        </p:nvSpPr>
        <p:spPr>
          <a:xfrm>
            <a:off x="1048474" y="780233"/>
            <a:ext cx="11143526" cy="211852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800" dirty="0"/>
              <a:t>Using IAM authentication instead of API key for service access- Encrypting IoT data before sending to platform - Publishing events securely over HTTPS- Storing encryption keys in secure vault like Key </a:t>
            </a:r>
            <a:r>
              <a:rPr lang="en-US" sz="1800" dirty="0" err="1"/>
              <a:t>ProtectOther</a:t>
            </a:r>
            <a:r>
              <a:rPr lang="en-US" sz="1800" dirty="0"/>
              <a:t> measures like VPC, firewall rules, VPN, role-based access, audit logs etc. can be implemented in Infrastructure-as-Code </a:t>
            </a:r>
            <a:r>
              <a:rPr lang="en-US" sz="1800" dirty="0" err="1"/>
              <a:t>templates.This</a:t>
            </a:r>
            <a:r>
              <a:rPr lang="en-US" sz="1800" dirty="0"/>
              <a:t> demonstrates a secure approach for building IoT applications on IBM Cloud</a:t>
            </a:r>
            <a:r>
              <a:rPr lang="en-US" dirty="0"/>
              <a:t>.</a:t>
            </a:r>
          </a:p>
        </p:txBody>
      </p:sp>
      <p:sp>
        <p:nvSpPr>
          <p:cNvPr id="7" name="TextBox 6">
            <a:extLst>
              <a:ext uri="{FF2B5EF4-FFF2-40B4-BE49-F238E27FC236}">
                <a16:creationId xmlns:a16="http://schemas.microsoft.com/office/drawing/2014/main" id="{C0EE5016-D17C-DAFD-7305-E81AAB7B7E59}"/>
              </a:ext>
            </a:extLst>
          </p:cNvPr>
          <p:cNvSpPr txBox="1"/>
          <p:nvPr/>
        </p:nvSpPr>
        <p:spPr>
          <a:xfrm>
            <a:off x="1183512" y="3083428"/>
            <a:ext cx="6094070" cy="369332"/>
          </a:xfrm>
          <a:prstGeom prst="rect">
            <a:avLst/>
          </a:prstGeom>
          <a:noFill/>
        </p:spPr>
        <p:txBody>
          <a:bodyPr wrap="square">
            <a:spAutoFit/>
          </a:bodyPr>
          <a:lstStyle/>
          <a:p>
            <a:r>
              <a:rPr lang="en-US" sz="1800" b="1" i="1" dirty="0"/>
              <a:t>CONCLUSION</a:t>
            </a:r>
            <a:r>
              <a:rPr lang="en-US" sz="1800" dirty="0"/>
              <a:t> :</a:t>
            </a:r>
          </a:p>
        </p:txBody>
      </p:sp>
      <p:sp>
        <p:nvSpPr>
          <p:cNvPr id="9" name="TextBox 8">
            <a:extLst>
              <a:ext uri="{FF2B5EF4-FFF2-40B4-BE49-F238E27FC236}">
                <a16:creationId xmlns:a16="http://schemas.microsoft.com/office/drawing/2014/main" id="{815FA98E-1637-289F-5422-6EB650EB31E6}"/>
              </a:ext>
            </a:extLst>
          </p:cNvPr>
          <p:cNvSpPr txBox="1"/>
          <p:nvPr/>
        </p:nvSpPr>
        <p:spPr>
          <a:xfrm>
            <a:off x="1287685" y="3452760"/>
            <a:ext cx="10310148" cy="211852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800" dirty="0"/>
              <a:t>The accelerating growth of IoT devices increases the pressure on the organization by developing technologies in project management. Therefore, it emphasizes the importance of clearly defined organization, policy, framework or guidelines that focus on every area under the IoT umbrella. Serverless is a cloud-native development model that allows developers to build and run applications without having to manage servers</a:t>
            </a:r>
            <a:r>
              <a:rPr lang="en-US" sz="1600" dirty="0"/>
              <a:t>.</a:t>
            </a:r>
          </a:p>
        </p:txBody>
      </p:sp>
    </p:spTree>
    <p:extLst>
      <p:ext uri="{BB962C8B-B14F-4D97-AF65-F5344CB8AC3E}">
        <p14:creationId xmlns:p14="http://schemas.microsoft.com/office/powerpoint/2010/main" val="294085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CCC06E-F8C4-B0E3-7E09-CF6A40E8DABF}"/>
              </a:ext>
            </a:extLst>
          </p:cNvPr>
          <p:cNvSpPr txBox="1"/>
          <p:nvPr/>
        </p:nvSpPr>
        <p:spPr>
          <a:xfrm>
            <a:off x="3313626" y="-77809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79588349-8334-4F51-33A2-7962CDB48B87}"/>
              </a:ext>
            </a:extLst>
          </p:cNvPr>
          <p:cNvSpPr txBox="1"/>
          <p:nvPr/>
        </p:nvSpPr>
        <p:spPr>
          <a:xfrm>
            <a:off x="1188918" y="809069"/>
            <a:ext cx="556582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57FFF1"/>
                </a:solidFill>
                <a:latin typeface="Bookman Old Style"/>
                <a:cs typeface="Arial"/>
              </a:rPr>
              <a:t>Team Members :</a:t>
            </a:r>
          </a:p>
        </p:txBody>
      </p:sp>
      <p:sp>
        <p:nvSpPr>
          <p:cNvPr id="5" name="TextBox 4">
            <a:extLst>
              <a:ext uri="{FF2B5EF4-FFF2-40B4-BE49-F238E27FC236}">
                <a16:creationId xmlns:a16="http://schemas.microsoft.com/office/drawing/2014/main" id="{CDE4977C-3601-8A3B-A774-E5AAAC6A3512}"/>
              </a:ext>
            </a:extLst>
          </p:cNvPr>
          <p:cNvSpPr txBox="1"/>
          <p:nvPr/>
        </p:nvSpPr>
        <p:spPr>
          <a:xfrm>
            <a:off x="3045316" y="-76468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F58F3E7E-04E4-83D6-83F8-75B654CED4BA}"/>
              </a:ext>
            </a:extLst>
          </p:cNvPr>
          <p:cNvSpPr txBox="1"/>
          <p:nvPr/>
        </p:nvSpPr>
        <p:spPr>
          <a:xfrm>
            <a:off x="3412190" y="2017058"/>
            <a:ext cx="593911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3200" b="1" i="1" dirty="0">
                <a:solidFill>
                  <a:srgbClr val="E6373A"/>
                </a:solidFill>
                <a:latin typeface="Courier New"/>
                <a:ea typeface="Cambria"/>
                <a:cs typeface="Arial" panose="020B0604020202020204"/>
              </a:rPr>
              <a:t> M.SRINITHI</a:t>
            </a:r>
          </a:p>
          <a:p>
            <a:pPr marL="285750" indent="-285750">
              <a:buFont typeface="Wingdings"/>
              <a:buChar char="q"/>
            </a:pPr>
            <a:r>
              <a:rPr lang="en-US" sz="3200" b="1" i="1" dirty="0">
                <a:solidFill>
                  <a:srgbClr val="E6373A"/>
                </a:solidFill>
                <a:latin typeface="Courier New"/>
                <a:ea typeface="Cambria"/>
                <a:cs typeface="Arial" panose="020B0604020202020204"/>
              </a:rPr>
              <a:t> P.YOGAMEENA</a:t>
            </a:r>
          </a:p>
          <a:p>
            <a:pPr marL="285750" indent="-285750">
              <a:buFont typeface="Wingdings"/>
              <a:buChar char="q"/>
            </a:pPr>
            <a:r>
              <a:rPr lang="en-US" sz="3200" b="1" i="1" dirty="0">
                <a:solidFill>
                  <a:srgbClr val="E6373A"/>
                </a:solidFill>
                <a:latin typeface="Courier New"/>
                <a:ea typeface="Cambria"/>
                <a:cs typeface="Arial" panose="020B0604020202020204"/>
              </a:rPr>
              <a:t> L.A.SUBIKSHA</a:t>
            </a:r>
          </a:p>
          <a:p>
            <a:pPr marL="285750" indent="-285750">
              <a:buFont typeface="Wingdings"/>
              <a:buChar char="q"/>
            </a:pPr>
            <a:r>
              <a:rPr lang="en-US" sz="3200" b="1" i="1" dirty="0">
                <a:solidFill>
                  <a:srgbClr val="E6373A"/>
                </a:solidFill>
                <a:latin typeface="Courier New"/>
                <a:ea typeface="Cambria"/>
                <a:cs typeface="Arial" panose="020B0604020202020204"/>
              </a:rPr>
              <a:t> P.PREETHIKA</a:t>
            </a:r>
          </a:p>
          <a:p>
            <a:pPr marL="285750" indent="-285750">
              <a:buFont typeface="Wingdings"/>
              <a:buChar char="q"/>
            </a:pPr>
            <a:r>
              <a:rPr lang="en-US" sz="3200" b="1" i="1" dirty="0">
                <a:solidFill>
                  <a:srgbClr val="E6373A"/>
                </a:solidFill>
                <a:latin typeface="Courier New"/>
                <a:ea typeface="Cambria"/>
                <a:cs typeface="Arial" panose="020B0604020202020204"/>
              </a:rPr>
              <a:t> V.N.VARSHA</a:t>
            </a:r>
          </a:p>
          <a:p>
            <a:pPr marL="285750" indent="-285750">
              <a:buFont typeface="Wingdings"/>
              <a:buChar char="q"/>
            </a:pPr>
            <a:r>
              <a:rPr lang="en-US" sz="3200" b="1" i="1" dirty="0">
                <a:solidFill>
                  <a:srgbClr val="E6373A"/>
                </a:solidFill>
                <a:latin typeface="Courier New"/>
                <a:ea typeface="Cambria"/>
                <a:cs typeface="Arial" panose="020B0604020202020204"/>
              </a:rPr>
              <a:t> M.LEKA</a:t>
            </a:r>
          </a:p>
          <a:p>
            <a:pPr marL="285750" indent="-285750">
              <a:buFont typeface="Wingdings"/>
              <a:buChar char="q"/>
            </a:pPr>
            <a:r>
              <a:rPr lang="en-US" sz="3200" b="1" i="1" dirty="0">
                <a:solidFill>
                  <a:srgbClr val="E6373A"/>
                </a:solidFill>
                <a:latin typeface="Courier New"/>
                <a:ea typeface="Cambria"/>
                <a:cs typeface="Arial" panose="020B0604020202020204"/>
              </a:rPr>
              <a:t> S.SHALINI</a:t>
            </a:r>
          </a:p>
          <a:p>
            <a:endParaRPr lang="en-US" sz="3200" b="1" i="1" dirty="0">
              <a:solidFill>
                <a:srgbClr val="E6373A"/>
              </a:solidFill>
              <a:latin typeface="Courier New"/>
              <a:ea typeface="Cambria"/>
              <a:cs typeface="Arial" panose="020B0604020202020204"/>
            </a:endParaRPr>
          </a:p>
        </p:txBody>
      </p:sp>
    </p:spTree>
    <p:extLst>
      <p:ext uri="{BB962C8B-B14F-4D97-AF65-F5344CB8AC3E}">
        <p14:creationId xmlns:p14="http://schemas.microsoft.com/office/powerpoint/2010/main" val="334169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731CC-3EC1-BAF7-53C6-58FFF5F54B10}"/>
              </a:ext>
            </a:extLst>
          </p:cNvPr>
          <p:cNvSpPr txBox="1"/>
          <p:nvPr/>
        </p:nvSpPr>
        <p:spPr>
          <a:xfrm>
            <a:off x="1087377" y="180768"/>
            <a:ext cx="10466336"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latin typeface="Cambria"/>
                <a:ea typeface="Cambria"/>
                <a:cs typeface="Arial"/>
              </a:rPr>
              <a:t>Serverless </a:t>
            </a:r>
            <a:r>
              <a:rPr lang="en-US" sz="2400" b="1" i="1" dirty="0" err="1">
                <a:latin typeface="Cambria"/>
                <a:ea typeface="Cambria"/>
                <a:cs typeface="Arial"/>
              </a:rPr>
              <a:t>Iot</a:t>
            </a:r>
            <a:r>
              <a:rPr lang="en-US" sz="2400" b="1" i="1" dirty="0">
                <a:latin typeface="Cambria"/>
                <a:ea typeface="Cambria"/>
                <a:cs typeface="Arial"/>
              </a:rPr>
              <a:t> Data Processing</a:t>
            </a:r>
            <a:r>
              <a:rPr lang="en-US" sz="2400" dirty="0">
                <a:latin typeface="Cambria"/>
                <a:ea typeface="Cambria"/>
                <a:cs typeface="Arial"/>
              </a:rPr>
              <a:t>:</a:t>
            </a:r>
          </a:p>
          <a:p>
            <a:r>
              <a:rPr lang="en-US" sz="3200" b="0" i="0" dirty="0">
                <a:solidFill>
                  <a:schemeClr val="tx1">
                    <a:lumMod val="95000"/>
                  </a:schemeClr>
                </a:solidFill>
                <a:effectLst/>
                <a:latin typeface="Cambria"/>
                <a:ea typeface="Cambria"/>
                <a:cs typeface="Arial"/>
              </a:rPr>
              <a:t>         </a:t>
            </a:r>
          </a:p>
          <a:p>
            <a:pPr marL="457200" indent="-457200">
              <a:buFont typeface="Wingdings" panose="05000000000000000000" pitchFamily="2" charset="2"/>
              <a:buChar char="Ø"/>
            </a:pPr>
            <a:r>
              <a:rPr lang="en-US" i="0" dirty="0">
                <a:solidFill>
                  <a:schemeClr val="tx1">
                    <a:lumMod val="95000"/>
                  </a:schemeClr>
                </a:solidFill>
                <a:effectLst/>
                <a:latin typeface="Roboto" panose="02000000000000000000" pitchFamily="2" charset="0"/>
              </a:rPr>
              <a:t>Serverless Data Processing. Find resources to build and run data processing </a:t>
            </a:r>
            <a:r>
              <a:rPr lang="en-US" b="0" i="0" dirty="0">
                <a:solidFill>
                  <a:schemeClr val="tx1">
                    <a:lumMod val="95000"/>
                  </a:schemeClr>
                </a:solidFill>
                <a:effectLst/>
                <a:latin typeface="Roboto" panose="02000000000000000000" pitchFamily="2" charset="0"/>
              </a:rPr>
              <a:t>applications without thinking about servers.</a:t>
            </a:r>
          </a:p>
          <a:p>
            <a:endParaRPr lang="en-US" b="0" i="0" dirty="0">
              <a:solidFill>
                <a:schemeClr val="tx1">
                  <a:lumMod val="95000"/>
                </a:schemeClr>
              </a:solidFill>
              <a:effectLst/>
              <a:latin typeface="Roboto" panose="02000000000000000000" pitchFamily="2" charset="0"/>
            </a:endParaRPr>
          </a:p>
          <a:p>
            <a:pPr marL="457200" indent="-457200">
              <a:buFont typeface="Wingdings" panose="05000000000000000000" pitchFamily="2" charset="2"/>
              <a:buChar char="Ø"/>
            </a:pPr>
            <a:r>
              <a:rPr lang="en-US" b="0" i="0" dirty="0">
                <a:solidFill>
                  <a:schemeClr val="tx1">
                    <a:lumMod val="95000"/>
                  </a:schemeClr>
                </a:solidFill>
                <a:effectLst/>
                <a:latin typeface="-apple-system"/>
              </a:rPr>
              <a:t>Serverless data processing exploits Function as a service (</a:t>
            </a:r>
            <a:r>
              <a:rPr lang="en-US" b="0" i="0" dirty="0" err="1">
                <a:solidFill>
                  <a:schemeClr val="tx1">
                    <a:lumMod val="95000"/>
                  </a:schemeClr>
                </a:solidFill>
                <a:effectLst/>
                <a:latin typeface="-apple-system"/>
              </a:rPr>
              <a:t>FaaS</a:t>
            </a:r>
            <a:r>
              <a:rPr lang="en-US" b="0" i="0" dirty="0">
                <a:solidFill>
                  <a:schemeClr val="tx1">
                    <a:lumMod val="95000"/>
                  </a:schemeClr>
                </a:solidFill>
                <a:effectLst/>
                <a:latin typeface="-apple-system"/>
              </a:rPr>
              <a:t>) that is a category of  services that provides a platform allowing customers to develop, run, and manage application functionalities without the complexity of building and maintaining the infrastructure typically associated with developing and launching an app.</a:t>
            </a:r>
          </a:p>
          <a:p>
            <a:endParaRPr lang="en-US" b="0" i="0" dirty="0">
              <a:solidFill>
                <a:schemeClr val="tx1">
                  <a:lumMod val="95000"/>
                </a:schemeClr>
              </a:solidFill>
              <a:effectLst/>
              <a:latin typeface="-apple-system"/>
            </a:endParaRPr>
          </a:p>
          <a:p>
            <a:pPr marL="457200" indent="-457200">
              <a:buFont typeface="Wingdings" panose="05000000000000000000" pitchFamily="2" charset="2"/>
              <a:buChar char="Ø"/>
            </a:pPr>
            <a:r>
              <a:rPr lang="en-US" b="0" i="0" dirty="0">
                <a:solidFill>
                  <a:schemeClr val="tx1">
                    <a:lumMod val="95000"/>
                  </a:schemeClr>
                </a:solidFill>
                <a:effectLst/>
                <a:latin typeface="-apple-system"/>
              </a:rPr>
              <a:t>The Internet of things (IoT) is the network of physical devices, vehicles, home appliances, and other items embedded with electronics, software, sensors, actuators, and connectivity which enables these things to connect, collect and exchange data.</a:t>
            </a:r>
          </a:p>
          <a:p>
            <a:endParaRPr lang="en-US" sz="2400" dirty="0">
              <a:solidFill>
                <a:schemeClr val="tx1">
                  <a:lumMod val="95000"/>
                </a:schemeClr>
              </a:solidFill>
              <a:latin typeface="Angsana New"/>
              <a:ea typeface="+mn-lt"/>
              <a:cs typeface="+mn-lt"/>
            </a:endParaRPr>
          </a:p>
        </p:txBody>
      </p:sp>
      <p:sp>
        <p:nvSpPr>
          <p:cNvPr id="3" name="Rectangle 2">
            <a:extLst>
              <a:ext uri="{FF2B5EF4-FFF2-40B4-BE49-F238E27FC236}">
                <a16:creationId xmlns:a16="http://schemas.microsoft.com/office/drawing/2014/main" id="{E96B994D-EC2B-4774-A3CF-1C38F2E76B77}"/>
              </a:ext>
            </a:extLst>
          </p:cNvPr>
          <p:cNvSpPr/>
          <p:nvPr/>
        </p:nvSpPr>
        <p:spPr>
          <a:xfrm>
            <a:off x="1294504" y="4456525"/>
            <a:ext cx="6096000" cy="1846659"/>
          </a:xfrm>
          <a:prstGeom prst="rect">
            <a:avLst/>
          </a:prstGeom>
        </p:spPr>
        <p:txBody>
          <a:bodyPr>
            <a:spAutoFit/>
          </a:bodyPr>
          <a:lstStyle/>
          <a:p>
            <a:r>
              <a:rPr lang="en-US" sz="2400" b="1" dirty="0">
                <a:solidFill>
                  <a:schemeClr val="tx1">
                    <a:lumMod val="95000"/>
                  </a:schemeClr>
                </a:solidFill>
                <a:latin typeface="-apple-system"/>
                <a:hlinkClick r:id="rId3">
                  <a:extLst>
                    <a:ext uri="{A12FA001-AC4F-418D-AE19-62706E023703}">
                      <ahyp:hlinkClr xmlns:ahyp="http://schemas.microsoft.com/office/drawing/2018/hyperlinkcolor" val="tx"/>
                    </a:ext>
                  </a:extLst>
                </a:hlinkClick>
              </a:rPr>
              <a:t>Prerequisites</a:t>
            </a:r>
            <a:endParaRPr lang="en-US" sz="2400" b="1" dirty="0">
              <a:solidFill>
                <a:schemeClr val="tx1">
                  <a:lumMod val="95000"/>
                </a:schemeClr>
              </a:solidFill>
              <a:latin typeface="-apple-system"/>
            </a:endParaRPr>
          </a:p>
          <a:p>
            <a:r>
              <a:rPr lang="en-US" dirty="0">
                <a:solidFill>
                  <a:schemeClr val="tx1">
                    <a:lumMod val="95000"/>
                  </a:schemeClr>
                </a:solidFill>
                <a:latin typeface="-apple-system"/>
              </a:rPr>
              <a:t>OS:</a:t>
            </a:r>
          </a:p>
          <a:p>
            <a:pPr marL="742950" lvl="1" indent="-285750">
              <a:buFont typeface="Arial" panose="020B0604020202020204" pitchFamily="34" charset="0"/>
              <a:buChar char="•"/>
            </a:pPr>
            <a:r>
              <a:rPr lang="en-US" dirty="0">
                <a:solidFill>
                  <a:schemeClr val="tx1">
                    <a:lumMod val="95000"/>
                  </a:schemeClr>
                </a:solidFill>
                <a:latin typeface="-apple-system"/>
              </a:rPr>
              <a:t>Ubuntu </a:t>
            </a:r>
          </a:p>
          <a:p>
            <a:r>
              <a:rPr lang="en-US" dirty="0">
                <a:solidFill>
                  <a:schemeClr val="tx1">
                    <a:lumMod val="95000"/>
                  </a:schemeClr>
                </a:solidFill>
                <a:latin typeface="-apple-system"/>
              </a:rPr>
              <a:t>Software:</a:t>
            </a:r>
          </a:p>
          <a:p>
            <a:pPr marL="742950" lvl="1" indent="-285750">
              <a:buFont typeface="Arial" panose="020B0604020202020204" pitchFamily="34" charset="0"/>
              <a:buChar char="•"/>
            </a:pPr>
            <a:r>
              <a:rPr lang="en-US" dirty="0" err="1">
                <a:solidFill>
                  <a:schemeClr val="tx1">
                    <a:lumMod val="95000"/>
                  </a:schemeClr>
                </a:solidFill>
                <a:latin typeface="-apple-system"/>
              </a:rPr>
              <a:t>Nuclio</a:t>
            </a:r>
            <a:r>
              <a:rPr lang="en-US" dirty="0">
                <a:solidFill>
                  <a:schemeClr val="tx1">
                    <a:lumMod val="95000"/>
                  </a:schemeClr>
                </a:solidFill>
                <a:latin typeface="-apple-system"/>
              </a:rPr>
              <a:t> (Serverless computing provider)</a:t>
            </a:r>
          </a:p>
          <a:p>
            <a:pPr marL="742950" lvl="1" indent="-285750">
              <a:buFont typeface="Arial" panose="020B0604020202020204" pitchFamily="34" charset="0"/>
              <a:buChar char="•"/>
            </a:pPr>
            <a:r>
              <a:rPr lang="en-US" dirty="0">
                <a:solidFill>
                  <a:schemeClr val="tx1">
                    <a:lumMod val="95000"/>
                  </a:schemeClr>
                </a:solidFill>
                <a:latin typeface="-apple-system"/>
              </a:rPr>
              <a:t>Node.js</a:t>
            </a:r>
          </a:p>
        </p:txBody>
      </p:sp>
      <p:pic>
        <p:nvPicPr>
          <p:cNvPr id="4" name="Picture 3">
            <a:extLst>
              <a:ext uri="{FF2B5EF4-FFF2-40B4-BE49-F238E27FC236}">
                <a16:creationId xmlns:a16="http://schemas.microsoft.com/office/drawing/2014/main" id="{CA1B29C9-738B-4A9B-BB2C-37A088DA8434}"/>
              </a:ext>
            </a:extLst>
          </p:cNvPr>
          <p:cNvPicPr>
            <a:picLocks noChangeAspect="1"/>
          </p:cNvPicPr>
          <p:nvPr/>
        </p:nvPicPr>
        <p:blipFill>
          <a:blip r:embed="rId4"/>
          <a:stretch>
            <a:fillRect/>
          </a:stretch>
        </p:blipFill>
        <p:spPr>
          <a:xfrm>
            <a:off x="6096000" y="4093237"/>
            <a:ext cx="4962333" cy="2594753"/>
          </a:xfrm>
          <a:prstGeom prst="rect">
            <a:avLst/>
          </a:prstGeom>
        </p:spPr>
      </p:pic>
    </p:spTree>
    <p:extLst>
      <p:ext uri="{BB962C8B-B14F-4D97-AF65-F5344CB8AC3E}">
        <p14:creationId xmlns:p14="http://schemas.microsoft.com/office/powerpoint/2010/main" val="38101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6D0E29-D353-4417-91C0-7F8BBE610AC6}"/>
              </a:ext>
            </a:extLst>
          </p:cNvPr>
          <p:cNvSpPr/>
          <p:nvPr/>
        </p:nvSpPr>
        <p:spPr>
          <a:xfrm>
            <a:off x="1090109" y="590768"/>
            <a:ext cx="7214796" cy="3139321"/>
          </a:xfrm>
          <a:prstGeom prst="rect">
            <a:avLst/>
          </a:prstGeom>
        </p:spPr>
        <p:txBody>
          <a:bodyPr wrap="square">
            <a:spAutoFit/>
          </a:bodyPr>
          <a:lstStyle/>
          <a:p>
            <a:pPr marL="285750" indent="-285750">
              <a:buFont typeface="Wingdings" panose="05000000000000000000" pitchFamily="2" charset="2"/>
              <a:buChar char="§"/>
            </a:pPr>
            <a:r>
              <a:rPr lang="en-US" dirty="0"/>
              <a:t>Serverless is a cloud-native development model that allows developers to build and run applications without having to manage servers.</a:t>
            </a:r>
          </a:p>
          <a:p>
            <a:pPr marL="285750" indent="-285750">
              <a:buFont typeface="Wingdings" panose="05000000000000000000" pitchFamily="2" charset="2"/>
              <a:buChar char="§"/>
            </a:pPr>
            <a:r>
              <a:rPr lang="en-US" dirty="0"/>
              <a:t>This Framework is open source software that builds, compiles, and packages code for serverless deployment, and then deploys the package to the cloud.</a:t>
            </a:r>
          </a:p>
          <a:p>
            <a:pPr marL="285750" indent="-285750">
              <a:buFont typeface="Wingdings" panose="05000000000000000000" pitchFamily="2" charset="2"/>
              <a:buChar char="§"/>
            </a:pPr>
            <a:r>
              <a:rPr lang="en-US" dirty="0"/>
              <a:t>Important  three core components of serverless involved in development are </a:t>
            </a:r>
            <a:r>
              <a:rPr lang="en-US" dirty="0" err="1"/>
              <a:t>FaaS</a:t>
            </a:r>
            <a:r>
              <a:rPr lang="en-US" dirty="0"/>
              <a:t> (Function As A Service), BaaS (Backend As A Service), API Gateway.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
        <p:nvSpPr>
          <p:cNvPr id="5" name="Rectangle 4">
            <a:extLst>
              <a:ext uri="{FF2B5EF4-FFF2-40B4-BE49-F238E27FC236}">
                <a16:creationId xmlns:a16="http://schemas.microsoft.com/office/drawing/2014/main" id="{15CEB1BF-C5F2-40F0-B693-174E9CE3749D}"/>
              </a:ext>
            </a:extLst>
          </p:cNvPr>
          <p:cNvSpPr/>
          <p:nvPr/>
        </p:nvSpPr>
        <p:spPr>
          <a:xfrm>
            <a:off x="1090108" y="221435"/>
            <a:ext cx="1386277" cy="369332"/>
          </a:xfrm>
          <a:prstGeom prst="rect">
            <a:avLst/>
          </a:prstGeom>
        </p:spPr>
        <p:txBody>
          <a:bodyPr wrap="none">
            <a:spAutoFit/>
          </a:bodyPr>
          <a:lstStyle/>
          <a:p>
            <a:r>
              <a:rPr lang="en-US" b="1" i="1" u="sng" dirty="0">
                <a:latin typeface="Calibri" panose="020F0502020204030204" pitchFamily="34" charset="0"/>
                <a:ea typeface="Calibri" panose="020F0502020204030204" pitchFamily="34" charset="0"/>
                <a:cs typeface="Calibri" panose="020F0502020204030204" pitchFamily="34" charset="0"/>
              </a:rPr>
              <a:t>DESIGNING :</a:t>
            </a:r>
            <a:endParaRPr lang="en-US" b="1" u="sng"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EFD0810-656D-4CB2-A91A-280494132C65}"/>
              </a:ext>
            </a:extLst>
          </p:cNvPr>
          <p:cNvPicPr>
            <a:picLocks noChangeAspect="1"/>
          </p:cNvPicPr>
          <p:nvPr/>
        </p:nvPicPr>
        <p:blipFill>
          <a:blip r:embed="rId2"/>
          <a:stretch>
            <a:fillRect/>
          </a:stretch>
        </p:blipFill>
        <p:spPr>
          <a:xfrm>
            <a:off x="6718087" y="4068444"/>
            <a:ext cx="4440944" cy="2198788"/>
          </a:xfrm>
          <a:prstGeom prst="rect">
            <a:avLst/>
          </a:prstGeom>
          <a:effectLst/>
        </p:spPr>
      </p:pic>
      <p:pic>
        <p:nvPicPr>
          <p:cNvPr id="9" name="Picture 8">
            <a:extLst>
              <a:ext uri="{FF2B5EF4-FFF2-40B4-BE49-F238E27FC236}">
                <a16:creationId xmlns:a16="http://schemas.microsoft.com/office/drawing/2014/main" id="{802D2535-164B-48CC-940B-40E01D81D997}"/>
              </a:ext>
            </a:extLst>
          </p:cNvPr>
          <p:cNvPicPr>
            <a:picLocks noChangeAspect="1"/>
          </p:cNvPicPr>
          <p:nvPr/>
        </p:nvPicPr>
        <p:blipFill>
          <a:blip r:embed="rId3"/>
          <a:stretch>
            <a:fillRect/>
          </a:stretch>
        </p:blipFill>
        <p:spPr>
          <a:xfrm>
            <a:off x="1589226" y="3880698"/>
            <a:ext cx="4725535" cy="2572408"/>
          </a:xfrm>
          <a:prstGeom prst="rect">
            <a:avLst/>
          </a:prstGeom>
          <a:effectLst>
            <a:glow rad="228600">
              <a:schemeClr val="accent6">
                <a:satMod val="175000"/>
                <a:alpha val="40000"/>
              </a:schemeClr>
            </a:glow>
          </a:effectLst>
        </p:spPr>
      </p:pic>
      <p:sp>
        <p:nvSpPr>
          <p:cNvPr id="10" name="Rectangle 9">
            <a:extLst>
              <a:ext uri="{FF2B5EF4-FFF2-40B4-BE49-F238E27FC236}">
                <a16:creationId xmlns:a16="http://schemas.microsoft.com/office/drawing/2014/main" id="{D90CFCAA-350D-4705-853E-792C5D82B393}"/>
              </a:ext>
            </a:extLst>
          </p:cNvPr>
          <p:cNvSpPr/>
          <p:nvPr/>
        </p:nvSpPr>
        <p:spPr>
          <a:xfrm>
            <a:off x="1090108" y="3189138"/>
            <a:ext cx="4091826" cy="369332"/>
          </a:xfrm>
          <a:prstGeom prst="rect">
            <a:avLst/>
          </a:prstGeom>
        </p:spPr>
        <p:txBody>
          <a:bodyPr wrap="none">
            <a:spAutoFit/>
          </a:bodyPr>
          <a:lstStyle/>
          <a:p>
            <a:r>
              <a:rPr lang="en-US" b="1" i="1" u="sng" dirty="0">
                <a:latin typeface="Roboto" panose="02000000000000000000" pitchFamily="2" charset="0"/>
              </a:rPr>
              <a:t>Work flows in the IoT system layers</a:t>
            </a:r>
          </a:p>
        </p:txBody>
      </p:sp>
    </p:spTree>
    <p:extLst>
      <p:ext uri="{BB962C8B-B14F-4D97-AF65-F5344CB8AC3E}">
        <p14:creationId xmlns:p14="http://schemas.microsoft.com/office/powerpoint/2010/main" val="27781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DACA4C-A75A-447B-A2ED-2A0D96FD4995}"/>
              </a:ext>
            </a:extLst>
          </p:cNvPr>
          <p:cNvSpPr/>
          <p:nvPr/>
        </p:nvSpPr>
        <p:spPr>
          <a:xfrm>
            <a:off x="1111622" y="668066"/>
            <a:ext cx="10226937" cy="2118529"/>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dirty="0"/>
              <a:t>One of the most commonly discussed challenges when working with serverless is called the </a:t>
            </a:r>
            <a:r>
              <a:rPr lang="en-US" u="sng" dirty="0"/>
              <a:t>cold</a:t>
            </a:r>
            <a:r>
              <a:rPr lang="en-US" dirty="0"/>
              <a:t> </a:t>
            </a:r>
            <a:r>
              <a:rPr lang="en-US" u="sng" dirty="0"/>
              <a:t>start problem</a:t>
            </a:r>
            <a:r>
              <a:rPr lang="en-US" dirty="0"/>
              <a:t>. While the goal with serverless is allow functions to immediately be executed on demand, there are some scenarios that may result in predictable delays.</a:t>
            </a:r>
          </a:p>
          <a:p>
            <a:pPr marL="342900" indent="-342900">
              <a:lnSpc>
                <a:spcPct val="150000"/>
              </a:lnSpc>
              <a:buFont typeface="Wingdings" panose="05000000000000000000" pitchFamily="2" charset="2"/>
              <a:buChar char="q"/>
            </a:pPr>
            <a:r>
              <a:rPr lang="en-US" u="sng" dirty="0"/>
              <a:t>Data leaks and privacy breaches </a:t>
            </a:r>
            <a:r>
              <a:rPr lang="en-US" dirty="0"/>
              <a:t>will reduce the confidence of cloud computing users to store their sensitive personal information on cloud servers.</a:t>
            </a:r>
          </a:p>
        </p:txBody>
      </p:sp>
      <p:sp>
        <p:nvSpPr>
          <p:cNvPr id="4" name="Rectangle 3">
            <a:extLst>
              <a:ext uri="{FF2B5EF4-FFF2-40B4-BE49-F238E27FC236}">
                <a16:creationId xmlns:a16="http://schemas.microsoft.com/office/drawing/2014/main" id="{BBF4249E-FAFC-4FD4-A3CF-2F62C32A7BD4}"/>
              </a:ext>
            </a:extLst>
          </p:cNvPr>
          <p:cNvSpPr/>
          <p:nvPr/>
        </p:nvSpPr>
        <p:spPr>
          <a:xfrm>
            <a:off x="1111622" y="298734"/>
            <a:ext cx="5416868" cy="369332"/>
          </a:xfrm>
          <a:prstGeom prst="rect">
            <a:avLst/>
          </a:prstGeom>
        </p:spPr>
        <p:txBody>
          <a:bodyPr wrap="none">
            <a:spAutoFit/>
          </a:bodyPr>
          <a:lstStyle/>
          <a:p>
            <a:r>
              <a:rPr lang="en-US" b="1" i="1" u="sng" dirty="0">
                <a:cs typeface="Arial"/>
              </a:rPr>
              <a:t>PROBLEMM WITH SERVERLESS COMPUTING :</a:t>
            </a:r>
          </a:p>
        </p:txBody>
      </p:sp>
      <p:pic>
        <p:nvPicPr>
          <p:cNvPr id="6" name="Picture 5">
            <a:extLst>
              <a:ext uri="{FF2B5EF4-FFF2-40B4-BE49-F238E27FC236}">
                <a16:creationId xmlns:a16="http://schemas.microsoft.com/office/drawing/2014/main" id="{E2A4BF2C-3D18-F7D2-46D1-9D3663EAEC08}"/>
              </a:ext>
            </a:extLst>
          </p:cNvPr>
          <p:cNvPicPr>
            <a:picLocks noChangeAspect="1"/>
          </p:cNvPicPr>
          <p:nvPr/>
        </p:nvPicPr>
        <p:blipFill>
          <a:blip r:embed="rId2"/>
          <a:stretch>
            <a:fillRect/>
          </a:stretch>
        </p:blipFill>
        <p:spPr>
          <a:xfrm>
            <a:off x="1111622" y="2786595"/>
            <a:ext cx="3682956" cy="1989800"/>
          </a:xfrm>
          <a:prstGeom prst="rect">
            <a:avLst/>
          </a:prstGeom>
        </p:spPr>
      </p:pic>
      <p:pic>
        <p:nvPicPr>
          <p:cNvPr id="7" name="Picture 6">
            <a:extLst>
              <a:ext uri="{FF2B5EF4-FFF2-40B4-BE49-F238E27FC236}">
                <a16:creationId xmlns:a16="http://schemas.microsoft.com/office/drawing/2014/main" id="{2877F424-0E51-48AB-B22D-2638B7BD942E}"/>
              </a:ext>
            </a:extLst>
          </p:cNvPr>
          <p:cNvPicPr>
            <a:picLocks noChangeAspect="1"/>
          </p:cNvPicPr>
          <p:nvPr/>
        </p:nvPicPr>
        <p:blipFill>
          <a:blip r:embed="rId3"/>
          <a:stretch>
            <a:fillRect/>
          </a:stretch>
        </p:blipFill>
        <p:spPr>
          <a:xfrm>
            <a:off x="7160874" y="2661189"/>
            <a:ext cx="3877876" cy="2115205"/>
          </a:xfrm>
          <a:prstGeom prst="rect">
            <a:avLst/>
          </a:prstGeom>
        </p:spPr>
      </p:pic>
      <p:pic>
        <p:nvPicPr>
          <p:cNvPr id="8" name="Picture 7">
            <a:extLst>
              <a:ext uri="{FF2B5EF4-FFF2-40B4-BE49-F238E27FC236}">
                <a16:creationId xmlns:a16="http://schemas.microsoft.com/office/drawing/2014/main" id="{AD5016C6-CEB7-49D1-BD1D-5C57B1BC4F87}"/>
              </a:ext>
            </a:extLst>
          </p:cNvPr>
          <p:cNvPicPr>
            <a:picLocks noChangeAspect="1"/>
          </p:cNvPicPr>
          <p:nvPr/>
        </p:nvPicPr>
        <p:blipFill>
          <a:blip r:embed="rId4"/>
          <a:stretch>
            <a:fillRect/>
          </a:stretch>
        </p:blipFill>
        <p:spPr>
          <a:xfrm>
            <a:off x="4242065" y="4885221"/>
            <a:ext cx="3754423" cy="1884295"/>
          </a:xfrm>
          <a:prstGeom prst="rect">
            <a:avLst/>
          </a:prstGeom>
        </p:spPr>
      </p:pic>
    </p:spTree>
    <p:extLst>
      <p:ext uri="{BB962C8B-B14F-4D97-AF65-F5344CB8AC3E}">
        <p14:creationId xmlns:p14="http://schemas.microsoft.com/office/powerpoint/2010/main" val="414756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BB441-0D78-5BEA-A46F-70A637427469}"/>
              </a:ext>
            </a:extLst>
          </p:cNvPr>
          <p:cNvSpPr txBox="1"/>
          <p:nvPr/>
        </p:nvSpPr>
        <p:spPr>
          <a:xfrm>
            <a:off x="1067765" y="228219"/>
            <a:ext cx="8018362" cy="400110"/>
          </a:xfrm>
          <a:prstGeom prst="rect">
            <a:avLst/>
          </a:prstGeom>
          <a:noFill/>
        </p:spPr>
        <p:txBody>
          <a:bodyPr wrap="square">
            <a:spAutoFit/>
          </a:bodyPr>
          <a:lstStyle/>
          <a:p>
            <a:r>
              <a:rPr lang="en-US" sz="2000" b="1" i="1" u="sng" dirty="0"/>
              <a:t>Python code to integrate smart devices with IoT:</a:t>
            </a:r>
          </a:p>
        </p:txBody>
      </p:sp>
      <p:sp>
        <p:nvSpPr>
          <p:cNvPr id="5" name="TextBox 4">
            <a:extLst>
              <a:ext uri="{FF2B5EF4-FFF2-40B4-BE49-F238E27FC236}">
                <a16:creationId xmlns:a16="http://schemas.microsoft.com/office/drawing/2014/main" id="{D8844B04-3EA8-2910-D5D1-8C9CE22ACBF8}"/>
              </a:ext>
            </a:extLst>
          </p:cNvPr>
          <p:cNvSpPr txBox="1"/>
          <p:nvPr/>
        </p:nvSpPr>
        <p:spPr>
          <a:xfrm>
            <a:off x="1191711" y="1300226"/>
            <a:ext cx="9499922" cy="5078313"/>
          </a:xfrm>
          <a:prstGeom prst="rect">
            <a:avLst/>
          </a:prstGeom>
          <a:noFill/>
        </p:spPr>
        <p:txBody>
          <a:bodyPr wrap="square">
            <a:spAutoFit/>
          </a:bodyPr>
          <a:lstStyle/>
          <a:p>
            <a:r>
              <a:rPr lang="en-US" dirty="0"/>
              <a:t>import </a:t>
            </a:r>
            <a:r>
              <a:rPr lang="en-US" dirty="0" err="1"/>
              <a:t>paho.mqtt.client</a:t>
            </a:r>
            <a:r>
              <a:rPr lang="en-US" dirty="0"/>
              <a:t> as </a:t>
            </a:r>
            <a:r>
              <a:rPr lang="en-US" dirty="0" err="1"/>
              <a:t>mqtt</a:t>
            </a:r>
            <a:endParaRPr lang="en-US" dirty="0"/>
          </a:p>
          <a:p>
            <a:r>
              <a:rPr lang="en-US" dirty="0"/>
              <a:t>import </a:t>
            </a:r>
            <a:r>
              <a:rPr lang="en-US" dirty="0" err="1"/>
              <a:t>jsonimport</a:t>
            </a:r>
            <a:r>
              <a:rPr lang="en-US" dirty="0"/>
              <a:t> time</a:t>
            </a:r>
          </a:p>
          <a:p>
            <a:endParaRPr lang="en-US" dirty="0"/>
          </a:p>
          <a:p>
            <a:r>
              <a:rPr lang="en-US" dirty="0"/>
              <a:t># MQTT settings</a:t>
            </a:r>
          </a:p>
          <a:p>
            <a:r>
              <a:rPr lang="en-US" dirty="0"/>
              <a:t> </a:t>
            </a:r>
            <a:r>
              <a:rPr lang="en-US" dirty="0" err="1"/>
              <a:t>mqtt_broker</a:t>
            </a:r>
            <a:r>
              <a:rPr lang="en-US" dirty="0"/>
              <a:t> = "mqtt.example.com“</a:t>
            </a:r>
          </a:p>
          <a:p>
            <a:r>
              <a:rPr lang="en-US" dirty="0" err="1"/>
              <a:t>mqtt_port</a:t>
            </a:r>
            <a:r>
              <a:rPr lang="en-US" dirty="0"/>
              <a:t> = 1883</a:t>
            </a:r>
          </a:p>
          <a:p>
            <a:r>
              <a:rPr lang="en-US" dirty="0" err="1"/>
              <a:t>mqtt_topic</a:t>
            </a:r>
            <a:r>
              <a:rPr lang="en-US" dirty="0"/>
              <a:t> = "</a:t>
            </a:r>
            <a:r>
              <a:rPr lang="en-US" dirty="0" err="1"/>
              <a:t>smart_home</a:t>
            </a:r>
            <a:r>
              <a:rPr lang="en-US" dirty="0"/>
              <a:t>/devices“</a:t>
            </a:r>
          </a:p>
          <a:p>
            <a:endParaRPr lang="en-US" dirty="0"/>
          </a:p>
          <a:p>
            <a:r>
              <a:rPr lang="en-US" dirty="0"/>
              <a:t># Device settings</a:t>
            </a:r>
          </a:p>
          <a:p>
            <a:r>
              <a:rPr lang="en-US" dirty="0"/>
              <a:t>devices ={  </a:t>
            </a:r>
          </a:p>
          <a:p>
            <a:r>
              <a:rPr lang="en-US" dirty="0"/>
              <a:t>      "light_1": {"state": False},  </a:t>
            </a:r>
          </a:p>
          <a:p>
            <a:r>
              <a:rPr lang="en-US" dirty="0"/>
              <a:t>      "light_2": {"state": True},  </a:t>
            </a:r>
          </a:p>
          <a:p>
            <a:r>
              <a:rPr lang="en-US" dirty="0"/>
              <a:t>      "thermostat": {"temp": 22}</a:t>
            </a:r>
          </a:p>
          <a:p>
            <a:r>
              <a:rPr lang="en-US" dirty="0"/>
              <a:t>  }</a:t>
            </a:r>
          </a:p>
          <a:p>
            <a:r>
              <a:rPr lang="en-US" dirty="0"/>
              <a:t>def </a:t>
            </a:r>
            <a:r>
              <a:rPr lang="en-US" dirty="0" err="1"/>
              <a:t>on_connect</a:t>
            </a:r>
            <a:r>
              <a:rPr lang="en-US" dirty="0"/>
              <a:t>(client, </a:t>
            </a:r>
            <a:r>
              <a:rPr lang="en-US" dirty="0" err="1"/>
              <a:t>userdata</a:t>
            </a:r>
            <a:r>
              <a:rPr lang="en-US" dirty="0"/>
              <a:t>, flags, </a:t>
            </a:r>
            <a:r>
              <a:rPr lang="en-US" dirty="0" err="1"/>
              <a:t>rc</a:t>
            </a:r>
            <a:r>
              <a:rPr lang="en-US" dirty="0"/>
              <a:t>):  </a:t>
            </a:r>
          </a:p>
          <a:p>
            <a:r>
              <a:rPr lang="en-US" dirty="0"/>
              <a:t>       print("Connected with result code "+str(</a:t>
            </a:r>
            <a:r>
              <a:rPr lang="en-US" dirty="0" err="1"/>
              <a:t>rc</a:t>
            </a:r>
            <a:r>
              <a:rPr lang="en-US" dirty="0"/>
              <a:t>))  </a:t>
            </a:r>
          </a:p>
          <a:p>
            <a:r>
              <a:rPr lang="en-US" dirty="0"/>
              <a:t>def </a:t>
            </a:r>
            <a:r>
              <a:rPr lang="en-US" dirty="0" err="1"/>
              <a:t>on_message</a:t>
            </a:r>
            <a:r>
              <a:rPr lang="en-US" dirty="0"/>
              <a:t>(client, </a:t>
            </a:r>
            <a:r>
              <a:rPr lang="en-US" dirty="0" err="1"/>
              <a:t>userdata</a:t>
            </a:r>
            <a:r>
              <a:rPr lang="en-US" dirty="0"/>
              <a:t>, msg):                       </a:t>
            </a:r>
          </a:p>
          <a:p>
            <a:r>
              <a:rPr lang="en-US" dirty="0"/>
              <a:t>       print(</a:t>
            </a:r>
            <a:r>
              <a:rPr lang="en-US" dirty="0" err="1"/>
              <a:t>msg.topic</a:t>
            </a:r>
            <a:r>
              <a:rPr lang="en-US" dirty="0"/>
              <a:t>+" "+str(</a:t>
            </a:r>
            <a:r>
              <a:rPr lang="en-US" dirty="0" err="1"/>
              <a:t>msg.payload</a:t>
            </a:r>
            <a:r>
              <a:rPr lang="en-US" dirty="0"/>
              <a:t>)) </a:t>
            </a:r>
          </a:p>
        </p:txBody>
      </p:sp>
      <p:cxnSp>
        <p:nvCxnSpPr>
          <p:cNvPr id="4" name="Straight Connector 3">
            <a:extLst>
              <a:ext uri="{FF2B5EF4-FFF2-40B4-BE49-F238E27FC236}">
                <a16:creationId xmlns:a16="http://schemas.microsoft.com/office/drawing/2014/main" id="{4594CE1F-E026-9137-BD92-6926E32A5008}"/>
              </a:ext>
            </a:extLst>
          </p:cNvPr>
          <p:cNvCxnSpPr>
            <a:cxnSpLocks/>
          </p:cNvCxnSpPr>
          <p:nvPr/>
        </p:nvCxnSpPr>
        <p:spPr>
          <a:xfrm>
            <a:off x="6250329" y="1282863"/>
            <a:ext cx="0" cy="5084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4E9DD6-EA3C-0B99-E57B-5F668AE45909}"/>
              </a:ext>
            </a:extLst>
          </p:cNvPr>
          <p:cNvSpPr txBox="1"/>
          <p:nvPr/>
        </p:nvSpPr>
        <p:spPr>
          <a:xfrm>
            <a:off x="6447099" y="1282863"/>
            <a:ext cx="6094070" cy="4611519"/>
          </a:xfrm>
          <a:prstGeom prst="rect">
            <a:avLst/>
          </a:prstGeom>
          <a:noFill/>
        </p:spPr>
        <p:txBody>
          <a:bodyPr wrap="square">
            <a:spAutoFit/>
          </a:bodyPr>
          <a:lstStyle/>
          <a:p>
            <a:pPr>
              <a:lnSpc>
                <a:spcPct val="150000"/>
              </a:lnSpc>
            </a:pPr>
            <a:r>
              <a:rPr lang="en-US" dirty="0"/>
              <a:t>client = </a:t>
            </a:r>
            <a:r>
              <a:rPr lang="en-US" dirty="0" err="1"/>
              <a:t>mqtt.Client</a:t>
            </a:r>
            <a:r>
              <a:rPr lang="en-US" dirty="0"/>
              <a:t>()</a:t>
            </a:r>
          </a:p>
          <a:p>
            <a:pPr>
              <a:lnSpc>
                <a:spcPct val="150000"/>
              </a:lnSpc>
            </a:pPr>
            <a:r>
              <a:rPr lang="en-US" dirty="0" err="1"/>
              <a:t>client.on_connect</a:t>
            </a:r>
            <a:r>
              <a:rPr lang="en-US" dirty="0"/>
              <a:t> = </a:t>
            </a:r>
            <a:r>
              <a:rPr lang="en-US" dirty="0" err="1"/>
              <a:t>on_connect</a:t>
            </a:r>
            <a:endParaRPr lang="en-US" dirty="0"/>
          </a:p>
          <a:p>
            <a:pPr>
              <a:lnSpc>
                <a:spcPct val="150000"/>
              </a:lnSpc>
            </a:pPr>
            <a:r>
              <a:rPr lang="en-US" dirty="0" err="1"/>
              <a:t>client.on_message</a:t>
            </a:r>
            <a:r>
              <a:rPr lang="en-US" dirty="0"/>
              <a:t> = </a:t>
            </a:r>
            <a:r>
              <a:rPr lang="en-US" dirty="0" err="1"/>
              <a:t>on_message</a:t>
            </a:r>
            <a:endParaRPr lang="en-US" dirty="0"/>
          </a:p>
          <a:p>
            <a:pPr>
              <a:lnSpc>
                <a:spcPct val="150000"/>
              </a:lnSpc>
            </a:pPr>
            <a:r>
              <a:rPr lang="en-US" dirty="0" err="1"/>
              <a:t>client.connect</a:t>
            </a:r>
            <a:r>
              <a:rPr lang="en-US" dirty="0"/>
              <a:t>(</a:t>
            </a:r>
            <a:r>
              <a:rPr lang="en-US" dirty="0" err="1"/>
              <a:t>mqtt_broker</a:t>
            </a:r>
            <a:r>
              <a:rPr lang="en-US" dirty="0"/>
              <a:t>, </a:t>
            </a:r>
            <a:r>
              <a:rPr lang="en-US" dirty="0" err="1"/>
              <a:t>mqtt_port</a:t>
            </a:r>
            <a:r>
              <a:rPr lang="en-US" dirty="0"/>
              <a:t>)</a:t>
            </a:r>
          </a:p>
          <a:p>
            <a:pPr>
              <a:lnSpc>
                <a:spcPct val="150000"/>
              </a:lnSpc>
            </a:pPr>
            <a:endParaRPr lang="en-US" dirty="0"/>
          </a:p>
          <a:p>
            <a:pPr>
              <a:lnSpc>
                <a:spcPct val="150000"/>
              </a:lnSpc>
            </a:pPr>
            <a:r>
              <a:rPr lang="en-US" dirty="0"/>
              <a:t>while True:  </a:t>
            </a:r>
          </a:p>
          <a:p>
            <a:pPr>
              <a:lnSpc>
                <a:spcPct val="150000"/>
              </a:lnSpc>
            </a:pPr>
            <a:r>
              <a:rPr lang="en-US" dirty="0"/>
              <a:t>   for device, state in </a:t>
            </a:r>
            <a:r>
              <a:rPr lang="en-US" dirty="0" err="1"/>
              <a:t>devices.items</a:t>
            </a:r>
            <a:r>
              <a:rPr lang="en-US" dirty="0"/>
              <a:t>():         </a:t>
            </a:r>
          </a:p>
          <a:p>
            <a:pPr>
              <a:lnSpc>
                <a:spcPct val="150000"/>
              </a:lnSpc>
            </a:pPr>
            <a:r>
              <a:rPr lang="en-US" dirty="0"/>
              <a:t>       payload = </a:t>
            </a:r>
            <a:r>
              <a:rPr lang="en-US" dirty="0" err="1"/>
              <a:t>json.dumps</a:t>
            </a:r>
            <a:r>
              <a:rPr lang="en-US" dirty="0"/>
              <a:t>(state)        </a:t>
            </a:r>
          </a:p>
          <a:p>
            <a:pPr>
              <a:lnSpc>
                <a:spcPct val="150000"/>
              </a:lnSpc>
            </a:pPr>
            <a:r>
              <a:rPr lang="en-US" dirty="0"/>
              <a:t>       </a:t>
            </a:r>
            <a:r>
              <a:rPr lang="en-US" dirty="0" err="1"/>
              <a:t>client.publish</a:t>
            </a:r>
            <a:r>
              <a:rPr lang="en-US" dirty="0"/>
              <a:t>(</a:t>
            </a:r>
            <a:r>
              <a:rPr lang="en-US" dirty="0" err="1"/>
              <a:t>mqtt_topic</a:t>
            </a:r>
            <a:r>
              <a:rPr lang="en-US" dirty="0"/>
              <a:t>+"/"+device, payload)     </a:t>
            </a:r>
          </a:p>
          <a:p>
            <a:pPr>
              <a:lnSpc>
                <a:spcPct val="150000"/>
              </a:lnSpc>
            </a:pPr>
            <a:r>
              <a:rPr lang="en-US" dirty="0"/>
              <a:t>   </a:t>
            </a:r>
            <a:r>
              <a:rPr lang="en-US" dirty="0" err="1"/>
              <a:t>time.sleep</a:t>
            </a:r>
            <a:r>
              <a:rPr lang="en-US" dirty="0"/>
              <a:t>(5)</a:t>
            </a:r>
          </a:p>
          <a:p>
            <a:pPr>
              <a:lnSpc>
                <a:spcPct val="150000"/>
              </a:lnSpc>
            </a:pPr>
            <a:r>
              <a:rPr lang="en-US" dirty="0" err="1"/>
              <a:t>client.loop_forever</a:t>
            </a:r>
            <a:r>
              <a:rPr lang="en-US" dirty="0"/>
              <a:t>() </a:t>
            </a:r>
          </a:p>
        </p:txBody>
      </p:sp>
    </p:spTree>
    <p:extLst>
      <p:ext uri="{BB962C8B-B14F-4D97-AF65-F5344CB8AC3E}">
        <p14:creationId xmlns:p14="http://schemas.microsoft.com/office/powerpoint/2010/main" val="222027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E10493-90B9-4D1C-8A24-1436ACD63D8E}"/>
              </a:ext>
            </a:extLst>
          </p:cNvPr>
          <p:cNvSpPr/>
          <p:nvPr/>
        </p:nvSpPr>
        <p:spPr>
          <a:xfrm>
            <a:off x="1746324" y="842763"/>
            <a:ext cx="8236773" cy="544251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t>This code creates a MQTT client to connect to a MQTT broker. It has a devices dictionary containing the state of some sample smart devices. \</a:t>
            </a:r>
          </a:p>
          <a:p>
            <a:pPr marL="285750" indent="-285750">
              <a:lnSpc>
                <a:spcPct val="150000"/>
              </a:lnSpc>
              <a:buFont typeface="Arial" panose="020B0604020202020204" pitchFamily="34" charset="0"/>
              <a:buChar char="•"/>
            </a:pPr>
            <a:r>
              <a:rPr lang="en-IN" dirty="0"/>
              <a:t>In the main loop, it publishes the state of each device to a MQTT topic periodically. The topic is in the format "</a:t>
            </a:r>
            <a:r>
              <a:rPr lang="en-IN" dirty="0" err="1"/>
              <a:t>smart_home</a:t>
            </a:r>
            <a:r>
              <a:rPr lang="en-IN" dirty="0"/>
              <a:t>/devices/&lt;</a:t>
            </a:r>
            <a:r>
              <a:rPr lang="en-IN" dirty="0" err="1"/>
              <a:t>device_id</a:t>
            </a:r>
            <a:r>
              <a:rPr lang="en-IN" dirty="0"/>
              <a:t>&gt;".</a:t>
            </a:r>
          </a:p>
          <a:p>
            <a:pPr marL="285750" indent="-285750">
              <a:lnSpc>
                <a:spcPct val="150000"/>
              </a:lnSpc>
              <a:buFont typeface="Arial" panose="020B0604020202020204" pitchFamily="34" charset="0"/>
              <a:buChar char="•"/>
            </a:pPr>
            <a:r>
              <a:rPr lang="en-IN" dirty="0"/>
              <a:t>The MQTT broker can then distribute these messages to other clients like a home automation controller to take action based on the device state. Additional devices can be added to the devices dictionary.</a:t>
            </a:r>
          </a:p>
          <a:p>
            <a:pPr>
              <a:lnSpc>
                <a:spcPct val="150000"/>
              </a:lnSpc>
            </a:pPr>
            <a:r>
              <a:rPr lang="en-IN" b="1" i="1" u="sng" dirty="0"/>
              <a:t>Some key points:</a:t>
            </a:r>
          </a:p>
          <a:p>
            <a:pPr marL="285750" indent="-285750">
              <a:lnSpc>
                <a:spcPct val="150000"/>
              </a:lnSpc>
              <a:buFont typeface="Arial" panose="020B0604020202020204" pitchFamily="34" charset="0"/>
              <a:buChar char="•"/>
            </a:pPr>
            <a:r>
              <a:rPr lang="en-IN" dirty="0"/>
              <a:t>- </a:t>
            </a:r>
            <a:r>
              <a:rPr lang="en-IN" dirty="0" err="1"/>
              <a:t>paho.mqtt.client</a:t>
            </a:r>
            <a:r>
              <a:rPr lang="en-IN" dirty="0"/>
              <a:t> library is used for MQTT messaging.</a:t>
            </a:r>
          </a:p>
          <a:p>
            <a:pPr marL="285750" indent="-285750">
              <a:lnSpc>
                <a:spcPct val="150000"/>
              </a:lnSpc>
              <a:buFont typeface="Arial" panose="020B0604020202020204" pitchFamily="34" charset="0"/>
              <a:buChar char="•"/>
            </a:pPr>
            <a:r>
              <a:rPr lang="en-IN" dirty="0"/>
              <a:t>- json is used to serialize the device state into JSON payload.</a:t>
            </a:r>
          </a:p>
          <a:p>
            <a:pPr marL="285750" indent="-285750">
              <a:lnSpc>
                <a:spcPct val="150000"/>
              </a:lnSpc>
              <a:buFont typeface="Arial" panose="020B0604020202020204" pitchFamily="34" charset="0"/>
              <a:buChar char="•"/>
            </a:pPr>
            <a:r>
              <a:rPr lang="en-IN" dirty="0"/>
              <a:t>- Devices publish state messages periodically to broker using MQTT topics.</a:t>
            </a:r>
          </a:p>
          <a:p>
            <a:pPr marL="285750" indent="-285750">
              <a:lnSpc>
                <a:spcPct val="150000"/>
              </a:lnSpc>
              <a:buFont typeface="Arial" panose="020B0604020202020204" pitchFamily="34" charset="0"/>
              <a:buChar char="•"/>
            </a:pPr>
            <a:r>
              <a:rPr lang="en-IN" dirty="0"/>
              <a:t>- Broker can distribute messages to interested clients like a home automation system.</a:t>
            </a:r>
          </a:p>
        </p:txBody>
      </p:sp>
      <p:sp>
        <p:nvSpPr>
          <p:cNvPr id="3" name="TextBox 2">
            <a:extLst>
              <a:ext uri="{FF2B5EF4-FFF2-40B4-BE49-F238E27FC236}">
                <a16:creationId xmlns:a16="http://schemas.microsoft.com/office/drawing/2014/main" id="{2E99519B-373E-45EE-AEE3-3AEDBB162736}"/>
              </a:ext>
            </a:extLst>
          </p:cNvPr>
          <p:cNvSpPr txBox="1"/>
          <p:nvPr/>
        </p:nvSpPr>
        <p:spPr>
          <a:xfrm>
            <a:off x="1602890" y="388055"/>
            <a:ext cx="3270325" cy="369332"/>
          </a:xfrm>
          <a:prstGeom prst="rect">
            <a:avLst/>
          </a:prstGeom>
          <a:noFill/>
        </p:spPr>
        <p:txBody>
          <a:bodyPr wrap="square" rtlCol="0">
            <a:spAutoFit/>
          </a:bodyPr>
          <a:lstStyle/>
          <a:p>
            <a:r>
              <a:rPr lang="en-US" b="1" i="1" u="sng" dirty="0"/>
              <a:t>EXPLANATION :</a:t>
            </a:r>
            <a:endParaRPr lang="en-IN" b="1" i="1" u="sng" dirty="0"/>
          </a:p>
        </p:txBody>
      </p:sp>
    </p:spTree>
    <p:extLst>
      <p:ext uri="{BB962C8B-B14F-4D97-AF65-F5344CB8AC3E}">
        <p14:creationId xmlns:p14="http://schemas.microsoft.com/office/powerpoint/2010/main" val="325274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20F35A-4201-71E2-5ADB-1C5336A9862E}"/>
              </a:ext>
            </a:extLst>
          </p:cNvPr>
          <p:cNvSpPr txBox="1"/>
          <p:nvPr/>
        </p:nvSpPr>
        <p:spPr>
          <a:xfrm>
            <a:off x="1357132" y="307654"/>
            <a:ext cx="9349449" cy="400110"/>
          </a:xfrm>
          <a:prstGeom prst="rect">
            <a:avLst/>
          </a:prstGeom>
          <a:noFill/>
        </p:spPr>
        <p:txBody>
          <a:bodyPr wrap="square">
            <a:spAutoFit/>
          </a:bodyPr>
          <a:lstStyle/>
          <a:p>
            <a:r>
              <a:rPr lang="en-US" sz="2000" b="1" i="1" u="sng" dirty="0"/>
              <a:t>Python code to collect data from the integrated IoT devices using MQTT:</a:t>
            </a:r>
          </a:p>
        </p:txBody>
      </p:sp>
      <p:sp>
        <p:nvSpPr>
          <p:cNvPr id="8" name="TextBox 7">
            <a:extLst>
              <a:ext uri="{FF2B5EF4-FFF2-40B4-BE49-F238E27FC236}">
                <a16:creationId xmlns:a16="http://schemas.microsoft.com/office/drawing/2014/main" id="{78B19F49-CAE8-CFAC-AF6B-88E18DA24429}"/>
              </a:ext>
            </a:extLst>
          </p:cNvPr>
          <p:cNvSpPr txBox="1"/>
          <p:nvPr/>
        </p:nvSpPr>
        <p:spPr>
          <a:xfrm>
            <a:off x="1125638" y="866414"/>
            <a:ext cx="9349448" cy="6273512"/>
          </a:xfrm>
          <a:prstGeom prst="rect">
            <a:avLst/>
          </a:prstGeom>
          <a:noFill/>
        </p:spPr>
        <p:txBody>
          <a:bodyPr wrap="square">
            <a:spAutoFit/>
          </a:bodyPr>
          <a:lstStyle/>
          <a:p>
            <a:pPr>
              <a:lnSpc>
                <a:spcPct val="150000"/>
              </a:lnSpc>
            </a:pPr>
            <a:r>
              <a:rPr lang="en-US" dirty="0"/>
              <a:t>import </a:t>
            </a:r>
            <a:r>
              <a:rPr lang="en-US" dirty="0" err="1"/>
              <a:t>paho.mqtt.client</a:t>
            </a:r>
            <a:r>
              <a:rPr lang="en-US" dirty="0"/>
              <a:t> as </a:t>
            </a:r>
            <a:r>
              <a:rPr lang="en-US" dirty="0" err="1"/>
              <a:t>mqtt</a:t>
            </a:r>
            <a:endParaRPr lang="en-US" dirty="0"/>
          </a:p>
          <a:p>
            <a:pPr>
              <a:lnSpc>
                <a:spcPct val="150000"/>
              </a:lnSpc>
            </a:pPr>
            <a:r>
              <a:rPr lang="en-US" dirty="0"/>
              <a:t>import </a:t>
            </a:r>
            <a:r>
              <a:rPr lang="en-US" dirty="0" err="1"/>
              <a:t>json</a:t>
            </a:r>
            <a:endParaRPr lang="en-US" dirty="0"/>
          </a:p>
          <a:p>
            <a:pPr>
              <a:lnSpc>
                <a:spcPct val="150000"/>
              </a:lnSpc>
            </a:pPr>
            <a:r>
              <a:rPr lang="en-US" dirty="0"/>
              <a:t># MQTT settings</a:t>
            </a:r>
          </a:p>
          <a:p>
            <a:pPr>
              <a:lnSpc>
                <a:spcPct val="150000"/>
              </a:lnSpc>
            </a:pPr>
            <a:r>
              <a:rPr lang="en-US" dirty="0" err="1"/>
              <a:t>mqtt_broker</a:t>
            </a:r>
            <a:r>
              <a:rPr lang="en-US" dirty="0"/>
              <a:t> ="mqtt.example.com“</a:t>
            </a:r>
          </a:p>
          <a:p>
            <a:pPr>
              <a:lnSpc>
                <a:spcPct val="150000"/>
              </a:lnSpc>
            </a:pPr>
            <a:r>
              <a:rPr lang="en-US" dirty="0" err="1"/>
              <a:t>mqtt_port</a:t>
            </a:r>
            <a:r>
              <a:rPr lang="en-US" dirty="0"/>
              <a:t> = 1883</a:t>
            </a:r>
          </a:p>
          <a:p>
            <a:pPr>
              <a:lnSpc>
                <a:spcPct val="150000"/>
              </a:lnSpc>
            </a:pPr>
            <a:r>
              <a:rPr lang="en-US" dirty="0" err="1"/>
              <a:t>mqtt_topic</a:t>
            </a:r>
            <a:r>
              <a:rPr lang="en-US" dirty="0"/>
              <a:t> ="</a:t>
            </a:r>
            <a:r>
              <a:rPr lang="en-US" dirty="0" err="1"/>
              <a:t>smart_home</a:t>
            </a:r>
            <a:r>
              <a:rPr lang="en-US" dirty="0"/>
              <a:t>/devices“</a:t>
            </a:r>
          </a:p>
          <a:p>
            <a:pPr>
              <a:lnSpc>
                <a:spcPct val="150000"/>
              </a:lnSpc>
            </a:pPr>
            <a:r>
              <a:rPr lang="en-US" dirty="0"/>
              <a:t># Callback for when a PUBLISH message</a:t>
            </a:r>
          </a:p>
          <a:p>
            <a:pPr>
              <a:lnSpc>
                <a:spcPct val="150000"/>
              </a:lnSpc>
            </a:pPr>
            <a:r>
              <a:rPr lang="en-US" dirty="0"/>
              <a:t> is received from the server.</a:t>
            </a:r>
          </a:p>
          <a:p>
            <a:pPr>
              <a:lnSpc>
                <a:spcPct val="150000"/>
              </a:lnSpc>
            </a:pPr>
            <a:r>
              <a:rPr lang="en-US" dirty="0"/>
              <a:t>def </a:t>
            </a:r>
            <a:r>
              <a:rPr lang="en-US" dirty="0" err="1"/>
              <a:t>on_message</a:t>
            </a:r>
            <a:r>
              <a:rPr lang="en-US" dirty="0"/>
              <a:t>(client, </a:t>
            </a:r>
            <a:r>
              <a:rPr lang="en-US" dirty="0" err="1"/>
              <a:t>userdata</a:t>
            </a:r>
            <a:r>
              <a:rPr lang="en-US" dirty="0"/>
              <a:t>, msg): </a:t>
            </a:r>
          </a:p>
          <a:p>
            <a:pPr>
              <a:lnSpc>
                <a:spcPct val="150000"/>
              </a:lnSpc>
            </a:pPr>
            <a:r>
              <a:rPr lang="en-US" dirty="0"/>
              <a:t>     # Decode JSON payload  </a:t>
            </a:r>
          </a:p>
          <a:p>
            <a:pPr>
              <a:lnSpc>
                <a:spcPct val="150000"/>
              </a:lnSpc>
            </a:pPr>
            <a:r>
              <a:rPr lang="en-US" dirty="0"/>
              <a:t>     data =</a:t>
            </a:r>
            <a:r>
              <a:rPr lang="en-US" dirty="0" err="1"/>
              <a:t>json.loads</a:t>
            </a:r>
            <a:r>
              <a:rPr lang="en-US" dirty="0"/>
              <a:t>(</a:t>
            </a:r>
            <a:r>
              <a:rPr lang="en-US" dirty="0" err="1"/>
              <a:t>msg.payload.decode</a:t>
            </a:r>
            <a:r>
              <a:rPr lang="en-US" dirty="0"/>
              <a:t>())       </a:t>
            </a:r>
          </a:p>
          <a:p>
            <a:pPr>
              <a:lnSpc>
                <a:spcPct val="150000"/>
              </a:lnSpc>
            </a:pPr>
            <a:r>
              <a:rPr lang="en-US" dirty="0"/>
              <a:t>     </a:t>
            </a:r>
            <a:r>
              <a:rPr lang="en-US" dirty="0" err="1"/>
              <a:t>device_id</a:t>
            </a:r>
            <a:r>
              <a:rPr lang="en-US" dirty="0"/>
              <a:t> = </a:t>
            </a:r>
            <a:r>
              <a:rPr lang="en-US" dirty="0" err="1"/>
              <a:t>msg.topic.split</a:t>
            </a:r>
            <a:r>
              <a:rPr lang="en-US" dirty="0"/>
              <a:t>("/")[-1]   </a:t>
            </a:r>
          </a:p>
          <a:p>
            <a:pPr>
              <a:lnSpc>
                <a:spcPct val="150000"/>
              </a:lnSpc>
            </a:pPr>
            <a:r>
              <a:rPr lang="en-US" dirty="0"/>
              <a:t>     # Print device data  </a:t>
            </a:r>
          </a:p>
          <a:p>
            <a:pPr>
              <a:lnSpc>
                <a:spcPct val="150000"/>
              </a:lnSpc>
            </a:pPr>
            <a:r>
              <a:rPr lang="en-US" dirty="0"/>
              <a:t>     print(</a:t>
            </a:r>
            <a:r>
              <a:rPr lang="en-US" dirty="0" err="1"/>
              <a:t>f"Received</a:t>
            </a:r>
            <a:r>
              <a:rPr lang="en-US" dirty="0"/>
              <a:t> data from {</a:t>
            </a:r>
            <a:r>
              <a:rPr lang="en-US" dirty="0" err="1"/>
              <a:t>device_id</a:t>
            </a:r>
            <a:r>
              <a:rPr lang="en-US" dirty="0"/>
              <a:t>}: {data}")) </a:t>
            </a:r>
          </a:p>
          <a:p>
            <a:pPr>
              <a:lnSpc>
                <a:spcPct val="150000"/>
              </a:lnSpc>
            </a:pPr>
            <a:r>
              <a:rPr lang="en-US" dirty="0"/>
              <a:t>  </a:t>
            </a:r>
          </a:p>
        </p:txBody>
      </p:sp>
      <p:cxnSp>
        <p:nvCxnSpPr>
          <p:cNvPr id="3" name="Straight Connector 2">
            <a:extLst>
              <a:ext uri="{FF2B5EF4-FFF2-40B4-BE49-F238E27FC236}">
                <a16:creationId xmlns:a16="http://schemas.microsoft.com/office/drawing/2014/main" id="{9C372A16-BF2E-BB42-C9D5-FD64194F50EC}"/>
              </a:ext>
            </a:extLst>
          </p:cNvPr>
          <p:cNvCxnSpPr>
            <a:cxnSpLocks/>
          </p:cNvCxnSpPr>
          <p:nvPr/>
        </p:nvCxnSpPr>
        <p:spPr>
          <a:xfrm>
            <a:off x="6516547" y="1123240"/>
            <a:ext cx="104172" cy="53706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4CFBE09-212C-12CC-BE2D-7F6FE5D4EF26}"/>
              </a:ext>
            </a:extLst>
          </p:cNvPr>
          <p:cNvSpPr txBox="1"/>
          <p:nvPr/>
        </p:nvSpPr>
        <p:spPr>
          <a:xfrm>
            <a:off x="6820383" y="1123240"/>
            <a:ext cx="6094070" cy="4611519"/>
          </a:xfrm>
          <a:prstGeom prst="rect">
            <a:avLst/>
          </a:prstGeom>
          <a:noFill/>
        </p:spPr>
        <p:txBody>
          <a:bodyPr wrap="square">
            <a:spAutoFit/>
          </a:bodyPr>
          <a:lstStyle/>
          <a:p>
            <a:pPr>
              <a:lnSpc>
                <a:spcPct val="150000"/>
              </a:lnSpc>
            </a:pPr>
            <a:r>
              <a:rPr lang="en-US" dirty="0"/>
              <a:t>client = </a:t>
            </a:r>
            <a:r>
              <a:rPr lang="en-US" dirty="0" err="1"/>
              <a:t>mqtt.Client</a:t>
            </a:r>
            <a:r>
              <a:rPr lang="en-US" dirty="0"/>
              <a:t>()</a:t>
            </a:r>
          </a:p>
          <a:p>
            <a:pPr>
              <a:lnSpc>
                <a:spcPct val="150000"/>
              </a:lnSpc>
            </a:pPr>
            <a:r>
              <a:rPr lang="en-US" dirty="0" err="1"/>
              <a:t>client.on_connect</a:t>
            </a:r>
            <a:r>
              <a:rPr lang="en-US" dirty="0"/>
              <a:t> = </a:t>
            </a:r>
            <a:r>
              <a:rPr lang="en-US" dirty="0" err="1"/>
              <a:t>on_connect</a:t>
            </a:r>
            <a:endParaRPr lang="en-US" dirty="0"/>
          </a:p>
          <a:p>
            <a:pPr>
              <a:lnSpc>
                <a:spcPct val="150000"/>
              </a:lnSpc>
            </a:pPr>
            <a:r>
              <a:rPr lang="en-US" dirty="0" err="1"/>
              <a:t>client.on_message</a:t>
            </a:r>
            <a:r>
              <a:rPr lang="en-US" dirty="0"/>
              <a:t> = </a:t>
            </a:r>
            <a:r>
              <a:rPr lang="en-US" dirty="0" err="1"/>
              <a:t>on_message</a:t>
            </a:r>
            <a:endParaRPr lang="en-US" dirty="0"/>
          </a:p>
          <a:p>
            <a:pPr>
              <a:lnSpc>
                <a:spcPct val="150000"/>
              </a:lnSpc>
            </a:pPr>
            <a:r>
              <a:rPr lang="en-US" dirty="0" err="1"/>
              <a:t>client.connect</a:t>
            </a:r>
            <a:r>
              <a:rPr lang="en-US" dirty="0"/>
              <a:t>(</a:t>
            </a:r>
            <a:r>
              <a:rPr lang="en-US" dirty="0" err="1"/>
              <a:t>mqtt_broker</a:t>
            </a:r>
            <a:r>
              <a:rPr lang="en-US" dirty="0"/>
              <a:t>, </a:t>
            </a:r>
            <a:r>
              <a:rPr lang="en-US" dirty="0" err="1"/>
              <a:t>mqtt_port</a:t>
            </a:r>
            <a:r>
              <a:rPr lang="en-US" dirty="0"/>
              <a:t>)</a:t>
            </a:r>
          </a:p>
          <a:p>
            <a:pPr>
              <a:lnSpc>
                <a:spcPct val="150000"/>
              </a:lnSpc>
            </a:pPr>
            <a:endParaRPr lang="en-US" dirty="0"/>
          </a:p>
          <a:p>
            <a:pPr>
              <a:lnSpc>
                <a:spcPct val="150000"/>
              </a:lnSpc>
            </a:pPr>
            <a:r>
              <a:rPr lang="en-US" dirty="0"/>
              <a:t>while True:  </a:t>
            </a:r>
          </a:p>
          <a:p>
            <a:pPr>
              <a:lnSpc>
                <a:spcPct val="150000"/>
              </a:lnSpc>
            </a:pPr>
            <a:r>
              <a:rPr lang="en-US" dirty="0"/>
              <a:t>   for device, state in </a:t>
            </a:r>
            <a:r>
              <a:rPr lang="en-US" dirty="0" err="1"/>
              <a:t>devices.items</a:t>
            </a:r>
            <a:r>
              <a:rPr lang="en-US" dirty="0"/>
              <a:t>():         </a:t>
            </a:r>
          </a:p>
          <a:p>
            <a:pPr>
              <a:lnSpc>
                <a:spcPct val="150000"/>
              </a:lnSpc>
            </a:pPr>
            <a:r>
              <a:rPr lang="en-US" dirty="0"/>
              <a:t>       payload = </a:t>
            </a:r>
            <a:r>
              <a:rPr lang="en-US" dirty="0" err="1"/>
              <a:t>json.dumps</a:t>
            </a:r>
            <a:r>
              <a:rPr lang="en-US" dirty="0"/>
              <a:t>(state)        </a:t>
            </a:r>
          </a:p>
          <a:p>
            <a:pPr>
              <a:lnSpc>
                <a:spcPct val="150000"/>
              </a:lnSpc>
            </a:pPr>
            <a:r>
              <a:rPr lang="en-US" dirty="0"/>
              <a:t>       </a:t>
            </a:r>
            <a:r>
              <a:rPr lang="en-US" dirty="0" err="1"/>
              <a:t>client.publish</a:t>
            </a:r>
            <a:r>
              <a:rPr lang="en-US" dirty="0"/>
              <a:t>(</a:t>
            </a:r>
            <a:r>
              <a:rPr lang="en-US" dirty="0" err="1"/>
              <a:t>mqtt_topic</a:t>
            </a:r>
            <a:r>
              <a:rPr lang="en-US" dirty="0"/>
              <a:t>+"/"+device, payload)     </a:t>
            </a:r>
          </a:p>
          <a:p>
            <a:pPr>
              <a:lnSpc>
                <a:spcPct val="150000"/>
              </a:lnSpc>
            </a:pPr>
            <a:r>
              <a:rPr lang="en-US" dirty="0"/>
              <a:t>   </a:t>
            </a:r>
            <a:r>
              <a:rPr lang="en-US" dirty="0" err="1"/>
              <a:t>time.sleep</a:t>
            </a:r>
            <a:r>
              <a:rPr lang="en-US" dirty="0"/>
              <a:t>(5)</a:t>
            </a:r>
          </a:p>
          <a:p>
            <a:pPr>
              <a:lnSpc>
                <a:spcPct val="150000"/>
              </a:lnSpc>
            </a:pPr>
            <a:r>
              <a:rPr lang="en-US" dirty="0" err="1"/>
              <a:t>client.loop_forever</a:t>
            </a:r>
            <a:r>
              <a:rPr lang="en-US" dirty="0"/>
              <a:t>() </a:t>
            </a:r>
          </a:p>
        </p:txBody>
      </p:sp>
    </p:spTree>
    <p:extLst>
      <p:ext uri="{BB962C8B-B14F-4D97-AF65-F5344CB8AC3E}">
        <p14:creationId xmlns:p14="http://schemas.microsoft.com/office/powerpoint/2010/main" val="265402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436EF-C27B-C762-BBC1-C84A4FCD2C76}"/>
              </a:ext>
            </a:extLst>
          </p:cNvPr>
          <p:cNvSpPr txBox="1"/>
          <p:nvPr/>
        </p:nvSpPr>
        <p:spPr>
          <a:xfrm>
            <a:off x="1647221" y="1338991"/>
            <a:ext cx="9522589" cy="45243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t>This code creates a MQTT client and subscribes to all topics under "</a:t>
            </a:r>
            <a:r>
              <a:rPr lang="en-US" sz="2000" dirty="0" err="1"/>
              <a:t>smart_home</a:t>
            </a:r>
            <a:r>
              <a:rPr lang="en-US" sz="2000" dirty="0"/>
              <a:t>/devices".               </a:t>
            </a:r>
          </a:p>
          <a:p>
            <a:pPr marL="285750" indent="-285750">
              <a:lnSpc>
                <a:spcPct val="150000"/>
              </a:lnSpc>
              <a:buFont typeface="Arial" panose="020B0604020202020204" pitchFamily="34" charset="0"/>
              <a:buChar char="•"/>
            </a:pPr>
            <a:r>
              <a:rPr lang="en-US" sz="2000" dirty="0"/>
              <a:t>  When a new message is received, the </a:t>
            </a:r>
            <a:r>
              <a:rPr lang="en-US" sz="2000" dirty="0" err="1"/>
              <a:t>on_message</a:t>
            </a:r>
            <a:r>
              <a:rPr lang="en-US" sz="2000" dirty="0"/>
              <a:t> callback parses the JSON payload, extracts the device id from topic and processes the data. </a:t>
            </a:r>
          </a:p>
          <a:p>
            <a:pPr marL="285750" indent="-285750">
              <a:lnSpc>
                <a:spcPct val="150000"/>
              </a:lnSpc>
              <a:buFont typeface="Arial" panose="020B0604020202020204" pitchFamily="34" charset="0"/>
              <a:buChar char="•"/>
            </a:pPr>
            <a:r>
              <a:rPr lang="en-US" sz="2000" dirty="0"/>
              <a:t>The data can be stored to a database, file or processed further. </a:t>
            </a:r>
          </a:p>
          <a:p>
            <a:pPr marL="285750" indent="-285750">
              <a:lnSpc>
                <a:spcPct val="150000"/>
              </a:lnSpc>
              <a:buFont typeface="Arial" panose="020B0604020202020204" pitchFamily="34" charset="0"/>
              <a:buChar char="•"/>
            </a:pPr>
            <a:r>
              <a:rPr lang="en-US" sz="2000" dirty="0"/>
              <a:t>Additional logic can be added to the </a:t>
            </a:r>
            <a:r>
              <a:rPr lang="en-US" sz="2000" dirty="0" err="1"/>
              <a:t>on_message</a:t>
            </a:r>
            <a:r>
              <a:rPr lang="en-US" sz="2000" dirty="0"/>
              <a:t> callback for specific data handling required for different devices.</a:t>
            </a:r>
          </a:p>
          <a:p>
            <a:pPr marL="285750" indent="-285750">
              <a:lnSpc>
                <a:spcPct val="150000"/>
              </a:lnSpc>
              <a:buFont typeface="Arial" panose="020B0604020202020204" pitchFamily="34" charset="0"/>
              <a:buChar char="•"/>
            </a:pPr>
            <a:r>
              <a:rPr lang="en-US" sz="2000" dirty="0"/>
              <a:t>This allows collecting data published by the variety of IoT devices in an automated way for further analytics and visualization.</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AAB2FAD7-3DB1-FDEB-0FD2-2755EFC4D2EF}"/>
              </a:ext>
            </a:extLst>
          </p:cNvPr>
          <p:cNvSpPr txBox="1"/>
          <p:nvPr/>
        </p:nvSpPr>
        <p:spPr>
          <a:xfrm>
            <a:off x="1334705" y="533029"/>
            <a:ext cx="4510269" cy="400110"/>
          </a:xfrm>
          <a:prstGeom prst="rect">
            <a:avLst/>
          </a:prstGeom>
          <a:noFill/>
        </p:spPr>
        <p:txBody>
          <a:bodyPr wrap="square" rtlCol="0">
            <a:spAutoFit/>
          </a:bodyPr>
          <a:lstStyle/>
          <a:p>
            <a:r>
              <a:rPr lang="en-US" sz="2000" b="1" i="1" u="sng" dirty="0"/>
              <a:t>EXPLANATION :</a:t>
            </a:r>
          </a:p>
        </p:txBody>
      </p:sp>
    </p:spTree>
    <p:extLst>
      <p:ext uri="{BB962C8B-B14F-4D97-AF65-F5344CB8AC3E}">
        <p14:creationId xmlns:p14="http://schemas.microsoft.com/office/powerpoint/2010/main" val="990323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2762</Words>
  <Application>Microsoft Office PowerPoint</Application>
  <PresentationFormat>Widescreen</PresentationFormat>
  <Paragraphs>284</Paragraphs>
  <Slides>17</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Angsana New</vt:lpstr>
      <vt:lpstr>-apple-system</vt:lpstr>
      <vt:lpstr>Arial</vt:lpstr>
      <vt:lpstr>Bookman Old Style</vt:lpstr>
      <vt:lpstr>Calibri</vt:lpstr>
      <vt:lpstr>Cambria</vt:lpstr>
      <vt:lpstr>Courier New</vt:lpstr>
      <vt:lpstr>Franklin Gothic Heavy</vt:lpstr>
      <vt:lpstr>MS Shell Dlg 2</vt:lpstr>
      <vt:lpstr>Roboto</vt:lpstr>
      <vt:lpstr>Symbol</vt:lpstr>
      <vt:lpstr>Wingdings</vt:lpstr>
      <vt:lpstr>Wingdings 3</vt:lpstr>
      <vt:lpstr>Madison</vt:lpstr>
      <vt:lpstr>Serverless IOT Data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Preethika Palanivel</dc:creator>
  <cp:lastModifiedBy>preethi preethi</cp:lastModifiedBy>
  <cp:revision>247</cp:revision>
  <dcterms:created xsi:type="dcterms:W3CDTF">2023-09-29T09:44:10Z</dcterms:created>
  <dcterms:modified xsi:type="dcterms:W3CDTF">2023-11-01T14:18:36Z</dcterms:modified>
</cp:coreProperties>
</file>