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2"/>
  </p:notesMasterIdLst>
  <p:sldIdLst>
    <p:sldId id="256" r:id="rId2"/>
    <p:sldId id="258" r:id="rId3"/>
    <p:sldId id="259" r:id="rId4"/>
    <p:sldId id="260" r:id="rId5"/>
    <p:sldId id="261" r:id="rId6"/>
    <p:sldId id="264" r:id="rId7"/>
    <p:sldId id="265" r:id="rId8"/>
    <p:sldId id="266" r:id="rId9"/>
    <p:sldId id="267" r:id="rId10"/>
    <p:sldId id="263" r:id="rId11"/>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0" d="100"/>
          <a:sy n="70" d="100"/>
        </p:scale>
        <p:origin x="71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CDE51-B990-4758-A736-F1EBE02E9673}" type="datetimeFigureOut">
              <a:rPr lang="en-IN" smtClean="0"/>
              <a:pPr/>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A3BBD-68E6-4D08-8C7C-E4C261A66B22}" type="slidenum">
              <a:rPr lang="en-IN" smtClean="0"/>
              <a:pPr/>
              <a:t>‹#›</a:t>
            </a:fld>
            <a:endParaRPr lang="en-IN"/>
          </a:p>
        </p:txBody>
      </p:sp>
    </p:spTree>
    <p:extLst>
      <p:ext uri="{BB962C8B-B14F-4D97-AF65-F5344CB8AC3E}">
        <p14:creationId xmlns:p14="http://schemas.microsoft.com/office/powerpoint/2010/main" val="322180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13047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9552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0751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15" name="图片"/>
          <p:cNvPicPr>
            <a:picLocks/>
          </p:cNvPicPr>
          <p:nvPr/>
        </p:nvPicPr>
        <p:blipFill>
          <a:blip r:embed="rId2" cstate="print"/>
          <a:stretch>
            <a:fillRect/>
          </a:stretch>
        </p:blipFill>
        <p:spPr>
          <a:xfrm>
            <a:off x="10912355" y="185739"/>
            <a:ext cx="441445" cy="401116"/>
          </a:xfrm>
          <a:prstGeom prst="rect">
            <a:avLst/>
          </a:prstGeom>
          <a:noFill/>
          <a:ln w="9525" cap="flat" cmpd="sng">
            <a:noFill/>
            <a:prstDash val="solid"/>
            <a:miter/>
          </a:ln>
        </p:spPr>
      </p:pic>
      <p:pic>
        <p:nvPicPr>
          <p:cNvPr id="14" name="图片"/>
          <p:cNvPicPr>
            <a:picLocks noChangeAspect="1"/>
          </p:cNvPicPr>
          <p:nvPr/>
        </p:nvPicPr>
        <p:blipFill>
          <a:blip r:embed="rId3" cstate="print"/>
          <a:stretch>
            <a:fillRect/>
          </a:stretch>
        </p:blipFill>
        <p:spPr>
          <a:xfrm>
            <a:off x="186549" y="51435"/>
            <a:ext cx="2675278" cy="1040386"/>
          </a:xfrm>
          <a:prstGeom prst="rect">
            <a:avLst/>
          </a:prstGeom>
          <a:noFill/>
          <a:ln w="12700" cap="flat" cmpd="sng">
            <a:noFill/>
            <a:prstDash val="solid"/>
            <a:miter/>
          </a:ln>
        </p:spPr>
      </p:pic>
      <p:pic>
        <p:nvPicPr>
          <p:cNvPr id="13" name="图片"/>
          <p:cNvPicPr>
            <a:picLocks noChangeAspect="1"/>
          </p:cNvPicPr>
          <p:nvPr/>
        </p:nvPicPr>
        <p:blipFill>
          <a:blip r:embed="rId4" cstate="print"/>
          <a:stretch>
            <a:fillRect/>
          </a:stretch>
        </p:blipFill>
        <p:spPr>
          <a:xfrm>
            <a:off x="5731287" y="51435"/>
            <a:ext cx="891186" cy="891186"/>
          </a:xfrm>
          <a:prstGeom prst="rect">
            <a:avLst/>
          </a:prstGeom>
          <a:noFill/>
          <a:ln w="12700" cap="flat" cmpd="sng">
            <a:noFill/>
            <a:prstDash val="solid"/>
            <a:miter/>
          </a:ln>
        </p:spPr>
      </p:pic>
      <p:sp>
        <p:nvSpPr>
          <p:cNvPr id="10"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11"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12"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pPr algn="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3862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548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6925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7116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8443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3814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4662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468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2024/11/23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16455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pPr algn="l"/>
              <a:t>11/23/2024</a:t>
            </a:fld>
            <a:endParaRPr lang="zh-CN" altLang="en-US" sz="1200">
              <a:solidFill>
                <a:srgbClr val="898989"/>
              </a:solidFill>
              <a:latin typeface="Calibri" charset="0"/>
              <a:ea typeface="等线" charset="0"/>
              <a:cs typeface="Calibri"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pPr algn="r"/>
              <a:t>‹#›</a:t>
            </a:fld>
            <a:endParaRPr lang="zh-CN" altLang="en-US" sz="1200">
              <a:solidFill>
                <a:srgbClr val="898989"/>
              </a:solidFill>
              <a:latin typeface="Calibri" charset="0"/>
              <a:ea typeface="等线" charset="0"/>
              <a:cs typeface="Calibri" charset="0"/>
            </a:endParaRPr>
          </a:p>
        </p:txBody>
      </p:sp>
      <p:pic>
        <p:nvPicPr>
          <p:cNvPr id="7" name="图片"/>
          <p:cNvPicPr>
            <a:picLocks/>
          </p:cNvPicPr>
          <p:nvPr/>
        </p:nvPicPr>
        <p:blipFill>
          <a:blip r:embed="rId14" cstate="print"/>
          <a:stretch>
            <a:fillRect/>
          </a:stretch>
        </p:blipFill>
        <p:spPr>
          <a:xfrm>
            <a:off x="10912355" y="185739"/>
            <a:ext cx="441445" cy="401116"/>
          </a:xfrm>
          <a:prstGeom prst="rect">
            <a:avLst/>
          </a:prstGeom>
          <a:noFill/>
          <a:ln w="9525" cap="flat" cmpd="sng">
            <a:noFill/>
            <a:prstDash val="solid"/>
            <a:miter/>
          </a:ln>
        </p:spPr>
      </p:pic>
      <p:pic>
        <p:nvPicPr>
          <p:cNvPr id="8" name="图片"/>
          <p:cNvPicPr>
            <a:picLocks noChangeAspect="1"/>
          </p:cNvPicPr>
          <p:nvPr/>
        </p:nvPicPr>
        <p:blipFill>
          <a:blip r:embed="rId15" cstate="print"/>
          <a:stretch>
            <a:fillRect/>
          </a:stretch>
        </p:blipFill>
        <p:spPr>
          <a:xfrm>
            <a:off x="186549" y="51435"/>
            <a:ext cx="2675278" cy="1040386"/>
          </a:xfrm>
          <a:prstGeom prst="rect">
            <a:avLst/>
          </a:prstGeom>
          <a:noFill/>
          <a:ln w="12700" cap="flat" cmpd="sng">
            <a:noFill/>
            <a:prstDash val="solid"/>
            <a:miter/>
          </a:ln>
        </p:spPr>
      </p:pic>
      <p:pic>
        <p:nvPicPr>
          <p:cNvPr id="9" name="图片"/>
          <p:cNvPicPr>
            <a:picLocks noChangeAspect="1"/>
          </p:cNvPicPr>
          <p:nvPr/>
        </p:nvPicPr>
        <p:blipFill>
          <a:blip r:embed="rId16" cstate="print"/>
          <a:stretch>
            <a:fillRect/>
          </a:stretch>
        </p:blipFill>
        <p:spPr>
          <a:xfrm>
            <a:off x="5731287" y="51435"/>
            <a:ext cx="891186" cy="891186"/>
          </a:xfrm>
          <a:prstGeom prst="rect">
            <a:avLst/>
          </a:prstGeom>
          <a:noFill/>
          <a:ln w="12700" cap="flat" cmpd="sng">
            <a:noFill/>
            <a:prstDash val="solid"/>
            <a:miter/>
          </a:ln>
        </p:spPr>
      </p:pic>
    </p:spTree>
    <p:extLst>
      <p:ext uri="{BB962C8B-B14F-4D97-AF65-F5344CB8AC3E}">
        <p14:creationId xmlns:p14="http://schemas.microsoft.com/office/powerpoint/2010/main" val="14488795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p:cNvSpPr>
            <a:spLocks/>
          </p:cNvSpPr>
          <p:nvPr/>
        </p:nvSpPr>
        <p:spPr>
          <a:xfrm>
            <a:off x="3518715" y="1696728"/>
            <a:ext cx="5743271" cy="4616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rgbClr val="FF0000"/>
                </a:solidFill>
                <a:latin typeface="Times New Roman" pitchFamily="18" charset="0"/>
                <a:ea typeface="等线" charset="0"/>
                <a:cs typeface="Times New Roman" pitchFamily="18" charset="0"/>
              </a:rPr>
              <a:t>18EEP301L-MINOR PROJECT – </a:t>
            </a:r>
            <a:r>
              <a:rPr lang="en-US" altLang="zh-CN" sz="2400" b="1" dirty="0" smtClean="0">
                <a:solidFill>
                  <a:srgbClr val="FF0000"/>
                </a:solidFill>
                <a:latin typeface="Times New Roman" pitchFamily="18" charset="0"/>
                <a:ea typeface="等线" charset="0"/>
                <a:cs typeface="Times New Roman" pitchFamily="18" charset="0"/>
              </a:rPr>
              <a:t>II</a:t>
            </a:r>
            <a:endParaRPr lang="zh-CN" altLang="en-US" sz="2400" b="1" i="0" u="none" strike="noStrike" kern="1200" cap="none" spc="0" baseline="0" dirty="0">
              <a:solidFill>
                <a:srgbClr val="FF0000"/>
              </a:solidFill>
              <a:latin typeface="Calibri" charset="0"/>
              <a:ea typeface="等线" charset="0"/>
              <a:cs typeface="Calibri" charset="0"/>
            </a:endParaRPr>
          </a:p>
        </p:txBody>
      </p:sp>
      <p:sp>
        <p:nvSpPr>
          <p:cNvPr id="17" name="矩形"/>
          <p:cNvSpPr>
            <a:spLocks/>
          </p:cNvSpPr>
          <p:nvPr/>
        </p:nvSpPr>
        <p:spPr>
          <a:xfrm>
            <a:off x="1987432" y="1144385"/>
            <a:ext cx="859830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等线" charset="0"/>
                <a:cs typeface="Times New Roman" pitchFamily="18" charset="0"/>
              </a:rPr>
              <a:t>DEPARTMENT OF ELECTRICAL AND ELECTRONICS ENGINEERING</a:t>
            </a:r>
            <a:endParaRPr lang="zh-CN" altLang="en-US" sz="2000" b="1" i="0" u="none" strike="noStrike" kern="1200" cap="none" spc="0" baseline="0">
              <a:solidFill>
                <a:schemeClr val="tx1"/>
              </a:solidFill>
              <a:latin typeface="Calibri" charset="0"/>
              <a:ea typeface="等线" charset="0"/>
              <a:cs typeface="Calibri" charset="0"/>
            </a:endParaRPr>
          </a:p>
        </p:txBody>
      </p:sp>
      <p:sp>
        <p:nvSpPr>
          <p:cNvPr id="19" name="矩形"/>
          <p:cNvSpPr>
            <a:spLocks/>
          </p:cNvSpPr>
          <p:nvPr/>
        </p:nvSpPr>
        <p:spPr>
          <a:xfrm>
            <a:off x="25897" y="3479895"/>
            <a:ext cx="2948243" cy="1338828"/>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itchFamily="18" charset="0"/>
                <a:ea typeface="等线" charset="0"/>
                <a:cs typeface="Times New Roman" pitchFamily="18" charset="0"/>
              </a:rPr>
              <a:t>YEAR/ SEMESTER – </a:t>
            </a:r>
            <a:r>
              <a:rPr lang="en-US" altLang="zh-CN" sz="1800" b="1" i="0" u="none" strike="noStrike" kern="1200" cap="none" spc="0" baseline="0" dirty="0" smtClean="0">
                <a:solidFill>
                  <a:srgbClr val="7030A0"/>
                </a:solidFill>
                <a:latin typeface="Times New Roman" pitchFamily="18" charset="0"/>
                <a:ea typeface="等线" charset="0"/>
                <a:cs typeface="Times New Roman" pitchFamily="18" charset="0"/>
              </a:rPr>
              <a:t>II/IV</a:t>
            </a:r>
            <a:endParaRPr lang="en-US" altLang="zh-CN" sz="1800" b="1" i="0" u="none" strike="noStrike" kern="1200" cap="none" spc="0" baseline="0" dirty="0">
              <a:solidFill>
                <a:srgbClr val="7030A0"/>
              </a:solidFill>
              <a:latin typeface="Times New Roman" pitchFamily="18" charset="0"/>
              <a:ea typeface="等线" charset="0"/>
              <a:cs typeface="Times New Roman" pitchFamily="18" charset="0"/>
            </a:endParaRP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itchFamily="18" charset="0"/>
                <a:ea typeface="等线" charset="0"/>
                <a:cs typeface="Times New Roman" pitchFamily="18" charset="0"/>
              </a:rPr>
              <a:t>BATCH NUMBER </a:t>
            </a:r>
            <a:r>
              <a:rPr lang="en-US" altLang="zh-CN" sz="1800" b="1" i="0" u="none" strike="noStrike" kern="1200" cap="none" spc="0" baseline="0" dirty="0" smtClean="0">
                <a:solidFill>
                  <a:srgbClr val="7030A0"/>
                </a:solidFill>
                <a:latin typeface="Times New Roman" pitchFamily="18" charset="0"/>
                <a:ea typeface="等线" charset="0"/>
                <a:cs typeface="Times New Roman" pitchFamily="18" charset="0"/>
              </a:rPr>
              <a:t>:18</a:t>
            </a:r>
            <a:endParaRPr lang="en-US" altLang="zh-CN" sz="1800" b="1" i="0" u="none" strike="noStrike" kern="1200" cap="none" spc="0" baseline="0" dirty="0">
              <a:solidFill>
                <a:srgbClr val="7030A0"/>
              </a:solidFill>
              <a:latin typeface="Times New Roman" pitchFamily="18" charset="0"/>
              <a:ea typeface="等线" charset="0"/>
              <a:cs typeface="Times New Roman" pitchFamily="18" charset="0"/>
            </a:endParaRPr>
          </a:p>
          <a:p>
            <a:pPr marL="0" indent="0" algn="l">
              <a:lnSpc>
                <a:spcPct val="150000"/>
              </a:lnSpc>
              <a:spcBef>
                <a:spcPts val="0"/>
              </a:spcBef>
              <a:spcAft>
                <a:spcPts val="0"/>
              </a:spcAft>
              <a:buNone/>
            </a:pPr>
            <a:endParaRPr lang="zh-CN" altLang="en-US" sz="1800" b="1" i="0" u="none" strike="noStrike" kern="1200" cap="none" spc="0" baseline="0" dirty="0">
              <a:solidFill>
                <a:schemeClr val="tx1"/>
              </a:solidFill>
              <a:latin typeface="Calibri" charset="0"/>
              <a:ea typeface="等线" charset="0"/>
              <a:cs typeface="Calibri" charset="0"/>
            </a:endParaRPr>
          </a:p>
        </p:txBody>
      </p:sp>
      <p:sp>
        <p:nvSpPr>
          <p:cNvPr id="20" name="矩形"/>
          <p:cNvSpPr>
            <a:spLocks/>
          </p:cNvSpPr>
          <p:nvPr/>
        </p:nvSpPr>
        <p:spPr>
          <a:xfrm>
            <a:off x="2475568" y="2324021"/>
            <a:ext cx="8668512" cy="120032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600" b="1" i="0" u="none" strike="noStrike" kern="1200" cap="none" spc="0" baseline="0" dirty="0">
                <a:solidFill>
                  <a:srgbClr val="1F4E79"/>
                </a:solidFill>
                <a:latin typeface="Algerian" pitchFamily="82" charset="0"/>
                <a:ea typeface="等线" charset="0"/>
                <a:cs typeface="Times New Roman" pitchFamily="18" charset="0"/>
              </a:rPr>
              <a:t>Dual axis solar power tracking system</a:t>
            </a:r>
            <a:endParaRPr lang="zh-CN" altLang="en-US" sz="3600" b="1" i="0" u="none" strike="noStrike" kern="1200" cap="none" spc="0" baseline="0" dirty="0">
              <a:solidFill>
                <a:srgbClr val="1F4E79"/>
              </a:solidFill>
              <a:latin typeface="Algerian" pitchFamily="82" charset="0"/>
              <a:ea typeface="等线" charset="0"/>
              <a:cs typeface="Times New Roman" pitchFamily="18" charset="0"/>
            </a:endParaRPr>
          </a:p>
        </p:txBody>
      </p:sp>
      <p:sp>
        <p:nvSpPr>
          <p:cNvPr id="21" name="矩形"/>
          <p:cNvSpPr>
            <a:spLocks/>
          </p:cNvSpPr>
          <p:nvPr/>
        </p:nvSpPr>
        <p:spPr>
          <a:xfrm>
            <a:off x="1987432" y="4812617"/>
            <a:ext cx="3910448" cy="1231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GUIDED BY:</a:t>
            </a:r>
          </a:p>
          <a:p>
            <a:pPr marL="0" indent="0" algn="l">
              <a:lnSpc>
                <a:spcPct val="100000"/>
              </a:lnSpc>
              <a:spcBef>
                <a:spcPts val="0"/>
              </a:spcBef>
              <a:spcAft>
                <a:spcPts val="0"/>
              </a:spcAft>
              <a:buNone/>
            </a:pPr>
            <a:r>
              <a:rPr lang="zh-CN" altLang="en-US" sz="1800" b="0" i="0" u="none" strike="noStrike" kern="1200" cap="none" spc="0" baseline="0" dirty="0">
                <a:solidFill>
                  <a:schemeClr val="tx1"/>
                </a:solidFill>
                <a:latin typeface="Times New Roman" pitchFamily="18" charset="0"/>
                <a:ea typeface="等线" charset="0"/>
                <a:cs typeface="Times New Roman" pitchFamily="18" charset="0"/>
              </a:rPr>
              <a:t/>
            </a:r>
            <a:br>
              <a:rPr lang="zh-CN" altLang="en-US" sz="1800" b="0" i="0" u="none" strike="noStrike" kern="1200" cap="none" spc="0" baseline="0" dirty="0">
                <a:solidFill>
                  <a:schemeClr val="tx1"/>
                </a:solidFill>
                <a:latin typeface="Times New Roman" pitchFamily="18" charset="0"/>
                <a:ea typeface="等线" charset="0"/>
                <a:cs typeface="Times New Roman" pitchFamily="18" charset="0"/>
              </a:rPr>
            </a:br>
            <a:r>
              <a:rPr lang="en-IN" altLang="zh-CN" dirty="0" smtClean="0">
                <a:latin typeface="Times New Roman" pitchFamily="18" charset="0"/>
                <a:ea typeface="等线" charset="0"/>
                <a:cs typeface="Times New Roman" pitchFamily="18" charset="0"/>
              </a:rPr>
              <a:t>M</a:t>
            </a: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r </a:t>
            </a: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.S. </a:t>
            </a: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DINESHKUMAR</a:t>
            </a:r>
            <a:r>
              <a:rPr lang="en-US" altLang="zh-CN" dirty="0">
                <a:latin typeface="Times New Roman" pitchFamily="18" charset="0"/>
                <a:ea typeface="等线" charset="0"/>
                <a:cs typeface="Times New Roman" pitchFamily="18" charset="0"/>
              </a:rPr>
              <a:t> </a:t>
            </a:r>
            <a:r>
              <a:rPr lang="en-US" altLang="zh-CN" dirty="0" smtClean="0">
                <a:latin typeface="Times New Roman" pitchFamily="18" charset="0"/>
                <a:ea typeface="等线" charset="0"/>
                <a:cs typeface="Times New Roman" pitchFamily="18" charset="0"/>
              </a:rPr>
              <a:t>M.E.,</a:t>
            </a:r>
            <a:r>
              <a:rPr lang="zh-CN" altLang="en-US" sz="1800" b="0" i="0" u="none" strike="noStrike" kern="1200" cap="none" spc="0" baseline="0" dirty="0">
                <a:solidFill>
                  <a:schemeClr val="tx1"/>
                </a:solidFill>
                <a:latin typeface="Times New Roman" pitchFamily="18" charset="0"/>
                <a:ea typeface="等线" charset="0"/>
                <a:cs typeface="Times New Roman" pitchFamily="18" charset="0"/>
              </a:rPr>
              <a:t/>
            </a:r>
            <a:br>
              <a:rPr lang="zh-CN" altLang="en-US" sz="1800" b="0" i="0" u="none" strike="noStrike" kern="1200" cap="none" spc="0" baseline="0" dirty="0">
                <a:solidFill>
                  <a:schemeClr val="tx1"/>
                </a:solidFill>
                <a:latin typeface="Times New Roman" pitchFamily="18" charset="0"/>
                <a:ea typeface="等线" charset="0"/>
                <a:cs typeface="Times New Roman" pitchFamily="18" charset="0"/>
              </a:rPr>
            </a:br>
            <a:r>
              <a:rPr lang="en-IN" altLang="zh-CN" sz="1800" b="0" i="0" u="none" strike="noStrike" kern="1200" cap="none" spc="0" baseline="0" dirty="0" smtClean="0">
                <a:solidFill>
                  <a:schemeClr val="tx1"/>
                </a:solidFill>
                <a:latin typeface="Times New Roman" pitchFamily="18" charset="0"/>
                <a:ea typeface="等线" charset="0"/>
                <a:cs typeface="Times New Roman" pitchFamily="18" charset="0"/>
              </a:rPr>
              <a:t>AP</a:t>
            </a: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/EEE</a:t>
            </a:r>
            <a:endParaRPr lang="zh-CN" altLang="en-US" sz="1800" b="0" i="0" u="none" strike="noStrike" kern="1200" cap="none" spc="0" baseline="0" dirty="0">
              <a:solidFill>
                <a:schemeClr val="tx1"/>
              </a:solidFill>
              <a:latin typeface="Calibri" charset="0"/>
              <a:ea typeface="等线" charset="0"/>
              <a:cs typeface="Calibri" charset="0"/>
            </a:endParaRPr>
          </a:p>
        </p:txBody>
      </p:sp>
      <p:sp>
        <p:nvSpPr>
          <p:cNvPr id="22" name="矩形"/>
          <p:cNvSpPr>
            <a:spLocks/>
          </p:cNvSpPr>
          <p:nvPr/>
        </p:nvSpPr>
        <p:spPr>
          <a:xfrm>
            <a:off x="7012414" y="4812617"/>
            <a:ext cx="4499145" cy="178510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PRESENTED BY:</a:t>
            </a:r>
          </a:p>
          <a:p>
            <a:pPr marL="0" indent="0" algn="l">
              <a:lnSpc>
                <a:spcPct val="100000"/>
              </a:lnSpc>
              <a:spcBef>
                <a:spcPts val="0"/>
              </a:spcBef>
              <a:spcAft>
                <a:spcPts val="0"/>
              </a:spcAft>
              <a:buNone/>
            </a:pP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POORVASANDHYA.P(927622BEE081)</a:t>
            </a: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PRAVEEN.M(927622BEE307)</a:t>
            </a: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SHARANYA.P(927622BEE105)</a:t>
            </a:r>
          </a:p>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SRINITHI.K(927622BEE115)</a:t>
            </a:r>
          </a:p>
          <a:p>
            <a:pPr marL="0" indent="0" algn="l">
              <a:lnSpc>
                <a:spcPct val="100000"/>
              </a:lnSpc>
              <a:spcBef>
                <a:spcPts val="0"/>
              </a:spcBef>
              <a:spcAft>
                <a:spcPts val="0"/>
              </a:spcAft>
              <a:buNone/>
            </a:pPr>
            <a:endParaRPr lang="zh-CN" altLang="en-US" sz="1800" b="0" i="0" u="none" strike="noStrike" kern="1200" cap="none" spc="0" baseline="0" dirty="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159452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矩形"/>
          <p:cNvSpPr>
            <a:spLocks/>
          </p:cNvSpPr>
          <p:nvPr/>
        </p:nvSpPr>
        <p:spPr>
          <a:xfrm>
            <a:off x="1842274" y="1302040"/>
            <a:ext cx="8968292" cy="543877"/>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等线" charset="0"/>
                <a:cs typeface="Times New Roman" pitchFamily="18" charset="0"/>
              </a:rPr>
              <a:t>COST ESTIMATION</a:t>
            </a:r>
            <a:endParaRPr lang="zh-CN" altLang="en-US" sz="2000" b="0" i="0" u="none" strike="noStrike" kern="1200" cap="none" spc="0" baseline="0">
              <a:solidFill>
                <a:srgbClr val="000000"/>
              </a:solidFill>
              <a:latin typeface="Calibri" charset="0"/>
              <a:ea typeface="等线" charset="0"/>
              <a:cs typeface="Calibri" charset="0"/>
            </a:endParaRPr>
          </a:p>
        </p:txBody>
      </p:sp>
      <p:graphicFrame>
        <p:nvGraphicFramePr>
          <p:cNvPr id="37" name="Table"/>
          <p:cNvGraphicFramePr>
            <a:graphicFrameLocks noGrp="1"/>
          </p:cNvGraphicFramePr>
          <p:nvPr/>
        </p:nvGraphicFramePr>
        <p:xfrm>
          <a:off x="1119601" y="2165004"/>
          <a:ext cx="10030103" cy="4014507"/>
        </p:xfrm>
        <a:graphic>
          <a:graphicData uri="http://schemas.openxmlformats.org/drawingml/2006/table">
            <a:tbl>
              <a:tblPr bandRow="1">
                <a:noFill/>
              </a:tblPr>
              <a:tblGrid>
                <a:gridCol w="859129">
                  <a:extLst>
                    <a:ext uri="{9D8B030D-6E8A-4147-A177-3AD203B41FA5}">
                      <a16:colId xmlns="" xmlns:a16="http://schemas.microsoft.com/office/drawing/2014/main" val="20000"/>
                    </a:ext>
                  </a:extLst>
                </a:gridCol>
                <a:gridCol w="4155922">
                  <a:extLst>
                    <a:ext uri="{9D8B030D-6E8A-4147-A177-3AD203B41FA5}">
                      <a16:colId xmlns="" xmlns:a16="http://schemas.microsoft.com/office/drawing/2014/main" val="20001"/>
                    </a:ext>
                  </a:extLst>
                </a:gridCol>
                <a:gridCol w="2507526">
                  <a:extLst>
                    <a:ext uri="{9D8B030D-6E8A-4147-A177-3AD203B41FA5}">
                      <a16:colId xmlns="" xmlns:a16="http://schemas.microsoft.com/office/drawing/2014/main" val="20002"/>
                    </a:ext>
                  </a:extLst>
                </a:gridCol>
                <a:gridCol w="2507526">
                  <a:extLst>
                    <a:ext uri="{9D8B030D-6E8A-4147-A177-3AD203B41FA5}">
                      <a16:colId xmlns="" xmlns:a16="http://schemas.microsoft.com/office/drawing/2014/main" val="20003"/>
                    </a:ext>
                  </a:extLst>
                </a:gridCol>
              </a:tblGrid>
              <a:tr h="573501">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S.NO</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COMPONENT DESCRIPTION</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QUANTITY</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COST</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extLst>
                  <a:ext uri="{0D108BD9-81ED-4DB2-BD59-A6C34878D82A}">
                    <a16:rowId xmlns="" xmlns:a16="http://schemas.microsoft.com/office/drawing/2014/main" val="10000"/>
                  </a:ext>
                </a:extLst>
              </a:tr>
              <a:tr h="573501">
                <a:tc>
                  <a:txBody>
                    <a:bodyPr/>
                    <a:lstStyle/>
                    <a:p>
                      <a:pPr marL="0" indent="0" algn="r">
                        <a:lnSpc>
                          <a:spcPct val="100000"/>
                        </a:lnSpc>
                        <a:spcBef>
                          <a:spcPts val="0"/>
                        </a:spcBef>
                        <a:spcAft>
                          <a:spcPts val="0"/>
                        </a:spcAft>
                        <a:buNone/>
                      </a:pPr>
                      <a:r>
                        <a:rPr lang="en-US" altLang="zh-CN" sz="2200" b="0" i="0" u="none" strike="noStrike" kern="0" cap="none" spc="0" baseline="0">
                          <a:latin typeface="Times New Roman" pitchFamily="18" charset="0"/>
                          <a:ea typeface="Droid Sans" charset="0"/>
                          <a:cs typeface="Times New Roman" pitchFamily="18" charset="0"/>
                        </a:rPr>
                        <a:t>1</a:t>
                      </a:r>
                      <a:endParaRPr lang="zh-CN" altLang="en-US" sz="2200" b="0" i="0" u="none" strike="noStrike" kern="0" cap="none" spc="0" baseline="0">
                        <a:latin typeface="Times New Roman" pitchFamily="18" charset="0"/>
                        <a:ea typeface="Droid Sans"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Arduino UNO </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1</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2,160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D1DEEF"/>
                    </a:solidFill>
                  </a:tcPr>
                </a:tc>
                <a:extLst>
                  <a:ext uri="{0D108BD9-81ED-4DB2-BD59-A6C34878D82A}">
                    <a16:rowId xmlns="" xmlns:a16="http://schemas.microsoft.com/office/drawing/2014/main" val="10001"/>
                  </a:ext>
                </a:extLst>
              </a:tr>
              <a:tr h="573501">
                <a:tc>
                  <a:txBody>
                    <a:bodyPr/>
                    <a:lstStyle/>
                    <a:p>
                      <a:pPr marL="0" indent="0" algn="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 2 </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LDR</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4</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40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extLst>
                  <a:ext uri="{0D108BD9-81ED-4DB2-BD59-A6C34878D82A}">
                    <a16:rowId xmlns="" xmlns:a16="http://schemas.microsoft.com/office/drawing/2014/main" val="10002"/>
                  </a:ext>
                </a:extLst>
              </a:tr>
              <a:tr h="573501">
                <a:tc>
                  <a:txBody>
                    <a:bodyPr/>
                    <a:lstStyle/>
                    <a:p>
                      <a:pPr marL="0" indent="0" algn="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3</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MG995 Servo motor</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2</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500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extLst>
                  <a:ext uri="{0D108BD9-81ED-4DB2-BD59-A6C34878D82A}">
                    <a16:rowId xmlns="" xmlns:a16="http://schemas.microsoft.com/office/drawing/2014/main" val="10003"/>
                  </a:ext>
                </a:extLst>
              </a:tr>
              <a:tr h="573501">
                <a:tc>
                  <a:txBody>
                    <a:bodyPr/>
                    <a:lstStyle/>
                    <a:p>
                      <a:pPr marL="0" indent="0" algn="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4</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Solar panel</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4</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Rs.240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extLst>
                  <a:ext uri="{0D108BD9-81ED-4DB2-BD59-A6C34878D82A}">
                    <a16:rowId xmlns="" xmlns:a16="http://schemas.microsoft.com/office/drawing/2014/main" val="10004"/>
                  </a:ext>
                </a:extLst>
              </a:tr>
              <a:tr h="573501">
                <a:tc>
                  <a:txBody>
                    <a:bodyPr/>
                    <a:lstStyle/>
                    <a:p>
                      <a:pPr marL="0" indent="0" algn="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5</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Bread board</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1</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60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extLst>
                  <a:ext uri="{0D108BD9-81ED-4DB2-BD59-A6C34878D82A}">
                    <a16:rowId xmlns="" xmlns:a16="http://schemas.microsoft.com/office/drawing/2014/main" val="10005"/>
                  </a:ext>
                </a:extLst>
              </a:tr>
              <a:tr h="573501">
                <a:tc>
                  <a:txBody>
                    <a:bodyPr/>
                    <a:lstStyle/>
                    <a:p>
                      <a:pPr marL="0" indent="0" algn="r" eaLnBrk="1" latinLnBrk="0" hangingPunct="1">
                        <a:lnSpc>
                          <a:spcPct val="100000"/>
                        </a:lnSpc>
                        <a:spcBef>
                          <a:spcPts val="0"/>
                        </a:spcBef>
                        <a:spcAft>
                          <a:spcPts val="0"/>
                        </a:spcAft>
                        <a:buNone/>
                      </a:pPr>
                      <a:endParaRPr lang="zh-CN" altLang="en-US" sz="1800" b="1"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Times New Roman" pitchFamily="18" charset="0"/>
                          <a:ea typeface="等线" charset="0"/>
                          <a:cs typeface="Times New Roman" pitchFamily="18" charset="0"/>
                        </a:rPr>
                        <a:t>TOTAL</a:t>
                      </a:r>
                      <a:endParaRPr lang="zh-CN" altLang="en-US" sz="1800" b="1"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3000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60131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矩形"/>
          <p:cNvSpPr>
            <a:spLocks/>
          </p:cNvSpPr>
          <p:nvPr/>
        </p:nvSpPr>
        <p:spPr>
          <a:xfrm>
            <a:off x="3466332" y="1312295"/>
            <a:ext cx="5249960" cy="443198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2400" b="1" i="0" u="sng" strike="noStrike" kern="1200" cap="none" spc="0" baseline="0" dirty="0">
                <a:solidFill>
                  <a:schemeClr val="tx1"/>
                </a:solidFill>
                <a:latin typeface="Times New Roman" pitchFamily="18" charset="0"/>
                <a:ea typeface="等线" charset="0"/>
                <a:cs typeface="Times New Roman" pitchFamily="18" charset="0"/>
              </a:rPr>
              <a:t>LIST OF CONTENTS</a:t>
            </a:r>
          </a:p>
          <a:p>
            <a:pPr marL="0" indent="0" algn="ctr">
              <a:lnSpc>
                <a:spcPct val="100000"/>
              </a:lnSpc>
              <a:spcBef>
                <a:spcPts val="0"/>
              </a:spcBef>
              <a:spcAft>
                <a:spcPts val="0"/>
              </a:spcAft>
              <a:buNone/>
            </a:pPr>
            <a:endParaRPr lang="en-US" altLang="zh-CN" sz="2400" b="1" i="0" u="sng"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1800" b="1" i="0" u="none" strike="noStrike" kern="1200" cap="none" spc="0" baseline="0" dirty="0">
              <a:solidFill>
                <a:schemeClr val="tx1"/>
              </a:solidFill>
              <a:latin typeface="Times New Roman" pitchFamily="18" charset="0"/>
              <a:ea typeface="等线" charset="0"/>
              <a:cs typeface="Times New Roman" pitchFamily="18" charset="0"/>
            </a:endParaRP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Problem Statement</a:t>
            </a: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Objective</a:t>
            </a: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Abstract</a:t>
            </a: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Block Diagram</a:t>
            </a: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Cost </a:t>
            </a:r>
            <a:r>
              <a:rPr lang="en-US" altLang="zh-CN" sz="2400" i="0" u="none" strike="noStrike" kern="1200" cap="none" spc="0" baseline="0" dirty="0" smtClean="0">
                <a:solidFill>
                  <a:schemeClr val="tx1"/>
                </a:solidFill>
                <a:latin typeface="Times New Roman" pitchFamily="18" charset="0"/>
                <a:ea typeface="等线" charset="0"/>
                <a:cs typeface="Times New Roman" pitchFamily="18" charset="0"/>
              </a:rPr>
              <a:t>Estimation</a:t>
            </a:r>
          </a:p>
          <a:p>
            <a:pPr marL="342900" indent="-342900" algn="l">
              <a:lnSpc>
                <a:spcPct val="150000"/>
              </a:lnSpc>
              <a:spcBef>
                <a:spcPts val="0"/>
              </a:spcBef>
              <a:spcAft>
                <a:spcPts val="0"/>
              </a:spcAft>
              <a:buFont typeface="Wingdings" pitchFamily="2" charset="2"/>
              <a:buChar char="ü"/>
            </a:pPr>
            <a:r>
              <a:rPr lang="en-US" altLang="zh-CN" sz="2400" dirty="0" smtClean="0">
                <a:latin typeface="Times New Roman" pitchFamily="18" charset="0"/>
                <a:ea typeface="等线" charset="0"/>
                <a:cs typeface="Times New Roman" pitchFamily="18" charset="0"/>
              </a:rPr>
              <a:t>Survey form Analysis</a:t>
            </a:r>
          </a:p>
        </p:txBody>
      </p:sp>
    </p:spTree>
    <p:extLst>
      <p:ext uri="{BB962C8B-B14F-4D97-AF65-F5344CB8AC3E}">
        <p14:creationId xmlns:p14="http://schemas.microsoft.com/office/powerpoint/2010/main" val="87677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矩形"/>
          <p:cNvSpPr>
            <a:spLocks/>
          </p:cNvSpPr>
          <p:nvPr/>
        </p:nvSpPr>
        <p:spPr>
          <a:xfrm>
            <a:off x="1960261" y="1213550"/>
            <a:ext cx="8968293" cy="543877"/>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等线" charset="0"/>
                <a:cs typeface="Times New Roman" pitchFamily="18" charset="0"/>
              </a:rPr>
              <a:t>PROBLEM STATEMENT</a:t>
            </a:r>
            <a:endParaRPr lang="zh-CN" altLang="en-US" sz="2000" b="1" i="0" u="none" strike="noStrike" kern="1200" cap="none" spc="0" baseline="0">
              <a:solidFill>
                <a:srgbClr val="000000"/>
              </a:solidFill>
              <a:latin typeface="Times New Roman" pitchFamily="18" charset="0"/>
              <a:ea typeface="等线" charset="0"/>
              <a:cs typeface="Times New Roman" pitchFamily="18" charset="0"/>
            </a:endParaRPr>
          </a:p>
        </p:txBody>
      </p:sp>
      <p:sp>
        <p:nvSpPr>
          <p:cNvPr id="25" name="矩形"/>
          <p:cNvSpPr>
            <a:spLocks/>
          </p:cNvSpPr>
          <p:nvPr/>
        </p:nvSpPr>
        <p:spPr>
          <a:xfrm>
            <a:off x="1574800" y="2367280"/>
            <a:ext cx="9875520" cy="317779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Generally, solar panels are stationary and do not follow the movement of the sun.</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a:t>
            </a:r>
            <a:r>
              <a:rPr lang="en-US" altLang="zh-CN" sz="2200" smtClean="0">
                <a:latin typeface="Times New Roman" pitchFamily="18" charset="0"/>
                <a:ea typeface="等线" charset="0"/>
                <a:cs typeface="Times New Roman" pitchFamily="18" charset="0"/>
              </a:rPr>
              <a:t>It</a:t>
            </a:r>
            <a:r>
              <a:rPr lang="en-US" altLang="zh-CN" sz="2200" b="0" i="0" u="none" strike="noStrike" kern="1200" cap="none" spc="0" baseline="0" smtClean="0">
                <a:solidFill>
                  <a:schemeClr val="tx1"/>
                </a:solidFill>
                <a:latin typeface="Times New Roman" pitchFamily="18" charset="0"/>
                <a:ea typeface="等线" charset="0"/>
                <a:cs typeface="Times New Roman" pitchFamily="18" charset="0"/>
              </a:rPr>
              <a:t>  </a:t>
            </a:r>
            <a:r>
              <a:rPr lang="en-US" altLang="zh-CN" sz="2200" b="0" i="0" u="none" strike="noStrike" kern="1200" cap="none" spc="0" baseline="0">
                <a:solidFill>
                  <a:schemeClr val="tx1"/>
                </a:solidFill>
                <a:latin typeface="Times New Roman" pitchFamily="18" charset="0"/>
                <a:ea typeface="等线" charset="0"/>
                <a:cs typeface="Times New Roman" pitchFamily="18" charset="0"/>
              </a:rPr>
              <a:t>only </a:t>
            </a:r>
            <a:r>
              <a:rPr lang="en-US" altLang="zh-CN" sz="2200" b="0" i="0" u="none" strike="noStrike" kern="1200" cap="none" spc="0" baseline="0" smtClean="0">
                <a:solidFill>
                  <a:schemeClr val="tx1"/>
                </a:solidFill>
                <a:latin typeface="Times New Roman" pitchFamily="18" charset="0"/>
                <a:ea typeface="等线" charset="0"/>
                <a:cs typeface="Times New Roman" pitchFamily="18" charset="0"/>
              </a:rPr>
              <a:t>works </a:t>
            </a: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in the presence of the sun light is strong .</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a:t>
            </a:r>
            <a:r>
              <a:rPr lang="en-US" altLang="zh-CN" sz="2200" dirty="0" smtClean="0">
                <a:latin typeface="Times New Roman" pitchFamily="18" charset="0"/>
                <a:ea typeface="等线" charset="0"/>
                <a:cs typeface="Times New Roman" pitchFamily="18" charset="0"/>
              </a:rPr>
              <a:t>The</a:t>
            </a:r>
            <a:r>
              <a:rPr lang="en-US" altLang="zh-CN" sz="2200" b="0" i="0" u="none" strike="noStrike" kern="1200" cap="none" spc="0" baseline="0" dirty="0" smtClean="0">
                <a:solidFill>
                  <a:schemeClr val="tx1"/>
                </a:solidFill>
                <a:latin typeface="Times New Roman" pitchFamily="18" charset="0"/>
                <a:ea typeface="等线" charset="0"/>
                <a:cs typeface="Times New Roman" pitchFamily="18" charset="0"/>
              </a:rPr>
              <a:t> </a:t>
            </a: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incident of sunlight changes or moves with the time of the day </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It is used to tracks the sun movement across the sky and tries to maintain the solar panel perpendicular to sun rays, and ensuring that maximum number of solar light is incident on the solar plane</a:t>
            </a:r>
            <a:endParaRPr lang="zh-CN" altLang="en-US" sz="22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57194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p:cNvSpPr>
            <a:spLocks/>
          </p:cNvSpPr>
          <p:nvPr/>
        </p:nvSpPr>
        <p:spPr>
          <a:xfrm>
            <a:off x="1842273" y="1302040"/>
            <a:ext cx="8968294"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endParaRPr lang="zh-CN" altLang="en-US" sz="2000" b="1" i="0" u="none" strike="noStrike" kern="1200" cap="none" spc="0" baseline="0" dirty="0">
              <a:solidFill>
                <a:srgbClr val="000000"/>
              </a:solidFill>
              <a:latin typeface="Times New Roman" pitchFamily="18" charset="0"/>
              <a:ea typeface="等线" charset="0"/>
              <a:cs typeface="Times New Roman" pitchFamily="18" charset="0"/>
            </a:endParaRPr>
          </a:p>
        </p:txBody>
      </p:sp>
      <p:sp>
        <p:nvSpPr>
          <p:cNvPr id="27" name="矩形"/>
          <p:cNvSpPr>
            <a:spLocks/>
          </p:cNvSpPr>
          <p:nvPr/>
        </p:nvSpPr>
        <p:spPr>
          <a:xfrm>
            <a:off x="891032" y="2351024"/>
            <a:ext cx="10609484" cy="416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120"/>
              </a:spcAft>
              <a:buClr>
                <a:srgbClr val="0070C0"/>
              </a:buClr>
              <a:buFont typeface="Wingdings" pitchFamily="2" charset="2"/>
              <a:buChar char="ü"/>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The main objective of the dual axis solar power tracking system is to follow the  </a:t>
            </a:r>
          </a:p>
          <a:p>
            <a:pPr marL="0" indent="0" algn="l">
              <a:lnSpc>
                <a:spcPct val="150000"/>
              </a:lnSpc>
              <a:spcBef>
                <a:spcPts val="0"/>
              </a:spcBef>
              <a:spcAft>
                <a:spcPts val="120"/>
              </a:spcAft>
              <a:buNone/>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Position of the sun for maximum energy efficiency.</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To generate power from solar panel using dual axis tracker.</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This helps better directivity with Sun rays, thus increasing the efficiency of the solar system.</a:t>
            </a:r>
          </a:p>
          <a:p>
            <a:pPr marL="0" indent="0" algn="l">
              <a:lnSpc>
                <a:spcPct val="100000"/>
              </a:lnSpc>
              <a:spcBef>
                <a:spcPts val="0"/>
              </a:spcBef>
              <a:spcAft>
                <a:spcPts val="120"/>
              </a:spcAft>
              <a:buNone/>
            </a:pPr>
            <a:endParaRPr lang="en-US" altLang="zh-CN" sz="2200" b="0" i="0" u="none" strike="noStrike" kern="1200" cap="none" spc="0" baseline="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a:t>
            </a:r>
            <a:endParaRPr lang="zh-CN" altLang="en-US" sz="2200" b="0" i="0" u="none" strike="noStrike" kern="1200" cap="none" spc="0" baseline="0">
              <a:solidFill>
                <a:schemeClr val="tx1"/>
              </a:solidFill>
              <a:latin typeface="Times New Roman" pitchFamily="18" charset="0"/>
              <a:ea typeface="等线" charset="0"/>
              <a:cs typeface="Times New Roman" pitchFamily="18" charset="0"/>
            </a:endParaRPr>
          </a:p>
        </p:txBody>
      </p:sp>
      <p:pic>
        <p:nvPicPr>
          <p:cNvPr id="2" name="Picture 1"/>
          <p:cNvPicPr>
            <a:picLocks noChangeAspect="1"/>
          </p:cNvPicPr>
          <p:nvPr/>
        </p:nvPicPr>
        <p:blipFill>
          <a:blip r:embed="rId2"/>
          <a:stretch>
            <a:fillRect/>
          </a:stretch>
        </p:blipFill>
        <p:spPr>
          <a:xfrm>
            <a:off x="5084268" y="1302040"/>
            <a:ext cx="1786283" cy="536494"/>
          </a:xfrm>
          <a:prstGeom prst="rect">
            <a:avLst/>
          </a:prstGeom>
        </p:spPr>
      </p:pic>
    </p:spTree>
    <p:extLst>
      <p:ext uri="{BB962C8B-B14F-4D97-AF65-F5344CB8AC3E}">
        <p14:creationId xmlns:p14="http://schemas.microsoft.com/office/powerpoint/2010/main" val="187964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p:cNvSpPr>
            <a:spLocks/>
          </p:cNvSpPr>
          <p:nvPr/>
        </p:nvSpPr>
        <p:spPr>
          <a:xfrm>
            <a:off x="1857021" y="1302040"/>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algn="ctr">
              <a:lnSpc>
                <a:spcPct val="150000"/>
              </a:lnSpc>
            </a:pPr>
            <a:r>
              <a:rPr lang="en-US" altLang="zh-CN" sz="2000" b="1" dirty="0" smtClean="0">
                <a:solidFill>
                  <a:srgbClr val="000000"/>
                </a:solidFill>
                <a:latin typeface="Times New Roman" pitchFamily="18" charset="0"/>
                <a:ea typeface="等线" charset="0"/>
                <a:cs typeface="Times New Roman" pitchFamily="18" charset="0"/>
              </a:rPr>
              <a:t>ABSTRACT</a:t>
            </a:r>
            <a:endParaRPr lang="zh-CN" altLang="en-US" sz="2000" b="1" dirty="0">
              <a:solidFill>
                <a:srgbClr val="000000"/>
              </a:solidFill>
              <a:latin typeface="Times New Roman" pitchFamily="18" charset="0"/>
              <a:ea typeface="等线" charset="0"/>
              <a:cs typeface="Times New Roman" pitchFamily="18" charset="0"/>
            </a:endParaRPr>
          </a:p>
        </p:txBody>
      </p:sp>
      <p:sp>
        <p:nvSpPr>
          <p:cNvPr id="29" name="矩形"/>
          <p:cNvSpPr>
            <a:spLocks/>
          </p:cNvSpPr>
          <p:nvPr/>
        </p:nvSpPr>
        <p:spPr>
          <a:xfrm>
            <a:off x="1320800" y="2164080"/>
            <a:ext cx="10576559" cy="307853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As population is increasing globally, we are very concerned for Electricity.</a:t>
            </a:r>
          </a:p>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There are various ways of electricity generation like Hydro power plant, Nuclear power plant, Windmill plants and also Solar power plants. </a:t>
            </a:r>
          </a:p>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Nowadays we have lots of power plants established on Solar and Wind Technology.</a:t>
            </a:r>
          </a:p>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Our project aims at Dual axis or Dual direction tracker. </a:t>
            </a:r>
          </a:p>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The Solar </a:t>
            </a:r>
            <a:r>
              <a:rPr lang="en-US" altLang="zh-CN" sz="2200" b="0" i="0" u="none" strike="noStrike" kern="1200" cap="none" spc="0" baseline="0" dirty="0" smtClean="0">
                <a:solidFill>
                  <a:schemeClr val="tx1"/>
                </a:solidFill>
                <a:latin typeface="Times New Roman" pitchFamily="18" charset="0"/>
                <a:ea typeface="等线" charset="0"/>
                <a:cs typeface="Times New Roman" pitchFamily="18" charset="0"/>
              </a:rPr>
              <a:t>panel </a:t>
            </a: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used in this system can adjust its direction both in X-Y co-ordinates</a:t>
            </a:r>
            <a:endParaRPr lang="zh-CN" altLang="en-US" sz="22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05702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p:cNvSpPr>
            <a:spLocks noGrp="1"/>
          </p:cNvSpPr>
          <p:nvPr>
            <p:ph type="title"/>
          </p:nvPr>
        </p:nvSpPr>
        <p:spPr>
          <a:xfrm>
            <a:off x="627878" y="1252003"/>
            <a:ext cx="10977433" cy="114478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ctr"/>
            <a:r>
              <a:rPr lang="en-US" altLang="zh-CN" sz="2000" b="1" dirty="0">
                <a:latin typeface="Times New Roman" panose="02020603050405020304" pitchFamily="18" charset="0"/>
                <a:cs typeface="Times New Roman" panose="02020603050405020304" pitchFamily="18" charset="0"/>
              </a:rPr>
              <a:t>DESCRIPTION</a:t>
            </a:r>
            <a:endParaRPr lang="zh-CN" altLang="en-US" sz="2000" b="1" dirty="0">
              <a:latin typeface="Times New Roman" panose="02020603050405020304" pitchFamily="18" charset="0"/>
              <a:cs typeface="Times New Roman" panose="02020603050405020304" pitchFamily="18" charset="0"/>
            </a:endParaRPr>
          </a:p>
        </p:txBody>
      </p:sp>
      <p:sp>
        <p:nvSpPr>
          <p:cNvPr id="39" name="文本框"/>
          <p:cNvSpPr>
            <a:spLocks noGrp="1"/>
          </p:cNvSpPr>
          <p:nvPr>
            <p:ph type="body" idx="4294967295"/>
          </p:nvPr>
        </p:nvSpPr>
        <p:spPr>
          <a:xfrm>
            <a:off x="555216" y="1824394"/>
            <a:ext cx="10977433" cy="4528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dirty="0">
                <a:latin typeface="Times New Roman" pitchFamily="18" charset="0"/>
                <a:cs typeface="Times New Roman" pitchFamily="18" charset="0"/>
              </a:rPr>
              <a:t>The dual axis tracker collect energy from the sun from the east west north and south angles. </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It </a:t>
            </a:r>
            <a:r>
              <a:rPr lang="en-US" altLang="zh-CN" dirty="0">
                <a:latin typeface="Times New Roman" pitchFamily="18" charset="0"/>
                <a:cs typeface="Times New Roman" pitchFamily="18" charset="0"/>
              </a:rPr>
              <a:t>function </a:t>
            </a:r>
            <a:r>
              <a:rPr lang="en-US" altLang="zh-CN" dirty="0" smtClean="0">
                <a:latin typeface="Times New Roman" pitchFamily="18" charset="0"/>
                <a:cs typeface="Times New Roman" pitchFamily="18" charset="0"/>
              </a:rPr>
              <a:t>on </a:t>
            </a:r>
            <a:r>
              <a:rPr lang="en-US" altLang="zh-CN" dirty="0">
                <a:latin typeface="Times New Roman" pitchFamily="18" charset="0"/>
                <a:cs typeface="Times New Roman" pitchFamily="18" charset="0"/>
              </a:rPr>
              <a:t>two axes primary </a:t>
            </a:r>
            <a:r>
              <a:rPr lang="en-US" altLang="zh-CN">
                <a:latin typeface="Times New Roman" pitchFamily="18" charset="0"/>
                <a:cs typeface="Times New Roman" pitchFamily="18" charset="0"/>
              </a:rPr>
              <a:t>and </a:t>
            </a:r>
            <a:r>
              <a:rPr lang="en-US" altLang="zh-CN" smtClean="0">
                <a:latin typeface="Times New Roman" pitchFamily="18" charset="0"/>
                <a:cs typeface="Times New Roman" pitchFamily="18" charset="0"/>
              </a:rPr>
              <a:t>secondary.</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One </a:t>
            </a:r>
            <a:r>
              <a:rPr lang="en-US" altLang="zh-CN" dirty="0">
                <a:latin typeface="Times New Roman" pitchFamily="18" charset="0"/>
                <a:cs typeface="Times New Roman" pitchFamily="18" charset="0"/>
              </a:rPr>
              <a:t>axis helps the solar tracker to move from east to west and the other helps the tracker to move from north to south. </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Hence </a:t>
            </a:r>
            <a:r>
              <a:rPr lang="en-US" altLang="zh-CN" dirty="0">
                <a:latin typeface="Times New Roman" pitchFamily="18" charset="0"/>
                <a:cs typeface="Times New Roman" pitchFamily="18" charset="0"/>
              </a:rPr>
              <a:t>they are known as dual axis solar tracker. It can generate </a:t>
            </a:r>
            <a:r>
              <a:rPr lang="en-US" altLang="zh-CN" dirty="0" err="1">
                <a:latin typeface="Times New Roman" pitchFamily="18" charset="0"/>
                <a:cs typeface="Times New Roman" pitchFamily="18" charset="0"/>
              </a:rPr>
              <a:t>upto</a:t>
            </a:r>
            <a:r>
              <a:rPr lang="en-US" altLang="zh-CN" dirty="0">
                <a:latin typeface="Times New Roman" pitchFamily="18" charset="0"/>
                <a:cs typeface="Times New Roman" pitchFamily="18" charset="0"/>
              </a:rPr>
              <a:t> 40%  more electricity than the unmovable solar panel systems that stay at a fixed position. </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Besides </a:t>
            </a:r>
            <a:r>
              <a:rPr lang="en-US" altLang="zh-CN" dirty="0">
                <a:latin typeface="Times New Roman" pitchFamily="18" charset="0"/>
                <a:cs typeface="Times New Roman" pitchFamily="18" charset="0"/>
              </a:rPr>
              <a:t>due to its movement in all directions dual axis tracker is quite flexible.</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53686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duino.jfif"/>
          <p:cNvPicPr>
            <a:picLocks noChangeAspect="1"/>
          </p:cNvPicPr>
          <p:nvPr/>
        </p:nvPicPr>
        <p:blipFill>
          <a:blip r:embed="rId2"/>
          <a:stretch>
            <a:fillRect/>
          </a:stretch>
        </p:blipFill>
        <p:spPr>
          <a:xfrm>
            <a:off x="4762491" y="2500306"/>
            <a:ext cx="3899325" cy="2143140"/>
          </a:xfrm>
          <a:prstGeom prst="rect">
            <a:avLst/>
          </a:prstGeom>
        </p:spPr>
      </p:pic>
      <p:sp>
        <p:nvSpPr>
          <p:cNvPr id="1026" name="AutoShape 2" descr="What is an Arduino? - SparkFun Learn"/>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descr="motor.jfif"/>
          <p:cNvPicPr>
            <a:picLocks noChangeAspect="1"/>
          </p:cNvPicPr>
          <p:nvPr/>
        </p:nvPicPr>
        <p:blipFill>
          <a:blip r:embed="rId3"/>
          <a:stretch>
            <a:fillRect/>
          </a:stretch>
        </p:blipFill>
        <p:spPr>
          <a:xfrm>
            <a:off x="9906027" y="3143248"/>
            <a:ext cx="1512749" cy="928694"/>
          </a:xfrm>
          <a:prstGeom prst="rect">
            <a:avLst/>
          </a:prstGeom>
        </p:spPr>
      </p:pic>
      <p:pic>
        <p:nvPicPr>
          <p:cNvPr id="7" name="Picture 6" descr="panal.jfif"/>
          <p:cNvPicPr>
            <a:picLocks noChangeAspect="1"/>
          </p:cNvPicPr>
          <p:nvPr/>
        </p:nvPicPr>
        <p:blipFill>
          <a:blip r:embed="rId4"/>
          <a:stretch>
            <a:fillRect/>
          </a:stretch>
        </p:blipFill>
        <p:spPr>
          <a:xfrm>
            <a:off x="9239272" y="1000108"/>
            <a:ext cx="1524003" cy="1143002"/>
          </a:xfrm>
          <a:prstGeom prst="rect">
            <a:avLst/>
          </a:prstGeom>
        </p:spPr>
      </p:pic>
      <p:pic>
        <p:nvPicPr>
          <p:cNvPr id="8" name="Picture 7" descr="adc.jfif"/>
          <p:cNvPicPr>
            <a:picLocks noChangeAspect="1"/>
          </p:cNvPicPr>
          <p:nvPr/>
        </p:nvPicPr>
        <p:blipFill>
          <a:blip r:embed="rId5"/>
          <a:stretch>
            <a:fillRect/>
          </a:stretch>
        </p:blipFill>
        <p:spPr>
          <a:xfrm>
            <a:off x="2095472" y="1857364"/>
            <a:ext cx="1573880" cy="857256"/>
          </a:xfrm>
          <a:prstGeom prst="rect">
            <a:avLst/>
          </a:prstGeom>
        </p:spPr>
      </p:pic>
      <p:pic>
        <p:nvPicPr>
          <p:cNvPr id="9" name="Picture 8" descr="adc.jfif"/>
          <p:cNvPicPr>
            <a:picLocks noChangeAspect="1"/>
          </p:cNvPicPr>
          <p:nvPr/>
        </p:nvPicPr>
        <p:blipFill>
          <a:blip r:embed="rId5"/>
          <a:stretch>
            <a:fillRect/>
          </a:stretch>
        </p:blipFill>
        <p:spPr>
          <a:xfrm>
            <a:off x="2190723" y="2928934"/>
            <a:ext cx="1573880" cy="857256"/>
          </a:xfrm>
          <a:prstGeom prst="rect">
            <a:avLst/>
          </a:prstGeom>
        </p:spPr>
      </p:pic>
      <p:pic>
        <p:nvPicPr>
          <p:cNvPr id="10" name="Picture 9" descr="adc.jfif"/>
          <p:cNvPicPr>
            <a:picLocks noChangeAspect="1"/>
          </p:cNvPicPr>
          <p:nvPr/>
        </p:nvPicPr>
        <p:blipFill>
          <a:blip r:embed="rId5"/>
          <a:stretch>
            <a:fillRect/>
          </a:stretch>
        </p:blipFill>
        <p:spPr>
          <a:xfrm>
            <a:off x="2285973" y="3857628"/>
            <a:ext cx="1573880" cy="857256"/>
          </a:xfrm>
          <a:prstGeom prst="rect">
            <a:avLst/>
          </a:prstGeom>
        </p:spPr>
      </p:pic>
      <p:pic>
        <p:nvPicPr>
          <p:cNvPr id="11" name="Picture 10" descr="adc.jfif"/>
          <p:cNvPicPr>
            <a:picLocks noChangeAspect="1"/>
          </p:cNvPicPr>
          <p:nvPr/>
        </p:nvPicPr>
        <p:blipFill>
          <a:blip r:embed="rId5"/>
          <a:stretch>
            <a:fillRect/>
          </a:stretch>
        </p:blipFill>
        <p:spPr>
          <a:xfrm>
            <a:off x="2285973" y="4929198"/>
            <a:ext cx="1573880" cy="857256"/>
          </a:xfrm>
          <a:prstGeom prst="rect">
            <a:avLst/>
          </a:prstGeom>
        </p:spPr>
      </p:pic>
      <p:pic>
        <p:nvPicPr>
          <p:cNvPr id="12" name="Picture 11" descr="oscillator.jfif"/>
          <p:cNvPicPr>
            <a:picLocks noChangeAspect="1"/>
          </p:cNvPicPr>
          <p:nvPr/>
        </p:nvPicPr>
        <p:blipFill>
          <a:blip r:embed="rId6"/>
          <a:stretch>
            <a:fillRect/>
          </a:stretch>
        </p:blipFill>
        <p:spPr>
          <a:xfrm>
            <a:off x="5810248" y="5357826"/>
            <a:ext cx="2074795" cy="1171578"/>
          </a:xfrm>
          <a:prstGeom prst="rect">
            <a:avLst/>
          </a:prstGeom>
        </p:spPr>
      </p:pic>
      <p:pic>
        <p:nvPicPr>
          <p:cNvPr id="13" name="Picture 12" descr="ldr.jfif"/>
          <p:cNvPicPr>
            <a:picLocks noChangeAspect="1"/>
          </p:cNvPicPr>
          <p:nvPr/>
        </p:nvPicPr>
        <p:blipFill>
          <a:blip r:embed="rId7"/>
          <a:stretch>
            <a:fillRect/>
          </a:stretch>
        </p:blipFill>
        <p:spPr>
          <a:xfrm>
            <a:off x="666713" y="2214554"/>
            <a:ext cx="936183" cy="528636"/>
          </a:xfrm>
          <a:prstGeom prst="rect">
            <a:avLst/>
          </a:prstGeom>
        </p:spPr>
      </p:pic>
      <p:pic>
        <p:nvPicPr>
          <p:cNvPr id="14" name="Picture 13" descr="ldr.jfif"/>
          <p:cNvPicPr>
            <a:picLocks noChangeAspect="1"/>
          </p:cNvPicPr>
          <p:nvPr/>
        </p:nvPicPr>
        <p:blipFill>
          <a:blip r:embed="rId7"/>
          <a:stretch>
            <a:fillRect/>
          </a:stretch>
        </p:blipFill>
        <p:spPr>
          <a:xfrm>
            <a:off x="571462" y="3143248"/>
            <a:ext cx="936183" cy="528636"/>
          </a:xfrm>
          <a:prstGeom prst="rect">
            <a:avLst/>
          </a:prstGeom>
        </p:spPr>
      </p:pic>
      <p:pic>
        <p:nvPicPr>
          <p:cNvPr id="15" name="Picture 14" descr="ldr.jfif"/>
          <p:cNvPicPr>
            <a:picLocks noChangeAspect="1"/>
          </p:cNvPicPr>
          <p:nvPr/>
        </p:nvPicPr>
        <p:blipFill>
          <a:blip r:embed="rId7"/>
          <a:stretch>
            <a:fillRect/>
          </a:stretch>
        </p:blipFill>
        <p:spPr>
          <a:xfrm>
            <a:off x="571462" y="4000504"/>
            <a:ext cx="936183" cy="528636"/>
          </a:xfrm>
          <a:prstGeom prst="rect">
            <a:avLst/>
          </a:prstGeom>
        </p:spPr>
      </p:pic>
      <p:pic>
        <p:nvPicPr>
          <p:cNvPr id="16" name="Picture 15" descr="ldr.jfif"/>
          <p:cNvPicPr>
            <a:picLocks noChangeAspect="1"/>
          </p:cNvPicPr>
          <p:nvPr/>
        </p:nvPicPr>
        <p:blipFill>
          <a:blip r:embed="rId7"/>
          <a:stretch>
            <a:fillRect/>
          </a:stretch>
        </p:blipFill>
        <p:spPr>
          <a:xfrm>
            <a:off x="476211" y="5072074"/>
            <a:ext cx="936183" cy="528636"/>
          </a:xfrm>
          <a:prstGeom prst="rect">
            <a:avLst/>
          </a:prstGeom>
        </p:spPr>
      </p:pic>
      <p:sp>
        <p:nvSpPr>
          <p:cNvPr id="17" name="Bent Arrow 16"/>
          <p:cNvSpPr/>
          <p:nvPr/>
        </p:nvSpPr>
        <p:spPr>
          <a:xfrm flipH="1">
            <a:off x="3714733" y="2071678"/>
            <a:ext cx="1809763"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Left Arrow 17"/>
          <p:cNvSpPr/>
          <p:nvPr/>
        </p:nvSpPr>
        <p:spPr>
          <a:xfrm>
            <a:off x="3809984" y="3286124"/>
            <a:ext cx="1238259"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Left Arrow 18"/>
          <p:cNvSpPr/>
          <p:nvPr/>
        </p:nvSpPr>
        <p:spPr>
          <a:xfrm>
            <a:off x="3905235" y="4071942"/>
            <a:ext cx="1143008"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Bent Arrow 20"/>
          <p:cNvSpPr/>
          <p:nvPr/>
        </p:nvSpPr>
        <p:spPr>
          <a:xfrm flipH="1" flipV="1">
            <a:off x="3905235" y="4714884"/>
            <a:ext cx="2000264" cy="857256"/>
          </a:xfrm>
          <a:prstGeom prst="bentArrow">
            <a:avLst>
              <a:gd name="adj1" fmla="val 25000"/>
              <a:gd name="adj2" fmla="val 2606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Left Arrow 22"/>
          <p:cNvSpPr/>
          <p:nvPr/>
        </p:nvSpPr>
        <p:spPr>
          <a:xfrm flipH="1">
            <a:off x="8667768" y="3500438"/>
            <a:ext cx="1238259"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Left Arrow 24"/>
          <p:cNvSpPr/>
          <p:nvPr/>
        </p:nvSpPr>
        <p:spPr>
          <a:xfrm rot="5400000">
            <a:off x="10001277" y="2500306"/>
            <a:ext cx="857256"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Left Arrow 25"/>
          <p:cNvSpPr/>
          <p:nvPr/>
        </p:nvSpPr>
        <p:spPr>
          <a:xfrm rot="16200000">
            <a:off x="6429377" y="4810135"/>
            <a:ext cx="857256" cy="3810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666713" y="4786322"/>
            <a:ext cx="543739"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LDR</a:t>
            </a:r>
          </a:p>
          <a:p>
            <a:endParaRPr lang="en-IN" sz="1400" dirty="0">
              <a:latin typeface="Times New Roman" pitchFamily="18" charset="0"/>
              <a:cs typeface="Times New Roman" pitchFamily="18" charset="0"/>
            </a:endParaRPr>
          </a:p>
        </p:txBody>
      </p:sp>
      <p:sp>
        <p:nvSpPr>
          <p:cNvPr id="28" name="TextBox 27"/>
          <p:cNvSpPr txBox="1"/>
          <p:nvPr/>
        </p:nvSpPr>
        <p:spPr>
          <a:xfrm>
            <a:off x="761964" y="3643314"/>
            <a:ext cx="543739"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LDR</a:t>
            </a:r>
          </a:p>
          <a:p>
            <a:endParaRPr lang="en-IN" sz="1400" dirty="0">
              <a:latin typeface="Times New Roman" pitchFamily="18" charset="0"/>
              <a:cs typeface="Times New Roman" pitchFamily="18" charset="0"/>
            </a:endParaRPr>
          </a:p>
        </p:txBody>
      </p:sp>
      <p:sp>
        <p:nvSpPr>
          <p:cNvPr id="29" name="TextBox 28"/>
          <p:cNvSpPr txBox="1"/>
          <p:nvPr/>
        </p:nvSpPr>
        <p:spPr>
          <a:xfrm>
            <a:off x="857214" y="2714620"/>
            <a:ext cx="543739"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LDR</a:t>
            </a:r>
          </a:p>
          <a:p>
            <a:endParaRPr lang="en-IN" sz="1400" dirty="0">
              <a:latin typeface="Times New Roman" pitchFamily="18" charset="0"/>
              <a:cs typeface="Times New Roman" pitchFamily="18" charset="0"/>
            </a:endParaRPr>
          </a:p>
        </p:txBody>
      </p:sp>
      <p:sp>
        <p:nvSpPr>
          <p:cNvPr id="30" name="TextBox 29"/>
          <p:cNvSpPr txBox="1"/>
          <p:nvPr/>
        </p:nvSpPr>
        <p:spPr>
          <a:xfrm>
            <a:off x="571462" y="5715016"/>
            <a:ext cx="543739"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LDR</a:t>
            </a:r>
          </a:p>
          <a:p>
            <a:endParaRPr lang="en-IN" sz="1400" dirty="0">
              <a:latin typeface="Times New Roman" pitchFamily="18" charset="0"/>
              <a:cs typeface="Times New Roman" pitchFamily="18" charset="0"/>
            </a:endParaRPr>
          </a:p>
        </p:txBody>
      </p:sp>
      <p:sp>
        <p:nvSpPr>
          <p:cNvPr id="31" name="TextBox 30"/>
          <p:cNvSpPr txBox="1"/>
          <p:nvPr/>
        </p:nvSpPr>
        <p:spPr>
          <a:xfrm>
            <a:off x="2190723" y="1071547"/>
            <a:ext cx="1905013" cy="800219"/>
          </a:xfrm>
          <a:prstGeom prst="rect">
            <a:avLst/>
          </a:prstGeom>
          <a:noFill/>
        </p:spPr>
        <p:txBody>
          <a:bodyPr wrap="square" rtlCol="0">
            <a:spAutoFit/>
          </a:bodyPr>
          <a:lstStyle/>
          <a:p>
            <a:r>
              <a:rPr lang="en-IN" sz="3200" dirty="0" smtClean="0">
                <a:latin typeface="Times New Roman" pitchFamily="18" charset="0"/>
                <a:cs typeface="Times New Roman" pitchFamily="18" charset="0"/>
              </a:rPr>
              <a:t>ADC</a:t>
            </a:r>
          </a:p>
          <a:p>
            <a:endParaRPr lang="en-IN" sz="1400" dirty="0">
              <a:latin typeface="Times New Roman" pitchFamily="18" charset="0"/>
              <a:cs typeface="Times New Roman" pitchFamily="18" charset="0"/>
            </a:endParaRPr>
          </a:p>
        </p:txBody>
      </p:sp>
      <p:sp>
        <p:nvSpPr>
          <p:cNvPr id="32" name="TextBox 31"/>
          <p:cNvSpPr txBox="1"/>
          <p:nvPr/>
        </p:nvSpPr>
        <p:spPr>
          <a:xfrm>
            <a:off x="5714997" y="1785926"/>
            <a:ext cx="3143272"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ARDUINO</a:t>
            </a:r>
            <a:endParaRPr lang="en-IN" sz="2800" dirty="0">
              <a:latin typeface="Times New Roman" pitchFamily="18" charset="0"/>
              <a:cs typeface="Times New Roman" pitchFamily="18" charset="0"/>
            </a:endParaRPr>
          </a:p>
        </p:txBody>
      </p:sp>
      <p:sp>
        <p:nvSpPr>
          <p:cNvPr id="33" name="TextBox 32"/>
          <p:cNvSpPr txBox="1"/>
          <p:nvPr/>
        </p:nvSpPr>
        <p:spPr>
          <a:xfrm>
            <a:off x="9144021" y="285729"/>
            <a:ext cx="2667019"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SOLAR PANAL</a:t>
            </a:r>
          </a:p>
        </p:txBody>
      </p:sp>
      <p:sp>
        <p:nvSpPr>
          <p:cNvPr id="34" name="TextBox 33"/>
          <p:cNvSpPr txBox="1"/>
          <p:nvPr/>
        </p:nvSpPr>
        <p:spPr>
          <a:xfrm>
            <a:off x="10382280" y="4214818"/>
            <a:ext cx="830612"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MOTOR</a:t>
            </a:r>
          </a:p>
          <a:p>
            <a:endParaRPr lang="en-IN" sz="1400" dirty="0">
              <a:latin typeface="Times New Roman" pitchFamily="18" charset="0"/>
              <a:cs typeface="Times New Roman" pitchFamily="18" charset="0"/>
            </a:endParaRPr>
          </a:p>
        </p:txBody>
      </p:sp>
      <p:sp>
        <p:nvSpPr>
          <p:cNvPr id="35" name="TextBox 34"/>
          <p:cNvSpPr txBox="1"/>
          <p:nvPr/>
        </p:nvSpPr>
        <p:spPr>
          <a:xfrm>
            <a:off x="7143758" y="6215082"/>
            <a:ext cx="2217723"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CRYSTALL OSCILLATOR</a:t>
            </a:r>
          </a:p>
          <a:p>
            <a:endParaRPr lang="en-IN" sz="1400" dirty="0">
              <a:latin typeface="Times New Roman" pitchFamily="18" charset="0"/>
              <a:cs typeface="Times New Roman" pitchFamily="18" charset="0"/>
            </a:endParaRPr>
          </a:p>
        </p:txBody>
      </p:sp>
      <p:sp>
        <p:nvSpPr>
          <p:cNvPr id="36" name="TextBox 35"/>
          <p:cNvSpPr txBox="1"/>
          <p:nvPr/>
        </p:nvSpPr>
        <p:spPr>
          <a:xfrm>
            <a:off x="4408131" y="1070398"/>
            <a:ext cx="4667283" cy="461665"/>
          </a:xfrm>
          <a:prstGeom prst="rect">
            <a:avLst/>
          </a:prstGeom>
          <a:noFill/>
        </p:spPr>
        <p:txBody>
          <a:bodyPr wrap="square" rtlCol="0">
            <a:spAutoFit/>
          </a:bodyPr>
          <a:lstStyle/>
          <a:p>
            <a:pPr algn="just"/>
            <a:r>
              <a:rPr lang="en-IN" sz="2400" b="1" dirty="0" smtClean="0">
                <a:latin typeface="Times New Roman" pitchFamily="18" charset="0"/>
                <a:cs typeface="Times New Roman" pitchFamily="18" charset="0"/>
              </a:rPr>
              <a:t>BLOCK DIAGRAM</a:t>
            </a:r>
            <a:endParaRPr lang="en-IN" sz="24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764275"/>
            <a:ext cx="10125501" cy="1023582"/>
          </a:xfrm>
        </p:spPr>
        <p:txBody>
          <a:bodyPr/>
          <a:lstStyle/>
          <a:p>
            <a:pPr algn="ctr"/>
            <a:r>
              <a:rPr lang="en-IN" sz="2000" b="1" dirty="0" smtClean="0">
                <a:latin typeface="Times New Roman" panose="02020603050405020304" pitchFamily="18" charset="0"/>
                <a:cs typeface="Times New Roman" panose="02020603050405020304" pitchFamily="18" charset="0"/>
              </a:rPr>
              <a:t>IMPLEMENTATION</a:t>
            </a:r>
            <a:endParaRPr lang="en-IN"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573" t="5970" r="-238" b="22189"/>
          <a:stretch/>
        </p:blipFill>
        <p:spPr>
          <a:xfrm>
            <a:off x="5568286" y="1637731"/>
            <a:ext cx="4817660" cy="4926842"/>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6965" b="22587"/>
          <a:stretch/>
        </p:blipFill>
        <p:spPr>
          <a:xfrm>
            <a:off x="1492543" y="1637731"/>
            <a:ext cx="3010829" cy="4831307"/>
          </a:xfrm>
          <a:prstGeom prst="rect">
            <a:avLst/>
          </a:prstGeom>
        </p:spPr>
      </p:pic>
    </p:spTree>
    <p:extLst>
      <p:ext uri="{BB962C8B-B14F-4D97-AF65-F5344CB8AC3E}">
        <p14:creationId xmlns:p14="http://schemas.microsoft.com/office/powerpoint/2010/main" val="422424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375"/>
            <a:ext cx="10515600" cy="1325562"/>
          </a:xfrm>
        </p:spPr>
        <p:txBody>
          <a:bodyPr/>
          <a:lstStyle/>
          <a:p>
            <a:pPr algn="ctr"/>
            <a:r>
              <a:rPr lang="en-US" sz="2000" b="1" dirty="0">
                <a:latin typeface="Times New Roman" panose="02020603050405020304" pitchFamily="18" charset="0"/>
                <a:cs typeface="Times New Roman" panose="02020603050405020304" pitchFamily="18" charset="0"/>
              </a:rPr>
              <a:t>SURVEY FORM ANALYSIS</a:t>
            </a:r>
            <a:endParaRPr lang="en-IN" sz="2000" dirty="0"/>
          </a:p>
        </p:txBody>
      </p:sp>
      <p:sp>
        <p:nvSpPr>
          <p:cNvPr id="3" name="Content Placeholder 2"/>
          <p:cNvSpPr>
            <a:spLocks noGrp="1"/>
          </p:cNvSpPr>
          <p:nvPr>
            <p:ph idx="1"/>
          </p:nvPr>
        </p:nvSpPr>
        <p:spPr/>
        <p:txBody>
          <a:bodyPr/>
          <a:lstStyle/>
          <a:p>
            <a:pPr marL="0" indent="0" algn="just">
              <a:buNone/>
            </a:pPr>
            <a:r>
              <a:rPr lang="en-US" sz="2000" dirty="0" smtClean="0">
                <a:latin typeface="Times New Roman" panose="02020603050405020304" pitchFamily="18" charset="0"/>
                <a:cs typeface="Times New Roman" panose="02020603050405020304" pitchFamily="18" charset="0"/>
              </a:rPr>
              <a:t>1.SURVEYOR NAME:</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dirty="0" smtClean="0"/>
              <a:t> </a:t>
            </a:r>
            <a:r>
              <a:rPr lang="en-US" sz="2000" dirty="0" err="1" smtClean="0">
                <a:latin typeface="Times New Roman" panose="02020603050405020304" pitchFamily="18" charset="0"/>
                <a:cs typeface="Times New Roman" panose="02020603050405020304" pitchFamily="18" charset="0"/>
              </a:rPr>
              <a:t>P.Sathyakala</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2.COMMUNITY PLACE:</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Pandamangalam</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Kabilarmalai</a:t>
            </a:r>
            <a:r>
              <a:rPr lang="en-US" sz="2000" dirty="0" smtClean="0">
                <a:latin typeface="Times New Roman" panose="02020603050405020304" pitchFamily="18" charset="0"/>
                <a:cs typeface="Times New Roman" panose="02020603050405020304" pitchFamily="18" charset="0"/>
              </a:rPr>
              <a:t> road,</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pandamangalam</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3.PROBLEM IDENTIFICATION:</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 production of rice flour is </a:t>
            </a:r>
            <a:r>
              <a:rPr lang="en-US" sz="2000" dirty="0" err="1" smtClean="0">
                <a:latin typeface="Times New Roman" panose="02020603050405020304" pitchFamily="18" charset="0"/>
                <a:cs typeface="Times New Roman" panose="02020603050405020304" pitchFamily="18" charset="0"/>
              </a:rPr>
              <a:t>affected,because</a:t>
            </a:r>
            <a:r>
              <a:rPr lang="en-US" sz="2000" dirty="0" smtClean="0">
                <a:latin typeface="Times New Roman" panose="02020603050405020304" pitchFamily="18" charset="0"/>
                <a:cs typeface="Times New Roman" panose="02020603050405020304" pitchFamily="18" charset="0"/>
              </a:rPr>
              <a:t> of </a:t>
            </a:r>
            <a:r>
              <a:rPr lang="en-US" sz="2000" dirty="0" err="1" smtClean="0">
                <a:latin typeface="Times New Roman" panose="02020603050405020304" pitchFamily="18" charset="0"/>
                <a:cs typeface="Times New Roman" panose="02020603050405020304" pitchFamily="18" charset="0"/>
              </a:rPr>
              <a:t>powercut</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marL="0" indent="0">
              <a:buNone/>
            </a:pPr>
            <a:r>
              <a:rPr lang="en-US" dirty="0" smtClean="0"/>
              <a:t>                </a:t>
            </a:r>
          </a:p>
          <a:p>
            <a:pPr marL="0" indent="0">
              <a:buNone/>
            </a:pPr>
            <a:r>
              <a:rPr lang="en-US" dirty="0"/>
              <a:t> </a:t>
            </a:r>
            <a:r>
              <a:rPr lang="en-US" dirty="0" smtClean="0"/>
              <a:t>                         </a:t>
            </a:r>
          </a:p>
          <a:p>
            <a:pPr marL="0" indent="0">
              <a:buNone/>
            </a:pPr>
            <a:endParaRPr lang="en-US" dirty="0" smtClean="0"/>
          </a:p>
        </p:txBody>
      </p:sp>
    </p:spTree>
    <p:extLst>
      <p:ext uri="{BB962C8B-B14F-4D97-AF65-F5344CB8AC3E}">
        <p14:creationId xmlns:p14="http://schemas.microsoft.com/office/powerpoint/2010/main" val="2146332900"/>
      </p:ext>
    </p:extLst>
  </p:cSld>
  <p:clrMapOvr>
    <a:masterClrMapping/>
  </p:clrMapOvr>
</p:sld>
</file>

<file path=ppt/theme/theme1.xml><?xml version="1.0" encoding="utf-8"?>
<a:theme xmlns:a="http://schemas.openxmlformats.org/drawingml/2006/main" name="Custom Design">
  <a:themeElements>
    <a:clrScheme name="Custom Design">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Design">
      <a:majorFont>
        <a:latin typeface=""/>
        <a:ea typeface=""/>
        <a:cs typeface=""/>
      </a:majorFont>
      <a:minorFont>
        <a:latin typeface=""/>
        <a:ea typeface=""/>
        <a:cs typeface=""/>
      </a:minorFont>
    </a:fontScheme>
    <a:fmtScheme name="Custom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389</TotalTime>
  <Words>469</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宋体</vt:lpstr>
      <vt:lpstr>Algerian</vt:lpstr>
      <vt:lpstr>Arial</vt:lpstr>
      <vt:lpstr>Calibri</vt:lpstr>
      <vt:lpstr>Calibri Light</vt:lpstr>
      <vt:lpstr>Droid Sans</vt:lpstr>
      <vt:lpstr>Times New Roman</vt:lpstr>
      <vt:lpstr>Wingdings</vt:lpstr>
      <vt:lpstr>等线</vt:lpstr>
      <vt:lpstr>等线 Light</vt:lpstr>
      <vt:lpstr>Custom Design</vt:lpstr>
      <vt:lpstr>PowerPoint Presentation</vt:lpstr>
      <vt:lpstr>PowerPoint Presentation</vt:lpstr>
      <vt:lpstr>PowerPoint Presentation</vt:lpstr>
      <vt:lpstr>PowerPoint Presentation</vt:lpstr>
      <vt:lpstr>PowerPoint Presentation</vt:lpstr>
      <vt:lpstr>DESCRIPTION</vt:lpstr>
      <vt:lpstr>PowerPoint Presentation</vt:lpstr>
      <vt:lpstr>IMPLEMENTATION</vt:lpstr>
      <vt:lpstr>SURVEY FORM ANALYSIS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54</cp:revision>
  <dcterms:created xsi:type="dcterms:W3CDTF">2023-08-04T04:12:16Z</dcterms:created>
  <dcterms:modified xsi:type="dcterms:W3CDTF">2024-11-23T06:55:02Z</dcterms:modified>
</cp:coreProperties>
</file>