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301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5B088-028C-4FB1-BB88-FD09D11E7126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44AD2B-A3FE-46E1-B65D-194A69B5E610}">
      <dgm:prSet phldrT="[Text]" custT="1"/>
      <dgm:spPr/>
      <dgm:t>
        <a:bodyPr/>
        <a:lstStyle/>
        <a:p>
          <a:r>
            <a:rPr lang="en-US" sz="1700" dirty="0"/>
            <a:t>The feasibility of Doppler signature analysis is well-established Radar micro-Doppler signatures have been extensively studied for target classification and recognition</a:t>
          </a:r>
          <a:endParaRPr lang="en-IN" sz="1700" dirty="0"/>
        </a:p>
      </dgm:t>
    </dgm:pt>
    <dgm:pt modelId="{8C2ACBEF-1B97-405A-A691-939A6EBD23F9}" type="parTrans" cxnId="{4B0C570D-3B63-473B-AEFC-E46455757194}">
      <dgm:prSet/>
      <dgm:spPr/>
      <dgm:t>
        <a:bodyPr/>
        <a:lstStyle/>
        <a:p>
          <a:endParaRPr lang="en-IN" sz="1700"/>
        </a:p>
      </dgm:t>
    </dgm:pt>
    <dgm:pt modelId="{5AA74F29-0D27-4333-83F9-402EEA64FC18}" type="sibTrans" cxnId="{4B0C570D-3B63-473B-AEFC-E46455757194}">
      <dgm:prSet/>
      <dgm:spPr/>
      <dgm:t>
        <a:bodyPr/>
        <a:lstStyle/>
        <a:p>
          <a:endParaRPr lang="en-IN" sz="1700"/>
        </a:p>
      </dgm:t>
    </dgm:pt>
    <dgm:pt modelId="{77C252E7-0AB6-47F9-BE87-31BB0BC94D4F}">
      <dgm:prSet phldrT="[Text]" custT="1"/>
      <dgm:spPr/>
      <dgm:t>
        <a:bodyPr/>
        <a:lstStyle/>
        <a:p>
          <a:r>
            <a:rPr lang="en-US" sz="1700" dirty="0"/>
            <a:t>Doppler frequency can help in distinguishing between targets and background noise :  In environments where targets are moving, Doppler information can provide real-time updates on their status, aiding in accurate classification and tracking</a:t>
          </a:r>
          <a:endParaRPr lang="en-IN" sz="1700" dirty="0"/>
        </a:p>
      </dgm:t>
    </dgm:pt>
    <dgm:pt modelId="{FD8F093B-BDD9-4711-8F30-A52D08AC2828}" type="sibTrans" cxnId="{0244D154-02D5-49FE-94E5-2F20318FD8B7}">
      <dgm:prSet/>
      <dgm:spPr/>
      <dgm:t>
        <a:bodyPr/>
        <a:lstStyle/>
        <a:p>
          <a:endParaRPr lang="en-IN" sz="1700"/>
        </a:p>
      </dgm:t>
    </dgm:pt>
    <dgm:pt modelId="{4BED19A2-E511-4D4D-BC29-6BD36A79E022}" type="parTrans" cxnId="{0244D154-02D5-49FE-94E5-2F20318FD8B7}">
      <dgm:prSet/>
      <dgm:spPr/>
      <dgm:t>
        <a:bodyPr/>
        <a:lstStyle/>
        <a:p>
          <a:endParaRPr lang="en-IN" sz="1700"/>
        </a:p>
      </dgm:t>
    </dgm:pt>
    <dgm:pt modelId="{7CC07D08-8028-43F8-A2D8-F6F3720217B1}">
      <dgm:prSet custT="1"/>
      <dgm:spPr/>
      <dgm:t>
        <a:bodyPr/>
        <a:lstStyle/>
        <a:p>
          <a:r>
            <a:rPr lang="en-US" sz="1700" b="0" i="0" dirty="0"/>
            <a:t>It is used for detecting, tracking, and identifying potential  of birds (or) Drones</a:t>
          </a:r>
        </a:p>
      </dgm:t>
    </dgm:pt>
    <dgm:pt modelId="{90436075-4EAA-476D-80CA-80182BA24724}" type="parTrans" cxnId="{31585FE3-7740-4EBF-AE89-615D8B3D0A07}">
      <dgm:prSet/>
      <dgm:spPr/>
      <dgm:t>
        <a:bodyPr/>
        <a:lstStyle/>
        <a:p>
          <a:endParaRPr lang="en-IN" sz="1700"/>
        </a:p>
      </dgm:t>
    </dgm:pt>
    <dgm:pt modelId="{A7B5612B-3247-4EC6-9071-75E689125CB2}" type="sibTrans" cxnId="{31585FE3-7740-4EBF-AE89-615D8B3D0A07}">
      <dgm:prSet/>
      <dgm:spPr/>
      <dgm:t>
        <a:bodyPr/>
        <a:lstStyle/>
        <a:p>
          <a:endParaRPr lang="en-IN" sz="1700"/>
        </a:p>
      </dgm:t>
    </dgm:pt>
    <dgm:pt modelId="{738EBAA7-D16D-4ED7-BBEC-CC2F7814DE4F}">
      <dgm:prSet custT="1"/>
      <dgm:spPr/>
      <dgm:t>
        <a:bodyPr/>
        <a:lstStyle/>
        <a:p>
          <a:r>
            <a:rPr lang="en-US" sz="1600" dirty="0"/>
            <a:t>It helps </a:t>
          </a:r>
          <a:r>
            <a:rPr lang="en-US" sz="1600"/>
            <a:t>in finding </a:t>
          </a:r>
          <a:r>
            <a:rPr lang="en-US" sz="1600" dirty="0"/>
            <a:t>the type of </a:t>
          </a:r>
          <a:r>
            <a:rPr lang="en-US" sz="1600"/>
            <a:t>drones </a:t>
          </a:r>
          <a:endParaRPr lang="en-IN" sz="1600" dirty="0"/>
        </a:p>
      </dgm:t>
    </dgm:pt>
    <dgm:pt modelId="{1E432503-EF5E-4EC9-A09A-19E6CF9ABF40}" type="parTrans" cxnId="{8845A7DD-F48C-42CD-A3E9-0DE157F61D5C}">
      <dgm:prSet/>
      <dgm:spPr/>
      <dgm:t>
        <a:bodyPr/>
        <a:lstStyle/>
        <a:p>
          <a:endParaRPr lang="en-IN"/>
        </a:p>
      </dgm:t>
    </dgm:pt>
    <dgm:pt modelId="{919209EF-B0B6-4F48-9660-66258A7666E5}" type="sibTrans" cxnId="{8845A7DD-F48C-42CD-A3E9-0DE157F61D5C}">
      <dgm:prSet/>
      <dgm:spPr/>
      <dgm:t>
        <a:bodyPr/>
        <a:lstStyle/>
        <a:p>
          <a:endParaRPr lang="en-IN"/>
        </a:p>
      </dgm:t>
    </dgm:pt>
    <dgm:pt modelId="{39132E15-4AA7-4687-B2FA-00542E5BD9FB}" type="pres">
      <dgm:prSet presAssocID="{3205B088-028C-4FB1-BB88-FD09D11E7126}" presName="matrix" presStyleCnt="0">
        <dgm:presLayoutVars>
          <dgm:chMax val="1"/>
          <dgm:dir/>
          <dgm:resizeHandles val="exact"/>
        </dgm:presLayoutVars>
      </dgm:prSet>
      <dgm:spPr/>
    </dgm:pt>
    <dgm:pt modelId="{FC0DB1C9-8B36-4B9C-B7AB-72FD003DF468}" type="pres">
      <dgm:prSet presAssocID="{3205B088-028C-4FB1-BB88-FD09D11E7126}" presName="axisShape" presStyleLbl="bgShp" presStyleIdx="0" presStyleCnt="1" custScaleX="93755" custScaleY="90225" custLinFactNeighborX="-6126" custLinFactNeighborY="2073"/>
      <dgm:spPr/>
    </dgm:pt>
    <dgm:pt modelId="{3BD649C0-F432-4467-AA94-CE330715063D}" type="pres">
      <dgm:prSet presAssocID="{3205B088-028C-4FB1-BB88-FD09D11E7126}" presName="rect1" presStyleLbl="node1" presStyleIdx="0" presStyleCnt="4" custScaleX="228216" custLinFactNeighborX="-79490" custLinFactNeighborY="3949">
        <dgm:presLayoutVars>
          <dgm:chMax val="0"/>
          <dgm:chPref val="0"/>
          <dgm:bulletEnabled val="1"/>
        </dgm:presLayoutVars>
      </dgm:prSet>
      <dgm:spPr/>
    </dgm:pt>
    <dgm:pt modelId="{EB2B9316-C982-48D1-BEE8-5B6E5B4DCF7F}" type="pres">
      <dgm:prSet presAssocID="{3205B088-028C-4FB1-BB88-FD09D11E7126}" presName="rect2" presStyleLbl="node1" presStyleIdx="1" presStyleCnt="4" custScaleX="220336" custLinFactNeighborX="43447" custLinFactNeighborY="3949">
        <dgm:presLayoutVars>
          <dgm:chMax val="0"/>
          <dgm:chPref val="0"/>
          <dgm:bulletEnabled val="1"/>
        </dgm:presLayoutVars>
      </dgm:prSet>
      <dgm:spPr/>
    </dgm:pt>
    <dgm:pt modelId="{FFA34C8E-6834-4970-AC2B-6D60B8FB7103}" type="pres">
      <dgm:prSet presAssocID="{3205B088-028C-4FB1-BB88-FD09D11E7126}" presName="rect3" presStyleLbl="node1" presStyleIdx="2" presStyleCnt="4" custScaleX="215430" custLinFactNeighborX="-73387" custLinFactNeighborY="5808">
        <dgm:presLayoutVars>
          <dgm:chMax val="0"/>
          <dgm:chPref val="0"/>
          <dgm:bulletEnabled val="1"/>
        </dgm:presLayoutVars>
      </dgm:prSet>
      <dgm:spPr/>
    </dgm:pt>
    <dgm:pt modelId="{D305CBAC-0FB9-420E-B514-E62A37139B76}" type="pres">
      <dgm:prSet presAssocID="{3205B088-028C-4FB1-BB88-FD09D11E7126}" presName="rect4" presStyleLbl="node1" presStyleIdx="3" presStyleCnt="4" custScaleX="197478" custLinFactNeighborX="38019" custLinFactNeighborY="5746">
        <dgm:presLayoutVars>
          <dgm:chMax val="0"/>
          <dgm:chPref val="0"/>
          <dgm:bulletEnabled val="1"/>
        </dgm:presLayoutVars>
      </dgm:prSet>
      <dgm:spPr/>
    </dgm:pt>
  </dgm:ptLst>
  <dgm:cxnLst>
    <dgm:cxn modelId="{B443B10C-D5C9-4AEC-8101-67FAFF49BFAD}" type="presOf" srcId="{738EBAA7-D16D-4ED7-BBEC-CC2F7814DE4F}" destId="{D305CBAC-0FB9-420E-B514-E62A37139B76}" srcOrd="0" destOrd="0" presId="urn:microsoft.com/office/officeart/2005/8/layout/matrix2"/>
    <dgm:cxn modelId="{4B0C570D-3B63-473B-AEFC-E46455757194}" srcId="{3205B088-028C-4FB1-BB88-FD09D11E7126}" destId="{3744AD2B-A3FE-46E1-B65D-194A69B5E610}" srcOrd="0" destOrd="0" parTransId="{8C2ACBEF-1B97-405A-A691-939A6EBD23F9}" sibTransId="{5AA74F29-0D27-4333-83F9-402EEA64FC18}"/>
    <dgm:cxn modelId="{3E406169-D1D9-46A9-8D3F-A4785B7D3D4D}" type="presOf" srcId="{3744AD2B-A3FE-46E1-B65D-194A69B5E610}" destId="{3BD649C0-F432-4467-AA94-CE330715063D}" srcOrd="0" destOrd="0" presId="urn:microsoft.com/office/officeart/2005/8/layout/matrix2"/>
    <dgm:cxn modelId="{0244D154-02D5-49FE-94E5-2F20318FD8B7}" srcId="{3205B088-028C-4FB1-BB88-FD09D11E7126}" destId="{77C252E7-0AB6-47F9-BE87-31BB0BC94D4F}" srcOrd="1" destOrd="0" parTransId="{4BED19A2-E511-4D4D-BC29-6BD36A79E022}" sibTransId="{FD8F093B-BDD9-4711-8F30-A52D08AC2828}"/>
    <dgm:cxn modelId="{B825659F-2F88-4B4C-A345-F91861D1083B}" type="presOf" srcId="{7CC07D08-8028-43F8-A2D8-F6F3720217B1}" destId="{FFA34C8E-6834-4970-AC2B-6D60B8FB7103}" srcOrd="0" destOrd="0" presId="urn:microsoft.com/office/officeart/2005/8/layout/matrix2"/>
    <dgm:cxn modelId="{8845A7DD-F48C-42CD-A3E9-0DE157F61D5C}" srcId="{3205B088-028C-4FB1-BB88-FD09D11E7126}" destId="{738EBAA7-D16D-4ED7-BBEC-CC2F7814DE4F}" srcOrd="3" destOrd="0" parTransId="{1E432503-EF5E-4EC9-A09A-19E6CF9ABF40}" sibTransId="{919209EF-B0B6-4F48-9660-66258A7666E5}"/>
    <dgm:cxn modelId="{31585FE3-7740-4EBF-AE89-615D8B3D0A07}" srcId="{3205B088-028C-4FB1-BB88-FD09D11E7126}" destId="{7CC07D08-8028-43F8-A2D8-F6F3720217B1}" srcOrd="2" destOrd="0" parTransId="{90436075-4EAA-476D-80CA-80182BA24724}" sibTransId="{A7B5612B-3247-4EC6-9071-75E689125CB2}"/>
    <dgm:cxn modelId="{E1ACFBE8-66AD-47F9-A4F5-E74FD88AE10F}" type="presOf" srcId="{77C252E7-0AB6-47F9-BE87-31BB0BC94D4F}" destId="{EB2B9316-C982-48D1-BEE8-5B6E5B4DCF7F}" srcOrd="0" destOrd="0" presId="urn:microsoft.com/office/officeart/2005/8/layout/matrix2"/>
    <dgm:cxn modelId="{CA9CD5F8-E97D-40FE-92C4-284B0E3122FD}" type="presOf" srcId="{3205B088-028C-4FB1-BB88-FD09D11E7126}" destId="{39132E15-4AA7-4687-B2FA-00542E5BD9FB}" srcOrd="0" destOrd="0" presId="urn:microsoft.com/office/officeart/2005/8/layout/matrix2"/>
    <dgm:cxn modelId="{834C9D98-8ACC-4D9C-A218-7221B8FC0299}" type="presParOf" srcId="{39132E15-4AA7-4687-B2FA-00542E5BD9FB}" destId="{FC0DB1C9-8B36-4B9C-B7AB-72FD003DF468}" srcOrd="0" destOrd="0" presId="urn:microsoft.com/office/officeart/2005/8/layout/matrix2"/>
    <dgm:cxn modelId="{983749E7-6167-4D33-8059-2DCB3FCC6C61}" type="presParOf" srcId="{39132E15-4AA7-4687-B2FA-00542E5BD9FB}" destId="{3BD649C0-F432-4467-AA94-CE330715063D}" srcOrd="1" destOrd="0" presId="urn:microsoft.com/office/officeart/2005/8/layout/matrix2"/>
    <dgm:cxn modelId="{C4A936D1-C771-4403-A1A3-47358A44A7DE}" type="presParOf" srcId="{39132E15-4AA7-4687-B2FA-00542E5BD9FB}" destId="{EB2B9316-C982-48D1-BEE8-5B6E5B4DCF7F}" srcOrd="2" destOrd="0" presId="urn:microsoft.com/office/officeart/2005/8/layout/matrix2"/>
    <dgm:cxn modelId="{B7E22CEE-7466-40BD-A98A-320B0A1DDE7B}" type="presParOf" srcId="{39132E15-4AA7-4687-B2FA-00542E5BD9FB}" destId="{FFA34C8E-6834-4970-AC2B-6D60B8FB7103}" srcOrd="3" destOrd="0" presId="urn:microsoft.com/office/officeart/2005/8/layout/matrix2"/>
    <dgm:cxn modelId="{225844F0-9998-45AA-B66F-CC770E5F6727}" type="presParOf" srcId="{39132E15-4AA7-4687-B2FA-00542E5BD9FB}" destId="{D305CBAC-0FB9-420E-B514-E62A37139B7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DB1C9-8B36-4B9C-B7AB-72FD003DF468}">
      <dsp:nvSpPr>
        <dsp:cNvPr id="0" name=""/>
        <dsp:cNvSpPr/>
      </dsp:nvSpPr>
      <dsp:spPr>
        <a:xfrm>
          <a:off x="3153605" y="392230"/>
          <a:ext cx="5283184" cy="5084265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BD649C0-F432-4467-AA94-CE330715063D}">
      <dsp:nvSpPr>
        <dsp:cNvPr id="0" name=""/>
        <dsp:cNvSpPr/>
      </dsp:nvSpPr>
      <dsp:spPr>
        <a:xfrm>
          <a:off x="452382" y="455293"/>
          <a:ext cx="5144076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feasibility of Doppler signature analysis is well-established Radar micro-Doppler signatures have been extensively studied for target classification and recognition</a:t>
          </a:r>
          <a:endParaRPr lang="en-IN" sz="1700" kern="1200" dirty="0"/>
        </a:p>
      </dsp:txBody>
      <dsp:txXfrm>
        <a:off x="562415" y="565326"/>
        <a:ext cx="4924010" cy="2033972"/>
      </dsp:txXfrm>
    </dsp:sp>
    <dsp:sp modelId="{EB2B9316-C982-48D1-BEE8-5B6E5B4DCF7F}">
      <dsp:nvSpPr>
        <dsp:cNvPr id="0" name=""/>
        <dsp:cNvSpPr/>
      </dsp:nvSpPr>
      <dsp:spPr>
        <a:xfrm>
          <a:off x="5960734" y="455293"/>
          <a:ext cx="4966458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Doppler frequency can help in distinguishing between targets and background noise :  In environments where targets are moving, Doppler information can provide real-time updates on their status, aiding in accurate classification and tracking</a:t>
          </a:r>
          <a:endParaRPr lang="en-IN" sz="1700" kern="1200" dirty="0"/>
        </a:p>
      </dsp:txBody>
      <dsp:txXfrm>
        <a:off x="6070767" y="565326"/>
        <a:ext cx="4746392" cy="2033972"/>
      </dsp:txXfrm>
    </dsp:sp>
    <dsp:sp modelId="{FFA34C8E-6834-4970-AC2B-6D60B8FB7103}">
      <dsp:nvSpPr>
        <dsp:cNvPr id="0" name=""/>
        <dsp:cNvSpPr/>
      </dsp:nvSpPr>
      <dsp:spPr>
        <a:xfrm>
          <a:off x="734047" y="3145690"/>
          <a:ext cx="4855874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It is used for detecting, tracking, and identifying potential  of birds (or) Drones</a:t>
          </a:r>
        </a:p>
      </dsp:txBody>
      <dsp:txXfrm>
        <a:off x="844080" y="3255723"/>
        <a:ext cx="4635808" cy="2033972"/>
      </dsp:txXfrm>
    </dsp:sp>
    <dsp:sp modelId="{D305CBAC-0FB9-420E-B514-E62A37139B76}">
      <dsp:nvSpPr>
        <dsp:cNvPr id="0" name=""/>
        <dsp:cNvSpPr/>
      </dsp:nvSpPr>
      <dsp:spPr>
        <a:xfrm>
          <a:off x="6095999" y="3144293"/>
          <a:ext cx="4451229" cy="2254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helps </a:t>
          </a:r>
          <a:r>
            <a:rPr lang="en-US" sz="1600" kern="1200"/>
            <a:t>in finding </a:t>
          </a:r>
          <a:r>
            <a:rPr lang="en-US" sz="1600" kern="1200" dirty="0"/>
            <a:t>the type of </a:t>
          </a:r>
          <a:r>
            <a:rPr lang="en-US" sz="1600" kern="1200"/>
            <a:t>drones </a:t>
          </a:r>
          <a:endParaRPr lang="en-IN" sz="1600" kern="1200" dirty="0"/>
        </a:p>
      </dsp:txBody>
      <dsp:txXfrm>
        <a:off x="6206032" y="3254326"/>
        <a:ext cx="4231163" cy="203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doppler-frequency-shif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rive.google.com/drive/folders/1HBkMrQkqLvSatA40OMnSYEuiq6t9_sd2?usp=sharing" TargetMode="External"/><Relationship Id="rId4" Type="http://schemas.openxmlformats.org/officeDocument/2006/relationships/hyperlink" Target="https://www.britannica.com/technology/radar/Factors-affecting-radar-perform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14907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73095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SIH1606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Micro-Doppler Target Classification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Theme-Robotics and Drones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MECH11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Name-Motion Mavericks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DOPPLER SIGNATURE BASED  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TARGET CLASSIFICATION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74590"/>
            <a:ext cx="121919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Radar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section(RCS) method is used in detecting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flying objects, such as planes.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Cross Section (RCS) method has limitations as it primarily measures the size and shape of a target, struggling to differentiate between similar-sized objects and identify specific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drones from birds is challenging with RCS alone, as both can have comparable sizes and shapes.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72661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6315" y="-6480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2846046" cy="116729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CACF3-AA7B-B6BF-E328-71FCD60A5DB9}"/>
              </a:ext>
            </a:extLst>
          </p:cNvPr>
          <p:cNvSpPr>
            <a:spLocks noGrp="1"/>
          </p:cNvSpPr>
          <p:nvPr/>
        </p:nvSpPr>
        <p:spPr>
          <a:xfrm>
            <a:off x="725128" y="1482215"/>
            <a:ext cx="10515600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95F4-54BB-9F6E-CAD8-8C37BBEE1CF0}"/>
              </a:ext>
            </a:extLst>
          </p:cNvPr>
          <p:cNvSpPr>
            <a:spLocks noGrp="1"/>
          </p:cNvSpPr>
          <p:nvPr/>
        </p:nvSpPr>
        <p:spPr>
          <a:xfrm>
            <a:off x="597139" y="924508"/>
            <a:ext cx="10744200" cy="598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kern="1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6CB7C-DDA2-81D3-27E3-1D145C6F68DE}"/>
              </a:ext>
            </a:extLst>
          </p:cNvPr>
          <p:cNvSpPr/>
          <p:nvPr/>
        </p:nvSpPr>
        <p:spPr>
          <a:xfrm>
            <a:off x="1927124" y="3220063"/>
            <a:ext cx="1524001" cy="48178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Raw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A5103D2-F2E3-F3C2-254C-84C310C2EE1C}"/>
              </a:ext>
            </a:extLst>
          </p:cNvPr>
          <p:cNvSpPr/>
          <p:nvPr/>
        </p:nvSpPr>
        <p:spPr>
          <a:xfrm>
            <a:off x="3800173" y="2600630"/>
            <a:ext cx="2900514" cy="172064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C5167E5-BD5A-DE49-90FC-68C5615B944C}"/>
                  </a:ext>
                </a:extLst>
              </p:cNvPr>
              <p:cNvSpPr txBox="1"/>
              <p:nvPr/>
            </p:nvSpPr>
            <p:spPr>
              <a:xfrm>
                <a:off x="3910699" y="3065836"/>
                <a:ext cx="2546555" cy="61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BC5167E5-BD5A-DE49-90FC-68C5615B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99" y="3065836"/>
                <a:ext cx="2546555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F0D262A-A5CC-8F3E-5DCC-9C1F619D3071}"/>
              </a:ext>
            </a:extLst>
          </p:cNvPr>
          <p:cNvSpPr/>
          <p:nvPr/>
        </p:nvSpPr>
        <p:spPr>
          <a:xfrm>
            <a:off x="6975986" y="3116821"/>
            <a:ext cx="1597745" cy="6882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Frequency Value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95FAAC-183E-90F7-FD5E-202A51F429EA}"/>
              </a:ext>
            </a:extLst>
          </p:cNvPr>
          <p:cNvCxnSpPr>
            <a:cxnSpLocks/>
          </p:cNvCxnSpPr>
          <p:nvPr/>
        </p:nvCxnSpPr>
        <p:spPr>
          <a:xfrm>
            <a:off x="811160" y="3505202"/>
            <a:ext cx="1115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FAD6F-DD8C-45B4-89F3-AD88BE1312C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51125" y="3460953"/>
            <a:ext cx="349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40EB4-49F4-C7BD-CF1B-E302A7A33BF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6700687" y="3460952"/>
            <a:ext cx="275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8BFA4A-C755-8285-3991-6B6F47731315}"/>
              </a:ext>
            </a:extLst>
          </p:cNvPr>
          <p:cNvSpPr/>
          <p:nvPr/>
        </p:nvSpPr>
        <p:spPr>
          <a:xfrm>
            <a:off x="9414386" y="1482215"/>
            <a:ext cx="2526890" cy="18754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9B0FA3-0C23-CB3B-441E-EDF5E97A5E58}"/>
              </a:ext>
            </a:extLst>
          </p:cNvPr>
          <p:cNvSpPr/>
          <p:nvPr/>
        </p:nvSpPr>
        <p:spPr>
          <a:xfrm>
            <a:off x="9414386" y="3805082"/>
            <a:ext cx="2433480" cy="19443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D31A94-C06C-B2B3-49C5-B22248217A0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774859" y="2465441"/>
            <a:ext cx="0" cy="65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CF28CE-A19C-0778-DCC5-1A0415DA2D5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774859" y="3805082"/>
            <a:ext cx="0" cy="97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063CF-4847-5EA0-5E59-CB7365C8983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772399" y="2419964"/>
            <a:ext cx="1641987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07A7FB-EC3B-5ED5-2018-04AA75FCA4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16641" y="4777249"/>
            <a:ext cx="159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840CDBF-62BF-817B-E023-9D4F0045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676" y="1667692"/>
            <a:ext cx="1762263" cy="1596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E0F5D-5531-D833-F6D7-185E1DE09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36" y="3946197"/>
            <a:ext cx="1883014" cy="17251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E5628C-3D78-7A3A-FB66-08C94B31AFA9}"/>
              </a:ext>
            </a:extLst>
          </p:cNvPr>
          <p:cNvSpPr txBox="1"/>
          <p:nvPr/>
        </p:nvSpPr>
        <p:spPr>
          <a:xfrm>
            <a:off x="10289457" y="990602"/>
            <a:ext cx="128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2ECB4-2465-96A5-6517-2F0C46B239C1}"/>
              </a:ext>
            </a:extLst>
          </p:cNvPr>
          <p:cNvSpPr txBox="1"/>
          <p:nvPr/>
        </p:nvSpPr>
        <p:spPr>
          <a:xfrm>
            <a:off x="10397612" y="6073879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Bird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0F7B36-9657-CA63-37D9-E24DE07E0513}"/>
              </a:ext>
            </a:extLst>
          </p:cNvPr>
          <p:cNvSpPr/>
          <p:nvPr/>
        </p:nvSpPr>
        <p:spPr>
          <a:xfrm>
            <a:off x="250724" y="3264311"/>
            <a:ext cx="1327352" cy="48178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Radar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78358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1B1A2B-327E-A7CA-F553-6B7E65584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04186"/>
              </p:ext>
            </p:extLst>
          </p:nvPr>
        </p:nvGraphicFramePr>
        <p:xfrm>
          <a:off x="1" y="719667"/>
          <a:ext cx="12191998" cy="563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CC1E9-BD02-4158-D97D-86A8FEA5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553462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1ED54-E563-881E-20AA-1A972FDB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3312240"/>
            <a:ext cx="1144088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Doppler Frequency</a:t>
            </a:r>
            <a:endParaRPr lang="en-US" b="1" i="1" dirty="0">
              <a:latin typeface="Arial" pitchFamily="34" charset="0"/>
              <a:cs typeface="Arial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https://www.sciencedirect.com/topics/engineering/doppler-frequency-shift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Radar System</a:t>
            </a:r>
            <a:endParaRPr kumimoji="0" lang="en-US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https://www.britannica.com/technology/radar/Factors-affecting-radar-performance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Drive link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https://drive.google.com/drive/folders/1HBkMrQkqLvSatA40OMnSYEuiq6t9_sd2?usp=sharing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76102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MAVERICS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C43BF-AADF-6320-BC69-741E7BA3A98C}"/>
              </a:ext>
            </a:extLst>
          </p:cNvPr>
          <p:cNvSpPr txBox="1"/>
          <p:nvPr/>
        </p:nvSpPr>
        <p:spPr>
          <a:xfrm>
            <a:off x="417344" y="14768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E95F4B-2E09-DBC2-5B00-E23C5CB74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53" y="1863395"/>
            <a:ext cx="3185436" cy="12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314</Words>
  <Application>Microsoft Office PowerPoint</Application>
  <PresentationFormat>Widescreen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Garamond</vt:lpstr>
      <vt:lpstr>Times New Roman</vt:lpstr>
      <vt:lpstr>TradeGothic</vt:lpstr>
      <vt:lpstr>Office Theme</vt:lpstr>
      <vt:lpstr>SMART INDIA HACKATHON 2024</vt:lpstr>
      <vt:lpstr>  MICRO DOPPLER SIGNATURE BASED     TARGET CLASSIFICATION </vt:lpstr>
      <vt:lpstr>TECHNICAL APPROACH</vt:lpstr>
      <vt:lpstr>FEASIBILITY AND VIABILITY IMPACT AND BENEFITS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srinithi sakthivel</cp:lastModifiedBy>
  <cp:revision>150</cp:revision>
  <dcterms:created xsi:type="dcterms:W3CDTF">2013-12-12T18:46:50Z</dcterms:created>
  <dcterms:modified xsi:type="dcterms:W3CDTF">2024-09-09T03:42:55Z</dcterms:modified>
  <cp:category/>
</cp:coreProperties>
</file>