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9" r:id="rId3"/>
    <p:sldId id="260" r:id="rId4"/>
    <p:sldId id="261" r:id="rId5"/>
    <p:sldId id="258"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2" d="100"/>
          <a:sy n="82"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6264B-4A5E-4508-85DB-7098B3433B0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F450A02-9AF1-400C-B4C5-2DE815548BA6}">
      <dgm:prSet/>
      <dgm:spPr/>
      <dgm:t>
        <a:bodyPr/>
        <a:lstStyle/>
        <a:p>
          <a:r>
            <a:rPr lang="en-US" b="1" dirty="0"/>
            <a:t>Amazon S3 - </a:t>
          </a:r>
          <a:r>
            <a:rPr lang="en-US" dirty="0"/>
            <a:t>Amazon S3 is an object storage service that provides manufacturing scalability, data availability, security, and performance.</a:t>
          </a:r>
        </a:p>
      </dgm:t>
    </dgm:pt>
    <dgm:pt modelId="{8ABD4883-66F4-47B2-B747-C015FD5780C2}" type="parTrans" cxnId="{E1A3F55B-0101-4609-BDDE-DDCB8A47A305}">
      <dgm:prSet/>
      <dgm:spPr/>
      <dgm:t>
        <a:bodyPr/>
        <a:lstStyle/>
        <a:p>
          <a:endParaRPr lang="en-US"/>
        </a:p>
      </dgm:t>
    </dgm:pt>
    <dgm:pt modelId="{0DD9B078-0C99-4467-B8CA-7C110A2BD140}" type="sibTrans" cxnId="{E1A3F55B-0101-4609-BDDE-DDCB8A47A305}">
      <dgm:prSet/>
      <dgm:spPr/>
      <dgm:t>
        <a:bodyPr/>
        <a:lstStyle/>
        <a:p>
          <a:endParaRPr lang="en-US"/>
        </a:p>
      </dgm:t>
    </dgm:pt>
    <dgm:pt modelId="{930B22DE-69EF-4838-A62D-7A7EB6AEF265}">
      <dgm:prSet/>
      <dgm:spPr/>
      <dgm:t>
        <a:bodyPr/>
        <a:lstStyle/>
        <a:p>
          <a:r>
            <a:rPr lang="en-US" b="1" dirty="0"/>
            <a:t>Amazon </a:t>
          </a:r>
          <a:r>
            <a:rPr lang="en-US" b="1" dirty="0" err="1"/>
            <a:t>QuickSight</a:t>
          </a:r>
          <a:r>
            <a:rPr lang="en-US" b="1" dirty="0"/>
            <a:t> - </a:t>
          </a:r>
          <a:r>
            <a:rPr lang="en-US" dirty="0"/>
            <a:t> Amazon </a:t>
          </a:r>
          <a:r>
            <a:rPr lang="en-US" dirty="0" err="1"/>
            <a:t>QuickSight</a:t>
          </a:r>
          <a:r>
            <a:rPr lang="en-US" dirty="0"/>
            <a:t> is a scalable, serverless, embeddable, machine learning-powered business intelligence (BI) service built for the cloud.</a:t>
          </a:r>
        </a:p>
      </dgm:t>
    </dgm:pt>
    <dgm:pt modelId="{38876499-B343-49A1-AD3D-BF3F4C740EAC}" type="parTrans" cxnId="{73ECA297-A95D-44F4-9DC1-31082518B809}">
      <dgm:prSet/>
      <dgm:spPr/>
      <dgm:t>
        <a:bodyPr/>
        <a:lstStyle/>
        <a:p>
          <a:endParaRPr lang="en-US"/>
        </a:p>
      </dgm:t>
    </dgm:pt>
    <dgm:pt modelId="{B56CF4BA-9FC9-49AE-A9E6-9EB1FC38C5F2}" type="sibTrans" cxnId="{73ECA297-A95D-44F4-9DC1-31082518B809}">
      <dgm:prSet/>
      <dgm:spPr/>
      <dgm:t>
        <a:bodyPr/>
        <a:lstStyle/>
        <a:p>
          <a:endParaRPr lang="en-US"/>
        </a:p>
      </dgm:t>
    </dgm:pt>
    <dgm:pt modelId="{EBF78835-58AA-4C8C-9F96-2EA7D27FC67D}">
      <dgm:prSet/>
      <dgm:spPr/>
      <dgm:t>
        <a:bodyPr/>
        <a:lstStyle/>
        <a:p>
          <a:r>
            <a:rPr lang="en-US" b="1" dirty="0"/>
            <a:t>AWS Glue - </a:t>
          </a:r>
          <a:r>
            <a:rPr lang="en-US" dirty="0"/>
            <a:t>A serverless data integration service that makes it easy to discover, prepare, and combine data for analytics, machine learning, and application development.</a:t>
          </a:r>
        </a:p>
      </dgm:t>
    </dgm:pt>
    <dgm:pt modelId="{293B542B-5BDB-4551-873E-E6FF441E8748}" type="parTrans" cxnId="{B21E5207-CE76-401C-9FD7-A60D8254E009}">
      <dgm:prSet/>
      <dgm:spPr/>
      <dgm:t>
        <a:bodyPr/>
        <a:lstStyle/>
        <a:p>
          <a:endParaRPr lang="en-US"/>
        </a:p>
      </dgm:t>
    </dgm:pt>
    <dgm:pt modelId="{79FBDB61-25CA-4813-A08A-91CE35323839}" type="sibTrans" cxnId="{B21E5207-CE76-401C-9FD7-A60D8254E009}">
      <dgm:prSet/>
      <dgm:spPr/>
      <dgm:t>
        <a:bodyPr/>
        <a:lstStyle/>
        <a:p>
          <a:endParaRPr lang="en-US"/>
        </a:p>
      </dgm:t>
    </dgm:pt>
    <dgm:pt modelId="{BCC1578F-A1F6-4587-9F7B-22278F8D6F8B}">
      <dgm:prSet/>
      <dgm:spPr/>
      <dgm:t>
        <a:bodyPr/>
        <a:lstStyle/>
        <a:p>
          <a:r>
            <a:rPr lang="en-US" b="1" dirty="0"/>
            <a:t>AWS IAM - </a:t>
          </a:r>
          <a:r>
            <a:rPr lang="en-US" dirty="0"/>
            <a:t>This is nothing but identity and access management which enables us to manage access to AWS services and resources securely.</a:t>
          </a:r>
        </a:p>
      </dgm:t>
    </dgm:pt>
    <dgm:pt modelId="{2D0E262F-A39E-4881-B930-EFFFF17BF8FD}" type="parTrans" cxnId="{CA0993FE-BA5F-4EC1-ACD0-52A1A31F90F1}">
      <dgm:prSet/>
      <dgm:spPr/>
      <dgm:t>
        <a:bodyPr/>
        <a:lstStyle/>
        <a:p>
          <a:endParaRPr lang="en-US"/>
        </a:p>
      </dgm:t>
    </dgm:pt>
    <dgm:pt modelId="{DBBA6EE4-899F-42A8-B9E7-607752AB0450}" type="sibTrans" cxnId="{CA0993FE-BA5F-4EC1-ACD0-52A1A31F90F1}">
      <dgm:prSet/>
      <dgm:spPr/>
      <dgm:t>
        <a:bodyPr/>
        <a:lstStyle/>
        <a:p>
          <a:endParaRPr lang="en-US"/>
        </a:p>
      </dgm:t>
    </dgm:pt>
    <dgm:pt modelId="{565E2711-5CD9-40B2-92D7-C07AE27437E4}">
      <dgm:prSet/>
      <dgm:spPr/>
      <dgm:t>
        <a:bodyPr/>
        <a:lstStyle/>
        <a:p>
          <a:r>
            <a:rPr lang="en-US" b="1" dirty="0"/>
            <a:t>AWS Lambda - </a:t>
          </a:r>
          <a:r>
            <a:rPr lang="en-US" dirty="0"/>
            <a:t>Lambda is a computing service that allows programmers to run code without creating or managing servers.</a:t>
          </a:r>
        </a:p>
      </dgm:t>
    </dgm:pt>
    <dgm:pt modelId="{A2C44EAF-9950-4D42-A8F7-A60D95A6F4E2}" type="parTrans" cxnId="{32AFD216-932B-456E-BC95-BEE3042F5CC0}">
      <dgm:prSet/>
      <dgm:spPr/>
      <dgm:t>
        <a:bodyPr/>
        <a:lstStyle/>
        <a:p>
          <a:endParaRPr lang="en-US"/>
        </a:p>
      </dgm:t>
    </dgm:pt>
    <dgm:pt modelId="{743D34BE-D5BD-4EB6-9465-9D902A8E6C3C}" type="sibTrans" cxnId="{32AFD216-932B-456E-BC95-BEE3042F5CC0}">
      <dgm:prSet/>
      <dgm:spPr/>
      <dgm:t>
        <a:bodyPr/>
        <a:lstStyle/>
        <a:p>
          <a:endParaRPr lang="en-US"/>
        </a:p>
      </dgm:t>
    </dgm:pt>
    <dgm:pt modelId="{AEA21904-A1A2-4C08-8BDD-A43E9EEF4C42}" type="pres">
      <dgm:prSet presAssocID="{A706264B-4A5E-4508-85DB-7098B3433B05}" presName="vert0" presStyleCnt="0">
        <dgm:presLayoutVars>
          <dgm:dir/>
          <dgm:animOne val="branch"/>
          <dgm:animLvl val="lvl"/>
        </dgm:presLayoutVars>
      </dgm:prSet>
      <dgm:spPr/>
    </dgm:pt>
    <dgm:pt modelId="{958DADD0-5023-42B0-AD57-85B709F5BA4C}" type="pres">
      <dgm:prSet presAssocID="{CF450A02-9AF1-400C-B4C5-2DE815548BA6}" presName="thickLine" presStyleLbl="alignNode1" presStyleIdx="0" presStyleCnt="5"/>
      <dgm:spPr/>
    </dgm:pt>
    <dgm:pt modelId="{F03C1280-E519-49AB-98EC-D616B7BCA9E5}" type="pres">
      <dgm:prSet presAssocID="{CF450A02-9AF1-400C-B4C5-2DE815548BA6}" presName="horz1" presStyleCnt="0"/>
      <dgm:spPr/>
    </dgm:pt>
    <dgm:pt modelId="{CAFB1718-7073-49CE-AD94-22AA7489E46C}" type="pres">
      <dgm:prSet presAssocID="{CF450A02-9AF1-400C-B4C5-2DE815548BA6}" presName="tx1" presStyleLbl="revTx" presStyleIdx="0" presStyleCnt="5"/>
      <dgm:spPr/>
    </dgm:pt>
    <dgm:pt modelId="{67B2E7E8-C6EB-458E-A366-B58BFD27F999}" type="pres">
      <dgm:prSet presAssocID="{CF450A02-9AF1-400C-B4C5-2DE815548BA6}" presName="vert1" presStyleCnt="0"/>
      <dgm:spPr/>
    </dgm:pt>
    <dgm:pt modelId="{A0EFB885-F87C-47DD-AE5C-B79995C1CA86}" type="pres">
      <dgm:prSet presAssocID="{930B22DE-69EF-4838-A62D-7A7EB6AEF265}" presName="thickLine" presStyleLbl="alignNode1" presStyleIdx="1" presStyleCnt="5"/>
      <dgm:spPr/>
    </dgm:pt>
    <dgm:pt modelId="{24851494-0DD4-45A8-B2C3-CEB822BD3E22}" type="pres">
      <dgm:prSet presAssocID="{930B22DE-69EF-4838-A62D-7A7EB6AEF265}" presName="horz1" presStyleCnt="0"/>
      <dgm:spPr/>
    </dgm:pt>
    <dgm:pt modelId="{3609DB30-CEE3-4762-8F52-1353BC7C02C5}" type="pres">
      <dgm:prSet presAssocID="{930B22DE-69EF-4838-A62D-7A7EB6AEF265}" presName="tx1" presStyleLbl="revTx" presStyleIdx="1" presStyleCnt="5"/>
      <dgm:spPr/>
    </dgm:pt>
    <dgm:pt modelId="{60A00EE1-DEAD-4775-B2FE-927974FAFBFE}" type="pres">
      <dgm:prSet presAssocID="{930B22DE-69EF-4838-A62D-7A7EB6AEF265}" presName="vert1" presStyleCnt="0"/>
      <dgm:spPr/>
    </dgm:pt>
    <dgm:pt modelId="{9902DAB3-2247-464C-B0B3-D6F63973059A}" type="pres">
      <dgm:prSet presAssocID="{EBF78835-58AA-4C8C-9F96-2EA7D27FC67D}" presName="thickLine" presStyleLbl="alignNode1" presStyleIdx="2" presStyleCnt="5"/>
      <dgm:spPr/>
    </dgm:pt>
    <dgm:pt modelId="{6DC024DB-A1E9-4C5A-8824-170514F8446B}" type="pres">
      <dgm:prSet presAssocID="{EBF78835-58AA-4C8C-9F96-2EA7D27FC67D}" presName="horz1" presStyleCnt="0"/>
      <dgm:spPr/>
    </dgm:pt>
    <dgm:pt modelId="{147F85F0-2F97-4BB5-8666-905BF312EAB5}" type="pres">
      <dgm:prSet presAssocID="{EBF78835-58AA-4C8C-9F96-2EA7D27FC67D}" presName="tx1" presStyleLbl="revTx" presStyleIdx="2" presStyleCnt="5"/>
      <dgm:spPr/>
    </dgm:pt>
    <dgm:pt modelId="{6F70D165-50CF-4238-8353-4583DC503FC5}" type="pres">
      <dgm:prSet presAssocID="{EBF78835-58AA-4C8C-9F96-2EA7D27FC67D}" presName="vert1" presStyleCnt="0"/>
      <dgm:spPr/>
    </dgm:pt>
    <dgm:pt modelId="{91FFB26E-5D8E-4E6F-9479-051C3F2C4454}" type="pres">
      <dgm:prSet presAssocID="{BCC1578F-A1F6-4587-9F7B-22278F8D6F8B}" presName="thickLine" presStyleLbl="alignNode1" presStyleIdx="3" presStyleCnt="5"/>
      <dgm:spPr/>
    </dgm:pt>
    <dgm:pt modelId="{1CE20DE8-DA0C-4E52-8EF0-EB1E39836850}" type="pres">
      <dgm:prSet presAssocID="{BCC1578F-A1F6-4587-9F7B-22278F8D6F8B}" presName="horz1" presStyleCnt="0"/>
      <dgm:spPr/>
    </dgm:pt>
    <dgm:pt modelId="{B3CFB11B-C41F-493C-AFC5-41F04CA17E9A}" type="pres">
      <dgm:prSet presAssocID="{BCC1578F-A1F6-4587-9F7B-22278F8D6F8B}" presName="tx1" presStyleLbl="revTx" presStyleIdx="3" presStyleCnt="5"/>
      <dgm:spPr/>
    </dgm:pt>
    <dgm:pt modelId="{C0CB3520-A11D-484D-85AF-A95D9C07C9AE}" type="pres">
      <dgm:prSet presAssocID="{BCC1578F-A1F6-4587-9F7B-22278F8D6F8B}" presName="vert1" presStyleCnt="0"/>
      <dgm:spPr/>
    </dgm:pt>
    <dgm:pt modelId="{43735E57-7561-4A56-9963-AB48EC9CF80A}" type="pres">
      <dgm:prSet presAssocID="{565E2711-5CD9-40B2-92D7-C07AE27437E4}" presName="thickLine" presStyleLbl="alignNode1" presStyleIdx="4" presStyleCnt="5"/>
      <dgm:spPr/>
    </dgm:pt>
    <dgm:pt modelId="{ECFBA6D6-1768-493B-A603-9388040AABF2}" type="pres">
      <dgm:prSet presAssocID="{565E2711-5CD9-40B2-92D7-C07AE27437E4}" presName="horz1" presStyleCnt="0"/>
      <dgm:spPr/>
    </dgm:pt>
    <dgm:pt modelId="{68D880EB-7BD3-4FA3-8408-0C458647BAC6}" type="pres">
      <dgm:prSet presAssocID="{565E2711-5CD9-40B2-92D7-C07AE27437E4}" presName="tx1" presStyleLbl="revTx" presStyleIdx="4" presStyleCnt="5"/>
      <dgm:spPr/>
    </dgm:pt>
    <dgm:pt modelId="{5E9EFC1E-E191-4950-94FD-FF4830364B07}" type="pres">
      <dgm:prSet presAssocID="{565E2711-5CD9-40B2-92D7-C07AE27437E4}" presName="vert1" presStyleCnt="0"/>
      <dgm:spPr/>
    </dgm:pt>
  </dgm:ptLst>
  <dgm:cxnLst>
    <dgm:cxn modelId="{442B6405-C63B-434A-B265-1FD59902CC85}" type="presOf" srcId="{565E2711-5CD9-40B2-92D7-C07AE27437E4}" destId="{68D880EB-7BD3-4FA3-8408-0C458647BAC6}" srcOrd="0" destOrd="0" presId="urn:microsoft.com/office/officeart/2008/layout/LinedList"/>
    <dgm:cxn modelId="{B21E5207-CE76-401C-9FD7-A60D8254E009}" srcId="{A706264B-4A5E-4508-85DB-7098B3433B05}" destId="{EBF78835-58AA-4C8C-9F96-2EA7D27FC67D}" srcOrd="2" destOrd="0" parTransId="{293B542B-5BDB-4551-873E-E6FF441E8748}" sibTransId="{79FBDB61-25CA-4813-A08A-91CE35323839}"/>
    <dgm:cxn modelId="{32AFD216-932B-456E-BC95-BEE3042F5CC0}" srcId="{A706264B-4A5E-4508-85DB-7098B3433B05}" destId="{565E2711-5CD9-40B2-92D7-C07AE27437E4}" srcOrd="4" destOrd="0" parTransId="{A2C44EAF-9950-4D42-A8F7-A60D95A6F4E2}" sibTransId="{743D34BE-D5BD-4EB6-9465-9D902A8E6C3C}"/>
    <dgm:cxn modelId="{E1A3F55B-0101-4609-BDDE-DDCB8A47A305}" srcId="{A706264B-4A5E-4508-85DB-7098B3433B05}" destId="{CF450A02-9AF1-400C-B4C5-2DE815548BA6}" srcOrd="0" destOrd="0" parTransId="{8ABD4883-66F4-47B2-B747-C015FD5780C2}" sibTransId="{0DD9B078-0C99-4467-B8CA-7C110A2BD140}"/>
    <dgm:cxn modelId="{54413C6C-8473-40E7-8DEF-F0B99995554E}" type="presOf" srcId="{930B22DE-69EF-4838-A62D-7A7EB6AEF265}" destId="{3609DB30-CEE3-4762-8F52-1353BC7C02C5}" srcOrd="0" destOrd="0" presId="urn:microsoft.com/office/officeart/2008/layout/LinedList"/>
    <dgm:cxn modelId="{73ECA297-A95D-44F4-9DC1-31082518B809}" srcId="{A706264B-4A5E-4508-85DB-7098B3433B05}" destId="{930B22DE-69EF-4838-A62D-7A7EB6AEF265}" srcOrd="1" destOrd="0" parTransId="{38876499-B343-49A1-AD3D-BF3F4C740EAC}" sibTransId="{B56CF4BA-9FC9-49AE-A9E6-9EB1FC38C5F2}"/>
    <dgm:cxn modelId="{D1E447B7-6E67-4DC4-AD22-D4AA8E2B259F}" type="presOf" srcId="{A706264B-4A5E-4508-85DB-7098B3433B05}" destId="{AEA21904-A1A2-4C08-8BDD-A43E9EEF4C42}" srcOrd="0" destOrd="0" presId="urn:microsoft.com/office/officeart/2008/layout/LinedList"/>
    <dgm:cxn modelId="{DAD9A6B7-37D0-4293-808F-677EE7990335}" type="presOf" srcId="{CF450A02-9AF1-400C-B4C5-2DE815548BA6}" destId="{CAFB1718-7073-49CE-AD94-22AA7489E46C}" srcOrd="0" destOrd="0" presId="urn:microsoft.com/office/officeart/2008/layout/LinedList"/>
    <dgm:cxn modelId="{C559A9C4-8F96-4807-89C1-73EFF37D7554}" type="presOf" srcId="{EBF78835-58AA-4C8C-9F96-2EA7D27FC67D}" destId="{147F85F0-2F97-4BB5-8666-905BF312EAB5}" srcOrd="0" destOrd="0" presId="urn:microsoft.com/office/officeart/2008/layout/LinedList"/>
    <dgm:cxn modelId="{21372AD0-19AE-4D43-885B-7750BE7EC615}" type="presOf" srcId="{BCC1578F-A1F6-4587-9F7B-22278F8D6F8B}" destId="{B3CFB11B-C41F-493C-AFC5-41F04CA17E9A}" srcOrd="0" destOrd="0" presId="urn:microsoft.com/office/officeart/2008/layout/LinedList"/>
    <dgm:cxn modelId="{CA0993FE-BA5F-4EC1-ACD0-52A1A31F90F1}" srcId="{A706264B-4A5E-4508-85DB-7098B3433B05}" destId="{BCC1578F-A1F6-4587-9F7B-22278F8D6F8B}" srcOrd="3" destOrd="0" parTransId="{2D0E262F-A39E-4881-B930-EFFFF17BF8FD}" sibTransId="{DBBA6EE4-899F-42A8-B9E7-607752AB0450}"/>
    <dgm:cxn modelId="{3592F135-9C3C-4C46-99C6-18A5789CDB07}" type="presParOf" srcId="{AEA21904-A1A2-4C08-8BDD-A43E9EEF4C42}" destId="{958DADD0-5023-42B0-AD57-85B709F5BA4C}" srcOrd="0" destOrd="0" presId="urn:microsoft.com/office/officeart/2008/layout/LinedList"/>
    <dgm:cxn modelId="{534219D9-E832-4409-86FC-915057DF8766}" type="presParOf" srcId="{AEA21904-A1A2-4C08-8BDD-A43E9EEF4C42}" destId="{F03C1280-E519-49AB-98EC-D616B7BCA9E5}" srcOrd="1" destOrd="0" presId="urn:microsoft.com/office/officeart/2008/layout/LinedList"/>
    <dgm:cxn modelId="{710EE0BE-D52C-4AC9-8A4D-1C84ADD76FE3}" type="presParOf" srcId="{F03C1280-E519-49AB-98EC-D616B7BCA9E5}" destId="{CAFB1718-7073-49CE-AD94-22AA7489E46C}" srcOrd="0" destOrd="0" presId="urn:microsoft.com/office/officeart/2008/layout/LinedList"/>
    <dgm:cxn modelId="{DA7166CD-32D2-42EB-A409-761CD574CC67}" type="presParOf" srcId="{F03C1280-E519-49AB-98EC-D616B7BCA9E5}" destId="{67B2E7E8-C6EB-458E-A366-B58BFD27F999}" srcOrd="1" destOrd="0" presId="urn:microsoft.com/office/officeart/2008/layout/LinedList"/>
    <dgm:cxn modelId="{A62BE67E-9E0D-4475-ACDB-E3D101417DB8}" type="presParOf" srcId="{AEA21904-A1A2-4C08-8BDD-A43E9EEF4C42}" destId="{A0EFB885-F87C-47DD-AE5C-B79995C1CA86}" srcOrd="2" destOrd="0" presId="urn:microsoft.com/office/officeart/2008/layout/LinedList"/>
    <dgm:cxn modelId="{5B8BC4C1-DEB2-4EE7-B201-F74E228A8980}" type="presParOf" srcId="{AEA21904-A1A2-4C08-8BDD-A43E9EEF4C42}" destId="{24851494-0DD4-45A8-B2C3-CEB822BD3E22}" srcOrd="3" destOrd="0" presId="urn:microsoft.com/office/officeart/2008/layout/LinedList"/>
    <dgm:cxn modelId="{7FF2680B-1E63-48F4-89BA-874C420AAC8B}" type="presParOf" srcId="{24851494-0DD4-45A8-B2C3-CEB822BD3E22}" destId="{3609DB30-CEE3-4762-8F52-1353BC7C02C5}" srcOrd="0" destOrd="0" presId="urn:microsoft.com/office/officeart/2008/layout/LinedList"/>
    <dgm:cxn modelId="{BB641672-0171-4148-8949-FE9521556DBE}" type="presParOf" srcId="{24851494-0DD4-45A8-B2C3-CEB822BD3E22}" destId="{60A00EE1-DEAD-4775-B2FE-927974FAFBFE}" srcOrd="1" destOrd="0" presId="urn:microsoft.com/office/officeart/2008/layout/LinedList"/>
    <dgm:cxn modelId="{895FB634-468D-4B54-A1AA-AD19E578F0F5}" type="presParOf" srcId="{AEA21904-A1A2-4C08-8BDD-A43E9EEF4C42}" destId="{9902DAB3-2247-464C-B0B3-D6F63973059A}" srcOrd="4" destOrd="0" presId="urn:microsoft.com/office/officeart/2008/layout/LinedList"/>
    <dgm:cxn modelId="{0A761B38-B06E-4D5C-8A7F-7424EDA5BF4C}" type="presParOf" srcId="{AEA21904-A1A2-4C08-8BDD-A43E9EEF4C42}" destId="{6DC024DB-A1E9-4C5A-8824-170514F8446B}" srcOrd="5" destOrd="0" presId="urn:microsoft.com/office/officeart/2008/layout/LinedList"/>
    <dgm:cxn modelId="{949E5DF4-39CA-44E7-96F8-BCF444F12EDB}" type="presParOf" srcId="{6DC024DB-A1E9-4C5A-8824-170514F8446B}" destId="{147F85F0-2F97-4BB5-8666-905BF312EAB5}" srcOrd="0" destOrd="0" presId="urn:microsoft.com/office/officeart/2008/layout/LinedList"/>
    <dgm:cxn modelId="{BE50AD96-8484-45EB-B17F-1F7DBD4650B3}" type="presParOf" srcId="{6DC024DB-A1E9-4C5A-8824-170514F8446B}" destId="{6F70D165-50CF-4238-8353-4583DC503FC5}" srcOrd="1" destOrd="0" presId="urn:microsoft.com/office/officeart/2008/layout/LinedList"/>
    <dgm:cxn modelId="{18C06CB9-4EAD-405C-A32A-A6B5E90754F1}" type="presParOf" srcId="{AEA21904-A1A2-4C08-8BDD-A43E9EEF4C42}" destId="{91FFB26E-5D8E-4E6F-9479-051C3F2C4454}" srcOrd="6" destOrd="0" presId="urn:microsoft.com/office/officeart/2008/layout/LinedList"/>
    <dgm:cxn modelId="{C34A546F-9E96-48A5-AD5D-0EF171499A72}" type="presParOf" srcId="{AEA21904-A1A2-4C08-8BDD-A43E9EEF4C42}" destId="{1CE20DE8-DA0C-4E52-8EF0-EB1E39836850}" srcOrd="7" destOrd="0" presId="urn:microsoft.com/office/officeart/2008/layout/LinedList"/>
    <dgm:cxn modelId="{6A92FFB5-42D4-4E1B-BE97-E382A454F8A3}" type="presParOf" srcId="{1CE20DE8-DA0C-4E52-8EF0-EB1E39836850}" destId="{B3CFB11B-C41F-493C-AFC5-41F04CA17E9A}" srcOrd="0" destOrd="0" presId="urn:microsoft.com/office/officeart/2008/layout/LinedList"/>
    <dgm:cxn modelId="{C6EA08C2-B929-4214-8823-475E3431756E}" type="presParOf" srcId="{1CE20DE8-DA0C-4E52-8EF0-EB1E39836850}" destId="{C0CB3520-A11D-484D-85AF-A95D9C07C9AE}" srcOrd="1" destOrd="0" presId="urn:microsoft.com/office/officeart/2008/layout/LinedList"/>
    <dgm:cxn modelId="{F072F83C-3F3B-4DA9-97AF-81CDADDCA132}" type="presParOf" srcId="{AEA21904-A1A2-4C08-8BDD-A43E9EEF4C42}" destId="{43735E57-7561-4A56-9963-AB48EC9CF80A}" srcOrd="8" destOrd="0" presId="urn:microsoft.com/office/officeart/2008/layout/LinedList"/>
    <dgm:cxn modelId="{1412B7E3-297F-4350-AB91-7AB587A9EEE5}" type="presParOf" srcId="{AEA21904-A1A2-4C08-8BDD-A43E9EEF4C42}" destId="{ECFBA6D6-1768-493B-A603-9388040AABF2}" srcOrd="9" destOrd="0" presId="urn:microsoft.com/office/officeart/2008/layout/LinedList"/>
    <dgm:cxn modelId="{BAC099B0-E79D-421F-8A37-ECBCE0CB32C7}" type="presParOf" srcId="{ECFBA6D6-1768-493B-A603-9388040AABF2}" destId="{68D880EB-7BD3-4FA3-8408-0C458647BAC6}" srcOrd="0" destOrd="0" presId="urn:microsoft.com/office/officeart/2008/layout/LinedList"/>
    <dgm:cxn modelId="{F3378ABB-8C30-4A2A-BEB1-C2A2BA059F0F}" type="presParOf" srcId="{ECFBA6D6-1768-493B-A603-9388040AABF2}" destId="{5E9EFC1E-E191-4950-94FD-FF4830364B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DADD0-5023-42B0-AD57-85B709F5BA4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B1718-7073-49CE-AD94-22AA7489E46C}">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Amazon S3 - </a:t>
          </a:r>
          <a:r>
            <a:rPr lang="en-US" sz="2600" kern="1200" dirty="0"/>
            <a:t>Amazon S3 is an object storage service that provides manufacturing scalability, data availability, security, and performance.</a:t>
          </a:r>
        </a:p>
      </dsp:txBody>
      <dsp:txXfrm>
        <a:off x="0" y="675"/>
        <a:ext cx="6900512" cy="1106957"/>
      </dsp:txXfrm>
    </dsp:sp>
    <dsp:sp modelId="{A0EFB885-F87C-47DD-AE5C-B79995C1CA86}">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9DB30-CEE3-4762-8F52-1353BC7C02C5}">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Amazon </a:t>
          </a:r>
          <a:r>
            <a:rPr lang="en-US" sz="2600" b="1" kern="1200" dirty="0" err="1"/>
            <a:t>QuickSight</a:t>
          </a:r>
          <a:r>
            <a:rPr lang="en-US" sz="2600" b="1" kern="1200" dirty="0"/>
            <a:t> - </a:t>
          </a:r>
          <a:r>
            <a:rPr lang="en-US" sz="2600" kern="1200" dirty="0"/>
            <a:t> Amazon </a:t>
          </a:r>
          <a:r>
            <a:rPr lang="en-US" sz="2600" kern="1200" dirty="0" err="1"/>
            <a:t>QuickSight</a:t>
          </a:r>
          <a:r>
            <a:rPr lang="en-US" sz="2600" kern="1200" dirty="0"/>
            <a:t> is a scalable, serverless, embeddable, machine learning-powered business intelligence (BI) service built for the cloud.</a:t>
          </a:r>
        </a:p>
      </dsp:txBody>
      <dsp:txXfrm>
        <a:off x="0" y="1107633"/>
        <a:ext cx="6900512" cy="1106957"/>
      </dsp:txXfrm>
    </dsp:sp>
    <dsp:sp modelId="{9902DAB3-2247-464C-B0B3-D6F63973059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F85F0-2F97-4BB5-8666-905BF312EAB5}">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AWS Glue - </a:t>
          </a:r>
          <a:r>
            <a:rPr lang="en-US" sz="2600" kern="1200" dirty="0"/>
            <a:t>A serverless data integration service that makes it easy to discover, prepare, and combine data for analytics, machine learning, and application development.</a:t>
          </a:r>
        </a:p>
      </dsp:txBody>
      <dsp:txXfrm>
        <a:off x="0" y="2214591"/>
        <a:ext cx="6900512" cy="1106957"/>
      </dsp:txXfrm>
    </dsp:sp>
    <dsp:sp modelId="{91FFB26E-5D8E-4E6F-9479-051C3F2C445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B11B-C41F-493C-AFC5-41F04CA17E9A}">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AWS IAM - </a:t>
          </a:r>
          <a:r>
            <a:rPr lang="en-US" sz="2600" kern="1200" dirty="0"/>
            <a:t>This is nothing but identity and access management which enables us to manage access to AWS services and resources securely.</a:t>
          </a:r>
        </a:p>
      </dsp:txBody>
      <dsp:txXfrm>
        <a:off x="0" y="3321549"/>
        <a:ext cx="6900512" cy="1106957"/>
      </dsp:txXfrm>
    </dsp:sp>
    <dsp:sp modelId="{43735E57-7561-4A56-9963-AB48EC9CF80A}">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880EB-7BD3-4FA3-8408-0C458647BAC6}">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AWS Lambda - </a:t>
          </a:r>
          <a:r>
            <a:rPr lang="en-US" sz="2600" kern="1200" dirty="0"/>
            <a:t>Lambda is a computing service that allows programmers to run code without creating or managing servers.</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1T15:24:17.69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1T15:28:20.907"/>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5095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3714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746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343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847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658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870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153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9249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37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10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765990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3EBBDF-E87C-2959-A611-F1AD21497192}"/>
              </a:ext>
            </a:extLst>
          </p:cNvPr>
          <p:cNvPicPr>
            <a:picLocks noChangeAspect="1"/>
          </p:cNvPicPr>
          <p:nvPr/>
        </p:nvPicPr>
        <p:blipFill rotWithShape="1">
          <a:blip r:embed="rId2">
            <a:alphaModFix/>
          </a:blip>
          <a:srcRect t="5477" r="-1" b="4138"/>
          <a:stretch/>
        </p:blipFill>
        <p:spPr>
          <a:xfrm>
            <a:off x="20" y="10"/>
            <a:ext cx="12188930" cy="6857990"/>
          </a:xfrm>
          <a:prstGeom prst="rect">
            <a:avLst/>
          </a:prstGeom>
        </p:spPr>
      </p:pic>
      <p:sp>
        <p:nvSpPr>
          <p:cNvPr id="20" name="Rectangle 19">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F5BB9-2001-A03B-FDC6-69DDF9485BBC}"/>
              </a:ext>
            </a:extLst>
          </p:cNvPr>
          <p:cNvSpPr>
            <a:spLocks noGrp="1"/>
          </p:cNvSpPr>
          <p:nvPr>
            <p:ph type="ctrTitle"/>
          </p:nvPr>
        </p:nvSpPr>
        <p:spPr>
          <a:xfrm>
            <a:off x="1524000" y="1122363"/>
            <a:ext cx="9144000" cy="3063240"/>
          </a:xfrm>
        </p:spPr>
        <p:txBody>
          <a:bodyPr>
            <a:normAutofit/>
          </a:bodyPr>
          <a:lstStyle/>
          <a:p>
            <a:pPr algn="ctr"/>
            <a:r>
              <a:rPr lang="en-US" sz="6000" dirty="0">
                <a:solidFill>
                  <a:schemeClr val="bg1"/>
                </a:solidFill>
              </a:rPr>
              <a:t>Prevention of data leakage in various cloud computing platforms and detection of sensitive data(Data Analysis)</a:t>
            </a:r>
          </a:p>
        </p:txBody>
      </p:sp>
      <p:sp>
        <p:nvSpPr>
          <p:cNvPr id="3" name="Subtitle 2">
            <a:extLst>
              <a:ext uri="{FF2B5EF4-FFF2-40B4-BE49-F238E27FC236}">
                <a16:creationId xmlns:a16="http://schemas.microsoft.com/office/drawing/2014/main" id="{99956A28-1520-0126-7A8C-7195F71A0204}"/>
              </a:ext>
            </a:extLst>
          </p:cNvPr>
          <p:cNvSpPr>
            <a:spLocks noGrp="1"/>
          </p:cNvSpPr>
          <p:nvPr>
            <p:ph type="subTitle" idx="1"/>
          </p:nvPr>
        </p:nvSpPr>
        <p:spPr>
          <a:xfrm>
            <a:off x="1527048" y="4599432"/>
            <a:ext cx="9144000" cy="1536192"/>
          </a:xfrm>
        </p:spPr>
        <p:txBody>
          <a:bodyPr>
            <a:normAutofit/>
          </a:bodyPr>
          <a:lstStyle/>
          <a:p>
            <a:pPr algn="ctr"/>
            <a:r>
              <a:rPr lang="en-US" sz="5400" b="1" dirty="0">
                <a:solidFill>
                  <a:schemeClr val="bg1"/>
                </a:solidFill>
              </a:rPr>
              <a:t>2100030236 – Srinithya Kandukuri</a:t>
            </a:r>
            <a:endParaRPr lang="en-IN" sz="5400" b="1" dirty="0">
              <a:solidFill>
                <a:schemeClr val="bg1"/>
              </a:solidFill>
            </a:endParaRPr>
          </a:p>
        </p:txBody>
      </p:sp>
      <p:sp>
        <p:nvSpPr>
          <p:cNvPr id="2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51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FAD41-8757-657F-34F9-4636ADBD6C45}"/>
              </a:ext>
            </a:extLst>
          </p:cNvPr>
          <p:cNvSpPr>
            <a:spLocks noGrp="1"/>
          </p:cNvSpPr>
          <p:nvPr>
            <p:ph type="title"/>
          </p:nvPr>
        </p:nvSpPr>
        <p:spPr>
          <a:xfrm>
            <a:off x="630936" y="640080"/>
            <a:ext cx="4818888" cy="1481328"/>
          </a:xfrm>
        </p:spPr>
        <p:txBody>
          <a:bodyPr anchor="b">
            <a:normAutofit/>
          </a:bodyPr>
          <a:lstStyle/>
          <a:p>
            <a:r>
              <a:rPr lang="en-US" sz="5600"/>
              <a:t>agenda</a:t>
            </a:r>
            <a:endParaRPr lang="en-IN" sz="56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35B4D"/>
          </a:solidFill>
          <a:ln w="38100" cap="rnd">
            <a:solidFill>
              <a:srgbClr val="C35B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3C1B91-F9F9-95D2-0B8F-1E03B2FCB011}"/>
              </a:ext>
            </a:extLst>
          </p:cNvPr>
          <p:cNvSpPr>
            <a:spLocks noGrp="1"/>
          </p:cNvSpPr>
          <p:nvPr>
            <p:ph idx="1"/>
          </p:nvPr>
        </p:nvSpPr>
        <p:spPr>
          <a:xfrm>
            <a:off x="630936" y="2660904"/>
            <a:ext cx="4818888" cy="3547872"/>
          </a:xfrm>
        </p:spPr>
        <p:txBody>
          <a:bodyPr anchor="t">
            <a:normAutofit/>
          </a:bodyPr>
          <a:lstStyle/>
          <a:p>
            <a:pPr marL="0" indent="0">
              <a:buNone/>
            </a:pPr>
            <a:r>
              <a:rPr lang="en-US" sz="3600" b="1" dirty="0"/>
              <a:t>This project aims to securely manage, streamline, and perform analysis on the structured and semi-structured YouTube videos data based on the video categories and the trending metrics.</a:t>
            </a:r>
          </a:p>
          <a:p>
            <a:pPr marL="0" indent="0">
              <a:buNone/>
            </a:pPr>
            <a:endParaRPr lang="en-IN" sz="3600" b="1"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Video camera">
            <a:extLst>
              <a:ext uri="{FF2B5EF4-FFF2-40B4-BE49-F238E27FC236}">
                <a16:creationId xmlns:a16="http://schemas.microsoft.com/office/drawing/2014/main" id="{96D27FA8-6FBD-EAFA-A86D-9C45A401A5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50584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7B99-48D8-AFB5-2CA9-2A2B2F192B56}"/>
              </a:ext>
            </a:extLst>
          </p:cNvPr>
          <p:cNvSpPr>
            <a:spLocks noGrp="1"/>
          </p:cNvSpPr>
          <p:nvPr>
            <p:ph type="title"/>
          </p:nvPr>
        </p:nvSpPr>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723C40D6-09EF-A3BB-4327-4F5440C94653}"/>
              </a:ext>
            </a:extLst>
          </p:cNvPr>
          <p:cNvSpPr>
            <a:spLocks noGrp="1"/>
          </p:cNvSpPr>
          <p:nvPr>
            <p:ph idx="1"/>
          </p:nvPr>
        </p:nvSpPr>
        <p:spPr/>
        <p:txBody>
          <a:bodyPr>
            <a:normAutofit/>
          </a:bodyPr>
          <a:lstStyle/>
          <a:p>
            <a:r>
              <a:rPr lang="en-US" b="1" dirty="0"/>
              <a:t>The company's Information security depends on employees by learning the rules through training and awareness-building sessions. And the data leakage is mainly happening via insider employees or other hacker which they try to steal or use it to their own or selling it This uncontrolled data leakage puts business in a vulnerable position. Once this data is no longer within the domain, then the company is at serious risk The main concept is water marking. Digital watermarking is the process of embedding information into a digital signal, such as an image, video, or audio file, in a way that is imperceptible to the human senses but can be detected and extracted by special software or hardware. Watermarking can serve various purposes, such as identifying the owner or distributor of the content, tracking its usage and distribution, protecting against copyright infringement, and detecting tampering or unauthorized modifications.</a:t>
            </a:r>
          </a:p>
          <a:p>
            <a:pPr marL="0" indent="0">
              <a:buNone/>
            </a:pPr>
            <a:endParaRPr lang="en-IN" b="1" dirty="0"/>
          </a:p>
        </p:txBody>
      </p:sp>
    </p:spTree>
    <p:extLst>
      <p:ext uri="{BB962C8B-B14F-4D97-AF65-F5344CB8AC3E}">
        <p14:creationId xmlns:p14="http://schemas.microsoft.com/office/powerpoint/2010/main" val="352686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BB77F-5D61-7E1E-2454-E12AC0AF8703}"/>
              </a:ext>
            </a:extLst>
          </p:cNvPr>
          <p:cNvSpPr>
            <a:spLocks noGrp="1"/>
          </p:cNvSpPr>
          <p:nvPr>
            <p:ph type="title"/>
          </p:nvPr>
        </p:nvSpPr>
        <p:spPr>
          <a:xfrm>
            <a:off x="630936" y="640080"/>
            <a:ext cx="4818888" cy="1481328"/>
          </a:xfrm>
        </p:spPr>
        <p:txBody>
          <a:bodyPr anchor="b">
            <a:normAutofit/>
          </a:bodyPr>
          <a:lstStyle/>
          <a:p>
            <a:r>
              <a:rPr lang="en-US" sz="5600"/>
              <a:t>Dataset</a:t>
            </a:r>
            <a:endParaRPr lang="en-IN" sz="56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35B4D"/>
          </a:solidFill>
          <a:ln w="38100" cap="rnd">
            <a:solidFill>
              <a:srgbClr val="C35B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9D708F-C280-1690-3F12-CA189F33DA1D}"/>
              </a:ext>
            </a:extLst>
          </p:cNvPr>
          <p:cNvSpPr>
            <a:spLocks noGrp="1"/>
          </p:cNvSpPr>
          <p:nvPr>
            <p:ph idx="1"/>
          </p:nvPr>
        </p:nvSpPr>
        <p:spPr>
          <a:xfrm>
            <a:off x="630936" y="2660904"/>
            <a:ext cx="4818888" cy="3547872"/>
          </a:xfrm>
        </p:spPr>
        <p:txBody>
          <a:bodyPr anchor="t">
            <a:noAutofit/>
          </a:bodyPr>
          <a:lstStyle/>
          <a:p>
            <a:pPr>
              <a:lnSpc>
                <a:spcPct val="100000"/>
              </a:lnSpc>
            </a:pPr>
            <a:r>
              <a:rPr lang="en-US" sz="2200" b="1" dirty="0"/>
              <a:t>This Kaggle dataset contains statistics (CSV files) on daily popular YouTube videos over the course of many months. There are up to 200 trending videos published every day for many locations. The data for each region is in its own file. The video title, channel title, publication time, tags, views, likes and dislikes, description, and comment count are among the items included in the data. A </a:t>
            </a:r>
            <a:r>
              <a:rPr lang="en-US" sz="2200" b="1" dirty="0" err="1"/>
              <a:t>category_id</a:t>
            </a:r>
            <a:r>
              <a:rPr lang="en-US" sz="2200" b="1" dirty="0"/>
              <a:t> field, which differs by area, is also included in the JSON file linked to the region.</a:t>
            </a:r>
          </a:p>
          <a:p>
            <a:pPr>
              <a:lnSpc>
                <a:spcPct val="100000"/>
              </a:lnSpc>
            </a:pPr>
            <a:endParaRPr lang="en-US" sz="2200" b="1" dirty="0"/>
          </a:p>
          <a:p>
            <a:pPr>
              <a:lnSpc>
                <a:spcPct val="100000"/>
              </a:lnSpc>
            </a:pPr>
            <a:r>
              <a:rPr lang="en-US" sz="2200" b="1" dirty="0"/>
              <a:t>https://www.kaggle.com/datasets/datasnaek/youtube-new</a:t>
            </a:r>
          </a:p>
          <a:p>
            <a:pPr>
              <a:lnSpc>
                <a:spcPct val="100000"/>
              </a:lnSpc>
            </a:pPr>
            <a:endParaRPr lang="en-IN" sz="2200" b="1"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Fabric Report Library">
            <a:extLst>
              <a:ext uri="{FF2B5EF4-FFF2-40B4-BE49-F238E27FC236}">
                <a16:creationId xmlns:a16="http://schemas.microsoft.com/office/drawing/2014/main" id="{4C01FED1-137C-3BE4-13EF-FB3DE25586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15532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153E5-45DF-1F85-91A5-C97CDAAB875D}"/>
              </a:ext>
            </a:extLst>
          </p:cNvPr>
          <p:cNvSpPr>
            <a:spLocks noGrp="1"/>
          </p:cNvSpPr>
          <p:nvPr>
            <p:ph type="title"/>
          </p:nvPr>
        </p:nvSpPr>
        <p:spPr>
          <a:xfrm>
            <a:off x="635000" y="640823"/>
            <a:ext cx="3418659" cy="5583148"/>
          </a:xfrm>
        </p:spPr>
        <p:txBody>
          <a:bodyPr anchor="ctr">
            <a:normAutofit/>
          </a:bodyPr>
          <a:lstStyle/>
          <a:p>
            <a:r>
              <a:rPr lang="en-US" sz="6000"/>
              <a:t>Services used </a:t>
            </a:r>
            <a:endParaRPr lang="en-IN" sz="6000"/>
          </a:p>
        </p:txBody>
      </p:sp>
      <p:sp>
        <p:nvSpPr>
          <p:cNvPr id="15"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35B4D"/>
          </a:solidFill>
          <a:ln w="34925">
            <a:solidFill>
              <a:srgbClr val="C35B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547F22-E93F-B929-0B48-F7CD8887D305}"/>
              </a:ext>
            </a:extLst>
          </p:cNvPr>
          <p:cNvGraphicFramePr>
            <a:graphicFrameLocks noGrp="1"/>
          </p:cNvGraphicFramePr>
          <p:nvPr>
            <p:ph idx="1"/>
            <p:extLst>
              <p:ext uri="{D42A27DB-BD31-4B8C-83A1-F6EECF244321}">
                <p14:modId xmlns:p14="http://schemas.microsoft.com/office/powerpoint/2010/main" val="19105027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80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B06D62A2-ECA3-4A1D-B1BB-F2659EAF0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0B0CB-05E8-50B8-67E3-2EC4A6C546EE}"/>
              </a:ext>
            </a:extLst>
          </p:cNvPr>
          <p:cNvSpPr>
            <a:spLocks noGrp="1"/>
          </p:cNvSpPr>
          <p:nvPr>
            <p:ph type="title"/>
          </p:nvPr>
        </p:nvSpPr>
        <p:spPr>
          <a:xfrm>
            <a:off x="638881" y="4711903"/>
            <a:ext cx="10909640" cy="904970"/>
          </a:xfrm>
        </p:spPr>
        <p:txBody>
          <a:bodyPr vert="horz" lIns="91440" tIns="45720" rIns="91440" bIns="45720" rtlCol="0" anchor="ctr">
            <a:normAutofit/>
          </a:bodyPr>
          <a:lstStyle/>
          <a:p>
            <a:pPr algn="ctr">
              <a:lnSpc>
                <a:spcPct val="90000"/>
              </a:lnSpc>
            </a:pPr>
            <a:r>
              <a:rPr lang="en-US" sz="5600" dirty="0"/>
              <a:t>Architecture diagram</a:t>
            </a:r>
          </a:p>
        </p:txBody>
      </p:sp>
      <p:pic>
        <p:nvPicPr>
          <p:cNvPr id="4" name="Picture 2" descr="Graphical user interface, diagram, application&#10;&#10;Description automatically generated">
            <a:extLst>
              <a:ext uri="{FF2B5EF4-FFF2-40B4-BE49-F238E27FC236}">
                <a16:creationId xmlns:a16="http://schemas.microsoft.com/office/drawing/2014/main" id="{0F353D99-3302-2402-9016-DE0FFB07B63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5"/>
          <a:stretch/>
        </p:blipFill>
        <p:spPr bwMode="auto">
          <a:xfrm>
            <a:off x="2624688" y="320040"/>
            <a:ext cx="6939575" cy="3904488"/>
          </a:xfrm>
          <a:prstGeom prst="rect">
            <a:avLst/>
          </a:prstGeom>
          <a:solidFill>
            <a:srgbClr val="FFFFFF"/>
          </a:solidFill>
        </p:spPr>
      </p:pic>
    </p:spTree>
    <p:extLst>
      <p:ext uri="{BB962C8B-B14F-4D97-AF65-F5344CB8AC3E}">
        <p14:creationId xmlns:p14="http://schemas.microsoft.com/office/powerpoint/2010/main" val="287941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416E-0C36-902C-2B7B-9270AC82B08F}"/>
              </a:ext>
            </a:extLst>
          </p:cNvPr>
          <p:cNvSpPr>
            <a:spLocks noGrp="1"/>
          </p:cNvSpPr>
          <p:nvPr>
            <p:ph type="title"/>
          </p:nvPr>
        </p:nvSpPr>
        <p:spPr/>
        <p:txBody>
          <a:bodyPr/>
          <a:lstStyle/>
          <a:p>
            <a:r>
              <a:rPr lang="en-US"/>
              <a:t>output</a:t>
            </a:r>
            <a:endParaRPr lang="en-IN" dirty="0"/>
          </a:p>
        </p:txBody>
      </p:sp>
      <p:pic>
        <p:nvPicPr>
          <p:cNvPr id="5" name="Content Placeholder 4">
            <a:extLst>
              <a:ext uri="{FF2B5EF4-FFF2-40B4-BE49-F238E27FC236}">
                <a16:creationId xmlns:a16="http://schemas.microsoft.com/office/drawing/2014/main" id="{18233695-9A16-63F4-7065-044A344B11FA}"/>
              </a:ext>
            </a:extLst>
          </p:cNvPr>
          <p:cNvPicPr>
            <a:picLocks noGrp="1" noChangeAspect="1"/>
          </p:cNvPicPr>
          <p:nvPr>
            <p:ph idx="1"/>
          </p:nvPr>
        </p:nvPicPr>
        <p:blipFill>
          <a:blip r:embed="rId2"/>
          <a:stretch>
            <a:fillRect/>
          </a:stretch>
        </p:blipFill>
        <p:spPr>
          <a:xfrm>
            <a:off x="2712426" y="2293372"/>
            <a:ext cx="6767147" cy="3523793"/>
          </a:xfrm>
          <a:prstGeom prst="rect">
            <a:avLst/>
          </a:prstGeom>
        </p:spPr>
      </p:pic>
    </p:spTree>
    <p:extLst>
      <p:ext uri="{BB962C8B-B14F-4D97-AF65-F5344CB8AC3E}">
        <p14:creationId xmlns:p14="http://schemas.microsoft.com/office/powerpoint/2010/main" val="11475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35B4D"/>
          </a:solidFill>
          <a:ln w="25400">
            <a:solidFill>
              <a:srgbClr val="C35B4D"/>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D25AA-D8E5-EC56-CEAD-991792EC81AB}"/>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conclusion</a:t>
            </a:r>
            <a:endParaRPr lang="en-IN" sz="6600">
              <a:solidFill>
                <a:schemeClr val="bg1"/>
              </a:solidFill>
            </a:endParaRPr>
          </a:p>
        </p:txBody>
      </p:sp>
      <p:sp>
        <p:nvSpPr>
          <p:cNvPr id="12" name="Rectangle 11">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7C08DB-B6BC-5BE9-FFC5-98A144B00FBA}"/>
              </a:ext>
            </a:extLst>
          </p:cNvPr>
          <p:cNvSpPr>
            <a:spLocks noGrp="1"/>
          </p:cNvSpPr>
          <p:nvPr>
            <p:ph idx="1"/>
          </p:nvPr>
        </p:nvSpPr>
        <p:spPr>
          <a:xfrm>
            <a:off x="1151467" y="2607733"/>
            <a:ext cx="9889067" cy="3285067"/>
          </a:xfrm>
        </p:spPr>
        <p:txBody>
          <a:bodyPr>
            <a:normAutofit/>
          </a:bodyPr>
          <a:lstStyle/>
          <a:p>
            <a:pPr marL="0" indent="0">
              <a:buNone/>
            </a:pPr>
            <a:r>
              <a:rPr lang="en-US" sz="4000" b="1" dirty="0">
                <a:solidFill>
                  <a:schemeClr val="bg1"/>
                </a:solidFill>
              </a:rPr>
              <a:t>We showed how AWS IoT services and amazon kinesis service ,quick sight can be used to detect real-time leaks in fire hydrants and pin-point the exact location of the leaks. This solution can lead to a reduction in time to fix the leaks, thereby reducing water wastage and improving environmental impact.</a:t>
            </a:r>
          </a:p>
          <a:p>
            <a:endParaRPr lang="en-IN" sz="4000" b="1" dirty="0">
              <a:solidFill>
                <a:schemeClr val="bg1"/>
              </a:solidFill>
            </a:endParaRPr>
          </a:p>
        </p:txBody>
      </p:sp>
    </p:spTree>
    <p:extLst>
      <p:ext uri="{BB962C8B-B14F-4D97-AF65-F5344CB8AC3E}">
        <p14:creationId xmlns:p14="http://schemas.microsoft.com/office/powerpoint/2010/main" val="337328257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F1D1B"/>
      </a:dk2>
      <a:lt2>
        <a:srgbClr val="F0F3F3"/>
      </a:lt2>
      <a:accent1>
        <a:srgbClr val="C35B4D"/>
      </a:accent1>
      <a:accent2>
        <a:srgbClr val="B13B5E"/>
      </a:accent2>
      <a:accent3>
        <a:srgbClr val="C34DA2"/>
      </a:accent3>
      <a:accent4>
        <a:srgbClr val="A23BB1"/>
      </a:accent4>
      <a:accent5>
        <a:srgbClr val="824DC3"/>
      </a:accent5>
      <a:accent6>
        <a:srgbClr val="4440B4"/>
      </a:accent6>
      <a:hlink>
        <a:srgbClr val="8E3F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16</TotalTime>
  <Words>513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The Hand Bold</vt:lpstr>
      <vt:lpstr>Arial</vt:lpstr>
      <vt:lpstr>The Serif Hand Black</vt:lpstr>
      <vt:lpstr>SketchyVTI</vt:lpstr>
      <vt:lpstr>Prevention of data leakage in various cloud computing platforms and detection of sensitive data(Data Analysis)</vt:lpstr>
      <vt:lpstr>agenda</vt:lpstr>
      <vt:lpstr>introduction</vt:lpstr>
      <vt:lpstr>Dataset</vt:lpstr>
      <vt:lpstr>Services used </vt:lpstr>
      <vt:lpstr>Architecture diagram</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Prevention of data leakage in various cloud computing platforms and detection of sensitive data(Data Analysis)</dc:title>
  <dc:creator>KANDUKURI SRINITHYA</dc:creator>
  <cp:lastModifiedBy>KANDUKURI SRINITHYA</cp:lastModifiedBy>
  <cp:revision>1</cp:revision>
  <dcterms:created xsi:type="dcterms:W3CDTF">2024-04-11T15:17:00Z</dcterms:created>
  <dcterms:modified xsi:type="dcterms:W3CDTF">2024-04-11T15:33:59Z</dcterms:modified>
</cp:coreProperties>
</file>