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Z7RKmScBO7n9vcDIG3Xeo853Ics4QFaF/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6C96-FCC7-4404-AC77-7CA456F9D886}"/>
              </a:ext>
            </a:extLst>
          </p:cNvPr>
          <p:cNvSpPr>
            <a:spLocks noGrp="1"/>
          </p:cNvSpPr>
          <p:nvPr>
            <p:ph type="ctrTitle"/>
          </p:nvPr>
        </p:nvSpPr>
        <p:spPr/>
        <p:txBody>
          <a:bodyPr/>
          <a:lstStyle/>
          <a:p>
            <a:r>
              <a:rPr lang="en-IN" dirty="0"/>
              <a:t>START UP PROFIT PREDICTION</a:t>
            </a:r>
          </a:p>
        </p:txBody>
      </p:sp>
      <p:sp>
        <p:nvSpPr>
          <p:cNvPr id="3" name="Subtitle 2">
            <a:extLst>
              <a:ext uri="{FF2B5EF4-FFF2-40B4-BE49-F238E27FC236}">
                <a16:creationId xmlns:a16="http://schemas.microsoft.com/office/drawing/2014/main" id="{048B1FF0-A9F3-4635-86F4-46D06CF0AC86}"/>
              </a:ext>
            </a:extLst>
          </p:cNvPr>
          <p:cNvSpPr>
            <a:spLocks noGrp="1"/>
          </p:cNvSpPr>
          <p:nvPr>
            <p:ph type="subTitle" idx="1"/>
          </p:nvPr>
        </p:nvSpPr>
        <p:spPr>
          <a:xfrm>
            <a:off x="7093527" y="4045527"/>
            <a:ext cx="4174837" cy="1542473"/>
          </a:xfrm>
        </p:spPr>
        <p:txBody>
          <a:bodyPr>
            <a:noAutofit/>
          </a:bodyPr>
          <a:lstStyle/>
          <a:p>
            <a:r>
              <a:rPr lang="en-IN" sz="2000" dirty="0">
                <a:solidFill>
                  <a:schemeClr val="bg1"/>
                </a:solidFill>
              </a:rPr>
              <a:t>Srinivasan k</a:t>
            </a:r>
          </a:p>
          <a:p>
            <a:r>
              <a:rPr lang="en-IN" sz="2000" dirty="0">
                <a:solidFill>
                  <a:schemeClr val="bg1"/>
                </a:solidFill>
              </a:rPr>
              <a:t>Data science intern</a:t>
            </a:r>
          </a:p>
          <a:p>
            <a:r>
              <a:rPr lang="en-IN" sz="2000" dirty="0" err="1">
                <a:solidFill>
                  <a:schemeClr val="bg1"/>
                </a:solidFill>
              </a:rPr>
              <a:t>Exposys</a:t>
            </a:r>
            <a:r>
              <a:rPr lang="en-IN" sz="2000" dirty="0">
                <a:solidFill>
                  <a:schemeClr val="bg1"/>
                </a:solidFill>
              </a:rPr>
              <a:t> data labs</a:t>
            </a:r>
          </a:p>
          <a:p>
            <a:r>
              <a:rPr lang="en-IN" sz="2000" dirty="0">
                <a:solidFill>
                  <a:schemeClr val="bg1"/>
                </a:solidFill>
              </a:rPr>
              <a:t>VIRTUAL INTERNSHIP PROGRAM</a:t>
            </a:r>
          </a:p>
        </p:txBody>
      </p:sp>
      <p:sp>
        <p:nvSpPr>
          <p:cNvPr id="5" name="TextBox 4">
            <a:extLst>
              <a:ext uri="{FF2B5EF4-FFF2-40B4-BE49-F238E27FC236}">
                <a16:creationId xmlns:a16="http://schemas.microsoft.com/office/drawing/2014/main" id="{4210B8DB-E653-4544-B70D-F7F8C007C9D2}"/>
              </a:ext>
            </a:extLst>
          </p:cNvPr>
          <p:cNvSpPr txBox="1"/>
          <p:nvPr/>
        </p:nvSpPr>
        <p:spPr>
          <a:xfrm>
            <a:off x="701962" y="2625497"/>
            <a:ext cx="6096000" cy="369332"/>
          </a:xfrm>
          <a:prstGeom prst="rect">
            <a:avLst/>
          </a:prstGeom>
          <a:noFill/>
        </p:spPr>
        <p:txBody>
          <a:bodyPr wrap="square">
            <a:spAutoFit/>
          </a:bodyPr>
          <a:lstStyle/>
          <a:p>
            <a:r>
              <a:rPr lang="en-IN" sz="1800" b="1" dirty="0">
                <a:solidFill>
                  <a:schemeClr val="accent1">
                    <a:lumMod val="60000"/>
                    <a:lumOff val="40000"/>
                  </a:schemeClr>
                </a:solidFill>
              </a:rPr>
              <a:t>Using Regression Models</a:t>
            </a:r>
          </a:p>
        </p:txBody>
      </p:sp>
    </p:spTree>
    <p:extLst>
      <p:ext uri="{BB962C8B-B14F-4D97-AF65-F5344CB8AC3E}">
        <p14:creationId xmlns:p14="http://schemas.microsoft.com/office/powerpoint/2010/main" val="221283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456D-9D4E-4D3A-A2A2-CB342CCB4671}"/>
              </a:ext>
            </a:extLst>
          </p:cNvPr>
          <p:cNvSpPr>
            <a:spLocks noGrp="1"/>
          </p:cNvSpPr>
          <p:nvPr>
            <p:ph type="title"/>
          </p:nvPr>
        </p:nvSpPr>
        <p:spPr/>
        <p:txBody>
          <a:bodyPr/>
          <a:lstStyle/>
          <a:p>
            <a:pPr algn="ctr"/>
            <a:r>
              <a:rPr lang="en-IN" dirty="0"/>
              <a:t>THANKS</a:t>
            </a:r>
          </a:p>
        </p:txBody>
      </p:sp>
    </p:spTree>
    <p:extLst>
      <p:ext uri="{BB962C8B-B14F-4D97-AF65-F5344CB8AC3E}">
        <p14:creationId xmlns:p14="http://schemas.microsoft.com/office/powerpoint/2010/main" val="39158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1DE4-24F7-4144-81DC-6478CCE4D32F}"/>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01F43BC6-E2F1-4E1C-AF68-D8B9B9A9A0F8}"/>
              </a:ext>
            </a:extLst>
          </p:cNvPr>
          <p:cNvSpPr>
            <a:spLocks noGrp="1"/>
          </p:cNvSpPr>
          <p:nvPr>
            <p:ph idx="1"/>
          </p:nvPr>
        </p:nvSpPr>
        <p:spPr/>
        <p:txBody>
          <a:bodyPr>
            <a:normAutofit lnSpcReduction="10000"/>
          </a:bodyPr>
          <a:lstStyle/>
          <a:p>
            <a:pPr algn="just">
              <a:lnSpc>
                <a:spcPct val="150000"/>
              </a:lnSpc>
            </a:pPr>
            <a:r>
              <a:rPr lang="en-US" sz="2000" dirty="0"/>
              <a:t>In the given dataset, R&amp;D Spend, Administration Cost and Marketing Spend of 50 Companies are given along with the profit earned. The target is to prepare an ML model which can predict the profit value of a company if the value of its R&amp;D Spend, Administration Cost and Marketing Spend are given.</a:t>
            </a:r>
          </a:p>
          <a:p>
            <a:pPr lvl="1" algn="just">
              <a:lnSpc>
                <a:spcPct val="150000"/>
              </a:lnSpc>
            </a:pPr>
            <a:r>
              <a:rPr lang="en-US" sz="2000" dirty="0"/>
              <a:t>Construct Different Regression algorithms</a:t>
            </a:r>
          </a:p>
          <a:p>
            <a:pPr lvl="1" algn="just">
              <a:lnSpc>
                <a:spcPct val="150000"/>
              </a:lnSpc>
            </a:pPr>
            <a:r>
              <a:rPr lang="en-US" sz="2000" dirty="0"/>
              <a:t>Divide the data into train set and test set</a:t>
            </a:r>
          </a:p>
          <a:p>
            <a:pPr lvl="1" algn="just">
              <a:lnSpc>
                <a:spcPct val="150000"/>
              </a:lnSpc>
            </a:pPr>
            <a:r>
              <a:rPr lang="en-US" sz="2000" dirty="0"/>
              <a:t>Calculate different regression metrics</a:t>
            </a:r>
          </a:p>
          <a:p>
            <a:pPr lvl="1" algn="just">
              <a:lnSpc>
                <a:spcPct val="150000"/>
              </a:lnSpc>
            </a:pPr>
            <a:r>
              <a:rPr lang="en-US" sz="2000" dirty="0"/>
              <a:t>Choose the best model</a:t>
            </a:r>
            <a:endParaRPr lang="en-IN" sz="2000" dirty="0"/>
          </a:p>
        </p:txBody>
      </p:sp>
    </p:spTree>
    <p:extLst>
      <p:ext uri="{BB962C8B-B14F-4D97-AF65-F5344CB8AC3E}">
        <p14:creationId xmlns:p14="http://schemas.microsoft.com/office/powerpoint/2010/main" val="193148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F772-60CE-42D8-97C5-DA13859B6518}"/>
              </a:ext>
            </a:extLst>
          </p:cNvPr>
          <p:cNvSpPr>
            <a:spLocks noGrp="1"/>
          </p:cNvSpPr>
          <p:nvPr>
            <p:ph type="title"/>
          </p:nvPr>
        </p:nvSpPr>
        <p:spPr/>
        <p:txBody>
          <a:bodyPr/>
          <a:lstStyle/>
          <a:p>
            <a:pPr algn="ctr"/>
            <a:r>
              <a:rPr lang="en-IN" dirty="0"/>
              <a:t>Classification, prediction and clustering</a:t>
            </a:r>
          </a:p>
        </p:txBody>
      </p:sp>
      <p:sp>
        <p:nvSpPr>
          <p:cNvPr id="3" name="Content Placeholder 2">
            <a:extLst>
              <a:ext uri="{FF2B5EF4-FFF2-40B4-BE49-F238E27FC236}">
                <a16:creationId xmlns:a16="http://schemas.microsoft.com/office/drawing/2014/main" id="{AF58970E-8760-4643-B59B-0DEA6FD56CA9}"/>
              </a:ext>
            </a:extLst>
          </p:cNvPr>
          <p:cNvSpPr>
            <a:spLocks noGrp="1"/>
          </p:cNvSpPr>
          <p:nvPr>
            <p:ph idx="1"/>
          </p:nvPr>
        </p:nvSpPr>
        <p:spPr/>
        <p:txBody>
          <a:bodyPr>
            <a:normAutofit/>
          </a:bodyPr>
          <a:lstStyle/>
          <a:p>
            <a:pPr algn="just"/>
            <a:r>
              <a:rPr lang="en-IN" sz="2000" b="1" dirty="0">
                <a:solidFill>
                  <a:schemeClr val="accent2">
                    <a:lumMod val="50000"/>
                  </a:schemeClr>
                </a:solidFill>
              </a:rPr>
              <a:t>CLASSIFICATION</a:t>
            </a:r>
            <a:r>
              <a:rPr lang="en-IN" sz="2000" dirty="0"/>
              <a:t>:		It is generally referred as separating data into available classes.</a:t>
            </a:r>
          </a:p>
          <a:p>
            <a:pPr algn="just"/>
            <a:endParaRPr lang="en-IN" sz="2000" dirty="0"/>
          </a:p>
          <a:p>
            <a:pPr algn="just"/>
            <a:r>
              <a:rPr lang="en-IN" sz="2000" b="1" dirty="0">
                <a:solidFill>
                  <a:schemeClr val="accent2">
                    <a:lumMod val="50000"/>
                  </a:schemeClr>
                </a:solidFill>
              </a:rPr>
              <a:t>PREDICTION</a:t>
            </a:r>
            <a:r>
              <a:rPr lang="en-IN" sz="2000" dirty="0"/>
              <a:t>:			It is generally trying to fit the data into similar roles as quick as possible.</a:t>
            </a:r>
          </a:p>
          <a:p>
            <a:pPr algn="just"/>
            <a:endParaRPr lang="en-IN" sz="2000" b="1" dirty="0">
              <a:solidFill>
                <a:schemeClr val="accent2">
                  <a:lumMod val="50000"/>
                </a:schemeClr>
              </a:solidFill>
            </a:endParaRPr>
          </a:p>
          <a:p>
            <a:pPr algn="just"/>
            <a:r>
              <a:rPr lang="en-IN" sz="2000" b="1" dirty="0">
                <a:solidFill>
                  <a:schemeClr val="accent2">
                    <a:lumMod val="50000"/>
                  </a:schemeClr>
                </a:solidFill>
              </a:rPr>
              <a:t>CLUSTERING</a:t>
            </a:r>
            <a:r>
              <a:rPr lang="en-IN" sz="2000" dirty="0"/>
              <a:t>:			It is generally the way to group the data when there is no label or values</a:t>
            </a:r>
          </a:p>
          <a:p>
            <a:pPr marL="0" indent="0" algn="just">
              <a:buNone/>
            </a:pPr>
            <a:r>
              <a:rPr lang="en-IN" sz="2000" dirty="0"/>
              <a:t>							available.</a:t>
            </a:r>
          </a:p>
        </p:txBody>
      </p:sp>
    </p:spTree>
    <p:extLst>
      <p:ext uri="{BB962C8B-B14F-4D97-AF65-F5344CB8AC3E}">
        <p14:creationId xmlns:p14="http://schemas.microsoft.com/office/powerpoint/2010/main" val="111262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8D41-A860-4100-8E95-C5C6AA6DB1A3}"/>
              </a:ext>
            </a:extLst>
          </p:cNvPr>
          <p:cNvSpPr>
            <a:spLocks noGrp="1"/>
          </p:cNvSpPr>
          <p:nvPr>
            <p:ph type="title"/>
          </p:nvPr>
        </p:nvSpPr>
        <p:spPr/>
        <p:txBody>
          <a:bodyPr/>
          <a:lstStyle/>
          <a:p>
            <a:pPr algn="ctr"/>
            <a:r>
              <a:rPr lang="en-IN" dirty="0"/>
              <a:t>PREDICTION:	REGRESSION ANALYSIS</a:t>
            </a:r>
          </a:p>
        </p:txBody>
      </p:sp>
      <p:sp>
        <p:nvSpPr>
          <p:cNvPr id="3" name="Content Placeholder 2">
            <a:extLst>
              <a:ext uri="{FF2B5EF4-FFF2-40B4-BE49-F238E27FC236}">
                <a16:creationId xmlns:a16="http://schemas.microsoft.com/office/drawing/2014/main" id="{E60D6971-3F93-4884-9F6A-CFD47651E8C0}"/>
              </a:ext>
            </a:extLst>
          </p:cNvPr>
          <p:cNvSpPr>
            <a:spLocks noGrp="1"/>
          </p:cNvSpPr>
          <p:nvPr>
            <p:ph idx="1"/>
          </p:nvPr>
        </p:nvSpPr>
        <p:spPr/>
        <p:txBody>
          <a:bodyPr>
            <a:normAutofit/>
          </a:bodyPr>
          <a:lstStyle/>
          <a:p>
            <a:pPr algn="just">
              <a:lnSpc>
                <a:spcPct val="150000"/>
              </a:lnSpc>
            </a:pPr>
            <a:r>
              <a:rPr lang="en-US" sz="2000" b="1" i="0" dirty="0">
                <a:solidFill>
                  <a:srgbClr val="222222"/>
                </a:solidFill>
                <a:effectLst/>
              </a:rPr>
              <a:t>Regression analysis</a:t>
            </a:r>
            <a:r>
              <a:rPr lang="en-US" sz="2000" b="0" i="0" dirty="0">
                <a:solidFill>
                  <a:srgbClr val="222222"/>
                </a:solidFill>
                <a:effectLst/>
              </a:rPr>
              <a:t>, in statistical modeling, is a way of mathematically sorting out a series of variables. We use it to determine which variables have an impact and how they relate to one another. </a:t>
            </a:r>
          </a:p>
          <a:p>
            <a:pPr algn="just">
              <a:lnSpc>
                <a:spcPct val="150000"/>
              </a:lnSpc>
            </a:pPr>
            <a:r>
              <a:rPr lang="en-US" sz="2000" b="0" i="0" dirty="0">
                <a:solidFill>
                  <a:srgbClr val="222222"/>
                </a:solidFill>
                <a:effectLst/>
              </a:rPr>
              <a:t>In other words, regression analysis helps us determine which factors matter most and which we can ignore.</a:t>
            </a:r>
          </a:p>
          <a:p>
            <a:pPr algn="just">
              <a:lnSpc>
                <a:spcPct val="150000"/>
              </a:lnSpc>
            </a:pPr>
            <a:r>
              <a:rPr lang="en-US" sz="2000" dirty="0">
                <a:solidFill>
                  <a:srgbClr val="222222"/>
                </a:solidFill>
              </a:rPr>
              <a:t>There are several models of regression and they can be used depending upon the data set available.</a:t>
            </a:r>
            <a:endParaRPr lang="en-IN" sz="2000" dirty="0"/>
          </a:p>
        </p:txBody>
      </p:sp>
    </p:spTree>
    <p:extLst>
      <p:ext uri="{BB962C8B-B14F-4D97-AF65-F5344CB8AC3E}">
        <p14:creationId xmlns:p14="http://schemas.microsoft.com/office/powerpoint/2010/main" val="6012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3E64-591E-47FF-8D31-D53D84DC009F}"/>
              </a:ext>
            </a:extLst>
          </p:cNvPr>
          <p:cNvSpPr>
            <a:spLocks noGrp="1"/>
          </p:cNvSpPr>
          <p:nvPr>
            <p:ph type="title"/>
          </p:nvPr>
        </p:nvSpPr>
        <p:spPr/>
        <p:txBody>
          <a:bodyPr/>
          <a:lstStyle/>
          <a:p>
            <a:pPr algn="ctr"/>
            <a:r>
              <a:rPr lang="en-IN" dirty="0"/>
              <a:t>HOW REGRESSION ANALYSIS WORK?</a:t>
            </a:r>
          </a:p>
        </p:txBody>
      </p:sp>
      <p:sp>
        <p:nvSpPr>
          <p:cNvPr id="3" name="Content Placeholder 2">
            <a:extLst>
              <a:ext uri="{FF2B5EF4-FFF2-40B4-BE49-F238E27FC236}">
                <a16:creationId xmlns:a16="http://schemas.microsoft.com/office/drawing/2014/main" id="{323A5C7B-0F07-4FDF-85EE-7B1279AE9713}"/>
              </a:ext>
            </a:extLst>
          </p:cNvPr>
          <p:cNvSpPr>
            <a:spLocks noGrp="1"/>
          </p:cNvSpPr>
          <p:nvPr>
            <p:ph idx="1"/>
          </p:nvPr>
        </p:nvSpPr>
        <p:spPr/>
        <p:txBody>
          <a:bodyPr>
            <a:noAutofit/>
          </a:bodyPr>
          <a:lstStyle/>
          <a:p>
            <a:pPr>
              <a:lnSpc>
                <a:spcPct val="150000"/>
              </a:lnSpc>
            </a:pPr>
            <a:r>
              <a:rPr lang="en-US" sz="2000" dirty="0"/>
              <a:t>It tries to determine how strongly related </a:t>
            </a:r>
            <a:r>
              <a:rPr lang="en-US" sz="2000" b="1" dirty="0"/>
              <a:t>one dependent variable</a:t>
            </a:r>
            <a:r>
              <a:rPr lang="en-US" sz="2000" dirty="0"/>
              <a:t> is to a series of </a:t>
            </a:r>
            <a:r>
              <a:rPr lang="en-US" sz="2000" b="1" dirty="0"/>
              <a:t>other changing variables </a:t>
            </a:r>
            <a:r>
              <a:rPr lang="en-US" sz="2000" dirty="0"/>
              <a:t>referred to as </a:t>
            </a:r>
            <a:r>
              <a:rPr lang="en-US" sz="2000" b="1" dirty="0"/>
              <a:t>independent variables.</a:t>
            </a:r>
          </a:p>
          <a:p>
            <a:pPr>
              <a:lnSpc>
                <a:spcPct val="150000"/>
              </a:lnSpc>
            </a:pPr>
            <a:r>
              <a:rPr lang="en-US" sz="2000" dirty="0"/>
              <a:t>The dependent variable is the one that we focus on. 	In our case:	</a:t>
            </a:r>
            <a:r>
              <a:rPr lang="en-US" sz="2000" b="1" dirty="0"/>
              <a:t>Profit</a:t>
            </a:r>
            <a:endParaRPr lang="en-US" sz="2000" dirty="0"/>
          </a:p>
          <a:p>
            <a:pPr>
              <a:lnSpc>
                <a:spcPct val="150000"/>
              </a:lnSpc>
            </a:pPr>
            <a:r>
              <a:rPr lang="en-US" sz="2000" dirty="0"/>
              <a:t>Independent variables are the factors that may or may not affect the dependent variable.   In our case: </a:t>
            </a:r>
            <a:r>
              <a:rPr lang="en-US" sz="2000" b="1" dirty="0"/>
              <a:t>Research and Development Spend, Administration Cost and Marketing Spend.</a:t>
            </a:r>
          </a:p>
          <a:p>
            <a:pPr>
              <a:lnSpc>
                <a:spcPct val="150000"/>
              </a:lnSpc>
            </a:pPr>
            <a:r>
              <a:rPr lang="en-US" sz="2000" dirty="0"/>
              <a:t>Dependent receives the impact, while Independent provides (or not) the impact.</a:t>
            </a:r>
            <a:endParaRPr lang="en-IN" sz="2000" dirty="0"/>
          </a:p>
        </p:txBody>
      </p:sp>
    </p:spTree>
    <p:extLst>
      <p:ext uri="{BB962C8B-B14F-4D97-AF65-F5344CB8AC3E}">
        <p14:creationId xmlns:p14="http://schemas.microsoft.com/office/powerpoint/2010/main" val="417611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62E1-65EB-4F38-B27A-185CDA58933E}"/>
              </a:ext>
            </a:extLst>
          </p:cNvPr>
          <p:cNvSpPr>
            <a:spLocks noGrp="1"/>
          </p:cNvSpPr>
          <p:nvPr>
            <p:ph type="title"/>
          </p:nvPr>
        </p:nvSpPr>
        <p:spPr/>
        <p:txBody>
          <a:bodyPr/>
          <a:lstStyle/>
          <a:p>
            <a:pPr algn="ctr"/>
            <a:r>
              <a:rPr lang="en-IN" dirty="0"/>
              <a:t>WORKING</a:t>
            </a:r>
          </a:p>
        </p:txBody>
      </p:sp>
      <p:sp>
        <p:nvSpPr>
          <p:cNvPr id="3" name="Content Placeholder 2">
            <a:extLst>
              <a:ext uri="{FF2B5EF4-FFF2-40B4-BE49-F238E27FC236}">
                <a16:creationId xmlns:a16="http://schemas.microsoft.com/office/drawing/2014/main" id="{8B9324E6-BC52-4910-B2F0-75FDB9AF653A}"/>
              </a:ext>
            </a:extLst>
          </p:cNvPr>
          <p:cNvSpPr>
            <a:spLocks noGrp="1"/>
          </p:cNvSpPr>
          <p:nvPr>
            <p:ph sz="half" idx="1"/>
          </p:nvPr>
        </p:nvSpPr>
        <p:spPr/>
        <p:txBody>
          <a:bodyPr>
            <a:normAutofit/>
          </a:bodyPr>
          <a:lstStyle/>
          <a:p>
            <a:r>
              <a:rPr lang="en-US" sz="2000" dirty="0"/>
              <a:t>Regression analysis helps us determine which factors really matter and their relationships. It also helps us find out what their effects are on sales figures.</a:t>
            </a:r>
          </a:p>
          <a:p>
            <a:endParaRPr lang="en-US" sz="2000" dirty="0"/>
          </a:p>
          <a:p>
            <a:r>
              <a:rPr lang="en-US" sz="2000" dirty="0"/>
              <a:t>Here, we use the available independent variable to predict the dependent profit value.</a:t>
            </a:r>
          </a:p>
          <a:p>
            <a:endParaRPr lang="en-US" sz="2000" dirty="0"/>
          </a:p>
          <a:p>
            <a:r>
              <a:rPr lang="en-US" sz="2000" dirty="0"/>
              <a:t>The profit range detected using a Box Plot.</a:t>
            </a:r>
            <a:endParaRPr lang="en-IN" sz="2000" dirty="0"/>
          </a:p>
        </p:txBody>
      </p:sp>
      <p:pic>
        <p:nvPicPr>
          <p:cNvPr id="1026" name="Picture 2">
            <a:extLst>
              <a:ext uri="{FF2B5EF4-FFF2-40B4-BE49-F238E27FC236}">
                <a16:creationId xmlns:a16="http://schemas.microsoft.com/office/drawing/2014/main" id="{593B67AD-770A-4EA6-84C7-DB5249263A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92326" y="2278454"/>
            <a:ext cx="4814397"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9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2F9A-C537-417F-BA43-F0FE9903873E}"/>
              </a:ext>
            </a:extLst>
          </p:cNvPr>
          <p:cNvSpPr>
            <a:spLocks noGrp="1"/>
          </p:cNvSpPr>
          <p:nvPr>
            <p:ph type="title"/>
          </p:nvPr>
        </p:nvSpPr>
        <p:spPr/>
        <p:txBody>
          <a:bodyPr/>
          <a:lstStyle/>
          <a:p>
            <a:pPr algn="ctr"/>
            <a:r>
              <a:rPr lang="en-IN" dirty="0"/>
              <a:t>REGRESSION METHODS:</a:t>
            </a:r>
          </a:p>
        </p:txBody>
      </p:sp>
      <p:sp>
        <p:nvSpPr>
          <p:cNvPr id="3" name="Content Placeholder 2">
            <a:extLst>
              <a:ext uri="{FF2B5EF4-FFF2-40B4-BE49-F238E27FC236}">
                <a16:creationId xmlns:a16="http://schemas.microsoft.com/office/drawing/2014/main" id="{57396D9F-783D-4B06-A2DE-065E42F64AC0}"/>
              </a:ext>
            </a:extLst>
          </p:cNvPr>
          <p:cNvSpPr>
            <a:spLocks noGrp="1"/>
          </p:cNvSpPr>
          <p:nvPr>
            <p:ph idx="1"/>
          </p:nvPr>
        </p:nvSpPr>
        <p:spPr>
          <a:xfrm>
            <a:off x="581192" y="2180496"/>
            <a:ext cx="11029615" cy="4340377"/>
          </a:xfrm>
        </p:spPr>
        <p:txBody>
          <a:bodyPr>
            <a:normAutofit/>
          </a:bodyPr>
          <a:lstStyle/>
          <a:p>
            <a:r>
              <a:rPr lang="en-US" sz="2000" dirty="0"/>
              <a:t>There are basically five kinds of basic regression models:</a:t>
            </a:r>
          </a:p>
          <a:p>
            <a:pPr marL="0" indent="0">
              <a:buNone/>
            </a:pPr>
            <a:endParaRPr lang="en-US" sz="2000" dirty="0"/>
          </a:p>
          <a:p>
            <a:pPr marL="838350" lvl="1" indent="-514350">
              <a:buAutoNum type="romanLcParenR"/>
            </a:pPr>
            <a:r>
              <a:rPr lang="en-US" sz="2000" dirty="0"/>
              <a:t>Simple Linear Regression (or) Multiple Linear Regression (3 or more attributes)</a:t>
            </a:r>
          </a:p>
          <a:p>
            <a:pPr marL="838350" lvl="1" indent="-514350">
              <a:buAutoNum type="romanLcParenR"/>
            </a:pPr>
            <a:r>
              <a:rPr lang="en-US" sz="2000" dirty="0"/>
              <a:t>Logistic Regression</a:t>
            </a:r>
          </a:p>
          <a:p>
            <a:pPr marL="838350" lvl="1" indent="-514350">
              <a:buAutoNum type="romanLcParenR"/>
            </a:pPr>
            <a:r>
              <a:rPr lang="en-US" sz="2000" dirty="0"/>
              <a:t>Ridge Regression</a:t>
            </a:r>
          </a:p>
          <a:p>
            <a:pPr marL="838350" lvl="1" indent="-514350">
              <a:buAutoNum type="romanLcParenR"/>
            </a:pPr>
            <a:r>
              <a:rPr lang="en-US" sz="2000" dirty="0"/>
              <a:t>Lasso Regression</a:t>
            </a:r>
          </a:p>
          <a:p>
            <a:pPr marL="838350" lvl="1" indent="-514350">
              <a:buAutoNum type="romanLcParenR"/>
            </a:pPr>
            <a:r>
              <a:rPr lang="en-US" sz="2000" dirty="0"/>
              <a:t>Polynomial Regression</a:t>
            </a:r>
            <a:endParaRPr lang="en-IN" sz="2000" dirty="0"/>
          </a:p>
        </p:txBody>
      </p:sp>
    </p:spTree>
    <p:extLst>
      <p:ext uri="{BB962C8B-B14F-4D97-AF65-F5344CB8AC3E}">
        <p14:creationId xmlns:p14="http://schemas.microsoft.com/office/powerpoint/2010/main" val="88642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2F9A-C537-417F-BA43-F0FE9903873E}"/>
              </a:ext>
            </a:extLst>
          </p:cNvPr>
          <p:cNvSpPr>
            <a:spLocks noGrp="1"/>
          </p:cNvSpPr>
          <p:nvPr>
            <p:ph type="title"/>
          </p:nvPr>
        </p:nvSpPr>
        <p:spPr/>
        <p:txBody>
          <a:bodyPr/>
          <a:lstStyle/>
          <a:p>
            <a:pPr algn="ctr"/>
            <a:r>
              <a:rPr lang="en-IN" dirty="0"/>
              <a:t>REGRESSION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396D9F-783D-4B06-A2DE-065E42F64AC0}"/>
                  </a:ext>
                </a:extLst>
              </p:cNvPr>
              <p:cNvSpPr>
                <a:spLocks noGrp="1"/>
              </p:cNvSpPr>
              <p:nvPr>
                <p:ph idx="1"/>
              </p:nvPr>
            </p:nvSpPr>
            <p:spPr>
              <a:xfrm>
                <a:off x="581192" y="2180496"/>
                <a:ext cx="11029615" cy="4340377"/>
              </a:xfrm>
            </p:spPr>
            <p:txBody>
              <a:bodyPr>
                <a:normAutofit/>
              </a:bodyPr>
              <a:lstStyle/>
              <a:p>
                <a:r>
                  <a:rPr lang="en-US" sz="1700" b="1" dirty="0"/>
                  <a:t>R2 Score / Co-efficient of Determination</a:t>
                </a:r>
                <a:r>
                  <a:rPr lang="en-US" sz="1700" dirty="0"/>
                  <a:t>: It works by measuring the amount of variance in the predictions explained by the dataset. Simply put, it is the difference between the samples in the dataset and the predictions made by the model.</a:t>
                </a:r>
              </a:p>
              <a:p>
                <a:r>
                  <a:rPr lang="en-US" sz="1700" b="1" dirty="0"/>
                  <a:t>Mean Squared Error</a:t>
                </a:r>
                <a:r>
                  <a:rPr lang="en-US" sz="1700" dirty="0"/>
                  <a:t>: MSE is calculated by taking the average of the square of the difference between the original and predicted values of the data. Hence, </a:t>
                </a:r>
                <a:r>
                  <a:rPr lang="en-US" sz="1700" b="1" dirty="0"/>
                  <a:t>MSE = </a:t>
                </a:r>
                <a14:m>
                  <m:oMath xmlns:m="http://schemas.openxmlformats.org/officeDocument/2006/math">
                    <m:f>
                      <m:fPr>
                        <m:ctrlPr>
                          <a:rPr lang="en-US" sz="1700" b="1" i="1" dirty="0" smtClean="0">
                            <a:solidFill>
                              <a:srgbClr val="836967"/>
                            </a:solidFill>
                            <a:latin typeface="Cambria Math" panose="02040503050406030204" pitchFamily="18" charset="0"/>
                          </a:rPr>
                        </m:ctrlPr>
                      </m:fPr>
                      <m:num>
                        <m:nary>
                          <m:naryPr>
                            <m:chr m:val="∑"/>
                            <m:grow m:val="on"/>
                            <m:subHide m:val="on"/>
                            <m:supHide m:val="on"/>
                            <m:ctrlPr>
                              <a:rPr lang="en-US" sz="1700" b="1" i="1" dirty="0" smtClean="0">
                                <a:solidFill>
                                  <a:srgbClr val="836967"/>
                                </a:solidFill>
                                <a:latin typeface="Cambria Math" panose="02040503050406030204" pitchFamily="18" charset="0"/>
                              </a:rPr>
                            </m:ctrlPr>
                          </m:naryPr>
                          <m:sub/>
                          <m:sup/>
                          <m:e>
                            <m:sSup>
                              <m:sSupPr>
                                <m:ctrlPr>
                                  <a:rPr lang="en-US" sz="1700" b="1" i="1" dirty="0" smtClean="0">
                                    <a:solidFill>
                                      <a:srgbClr val="836967"/>
                                    </a:solidFill>
                                    <a:latin typeface="Cambria Math" panose="02040503050406030204" pitchFamily="18" charset="0"/>
                                  </a:rPr>
                                </m:ctrlPr>
                              </m:sSupPr>
                              <m:e>
                                <m:d>
                                  <m:dPr>
                                    <m:ctrlPr>
                                      <a:rPr lang="en-US" sz="1700" b="1" i="1" dirty="0" smtClean="0">
                                        <a:solidFill>
                                          <a:srgbClr val="836967"/>
                                        </a:solidFill>
                                        <a:latin typeface="Cambria Math" panose="02040503050406030204" pitchFamily="18" charset="0"/>
                                      </a:rPr>
                                    </m:ctrlPr>
                                  </m:dPr>
                                  <m:e>
                                    <m:r>
                                      <a:rPr lang="en-US" sz="1700" b="1" i="1" dirty="0" smtClean="0">
                                        <a:latin typeface="Cambria Math" panose="02040503050406030204" pitchFamily="18" charset="0"/>
                                      </a:rPr>
                                      <m:t>𝑻</m:t>
                                    </m:r>
                                    <m:r>
                                      <a:rPr lang="en-IN" sz="1700" b="1" i="0" dirty="0" smtClean="0">
                                        <a:latin typeface="Cambria Math" panose="02040503050406030204" pitchFamily="18" charset="0"/>
                                      </a:rPr>
                                      <m:t>𝐫𝐮𝐞</m:t>
                                    </m:r>
                                    <m:r>
                                      <a:rPr lang="en-IN" sz="1700" b="1" i="0" dirty="0" smtClean="0">
                                        <a:latin typeface="Cambria Math" panose="02040503050406030204" pitchFamily="18" charset="0"/>
                                      </a:rPr>
                                      <m:t> −</m:t>
                                    </m:r>
                                    <m:r>
                                      <a:rPr lang="en-US" sz="1700" b="1" i="1" dirty="0" smtClean="0">
                                        <a:latin typeface="Cambria Math" panose="02040503050406030204" pitchFamily="18" charset="0"/>
                                      </a:rPr>
                                      <m:t>𝑷</m:t>
                                    </m:r>
                                    <m:r>
                                      <a:rPr lang="en-IN" sz="1700" b="1" i="1" dirty="0" smtClean="0">
                                        <a:latin typeface="Cambria Math" panose="02040503050406030204" pitchFamily="18" charset="0"/>
                                      </a:rPr>
                                      <m:t>𝒓𝒆𝒅𝒊𝒄𝒕𝒊𝒐𝒏</m:t>
                                    </m:r>
                                  </m:e>
                                </m:d>
                              </m:e>
                              <m:sup>
                                <m:r>
                                  <a:rPr lang="en-US" sz="1700" b="1" i="0" dirty="0" smtClean="0">
                                    <a:latin typeface="Cambria Math" panose="02040503050406030204" pitchFamily="18" charset="0"/>
                                  </a:rPr>
                                  <m:t>𝟐</m:t>
                                </m:r>
                              </m:sup>
                            </m:sSup>
                          </m:e>
                        </m:nary>
                      </m:num>
                      <m:den>
                        <m:r>
                          <a:rPr lang="en-US" sz="1700" b="1" i="1" dirty="0" smtClean="0">
                            <a:latin typeface="Cambria Math" panose="02040503050406030204" pitchFamily="18" charset="0"/>
                          </a:rPr>
                          <m:t>𝑵</m:t>
                        </m:r>
                      </m:den>
                    </m:f>
                  </m:oMath>
                </a14:m>
                <a:r>
                  <a:rPr lang="en-US" sz="1700" b="1" dirty="0"/>
                  <a:t>, </a:t>
                </a:r>
                <a:r>
                  <a:rPr lang="en-US" sz="1700" dirty="0"/>
                  <a:t>where, N is the number of values.</a:t>
                </a:r>
              </a:p>
              <a:p>
                <a:r>
                  <a:rPr lang="en-US" sz="1700" b="1" dirty="0"/>
                  <a:t>Root Mean Squared Error</a:t>
                </a:r>
                <a:r>
                  <a:rPr lang="en-US" sz="1700" dirty="0"/>
                  <a:t>: RMSE is the standard deviation of the errors which occur when a prediction is made on a dataset. This is the same as MSE (Mean Squared Error) but the root of the value is considered while determining the accuracy of the model. Hence, </a:t>
                </a:r>
                <a:r>
                  <a:rPr lang="en-US" sz="1700" b="1" dirty="0"/>
                  <a:t>RMSE = </a:t>
                </a:r>
                <a14:m>
                  <m:oMath xmlns:m="http://schemas.openxmlformats.org/officeDocument/2006/math">
                    <m:rad>
                      <m:radPr>
                        <m:degHide m:val="on"/>
                        <m:ctrlPr>
                          <a:rPr lang="en-US" sz="1700" i="1" smtClean="0">
                            <a:solidFill>
                              <a:srgbClr val="836967"/>
                            </a:solidFill>
                            <a:latin typeface="Cambria Math" panose="02040503050406030204" pitchFamily="18" charset="0"/>
                          </a:rPr>
                        </m:ctrlPr>
                      </m:radPr>
                      <m:deg/>
                      <m:e>
                        <m:f>
                          <m:fPr>
                            <m:ctrlPr>
                              <a:rPr lang="en-US" sz="1700" i="1" smtClean="0">
                                <a:solidFill>
                                  <a:srgbClr val="836967"/>
                                </a:solidFill>
                                <a:latin typeface="Cambria Math" panose="02040503050406030204" pitchFamily="18" charset="0"/>
                              </a:rPr>
                            </m:ctrlPr>
                          </m:fPr>
                          <m:num>
                            <m:nary>
                              <m:naryPr>
                                <m:chr m:val="∑"/>
                                <m:grow m:val="on"/>
                                <m:subHide m:val="on"/>
                                <m:supHide m:val="on"/>
                                <m:ctrlPr>
                                  <a:rPr lang="en-US" sz="1700" i="1" smtClean="0">
                                    <a:solidFill>
                                      <a:srgbClr val="836967"/>
                                    </a:solidFill>
                                    <a:latin typeface="Cambria Math" panose="02040503050406030204" pitchFamily="18" charset="0"/>
                                  </a:rPr>
                                </m:ctrlPr>
                              </m:naryPr>
                              <m:sub/>
                              <m:sup/>
                              <m:e>
                                <m:sSup>
                                  <m:sSupPr>
                                    <m:ctrlPr>
                                      <a:rPr lang="en-US" sz="1700" i="1" smtClean="0">
                                        <a:solidFill>
                                          <a:srgbClr val="836967"/>
                                        </a:solidFill>
                                        <a:latin typeface="Cambria Math" panose="02040503050406030204" pitchFamily="18" charset="0"/>
                                      </a:rPr>
                                    </m:ctrlPr>
                                  </m:sSupPr>
                                  <m:e>
                                    <m:d>
                                      <m:dPr>
                                        <m:ctrlPr>
                                          <a:rPr lang="en-US" sz="1700" i="1" smtClean="0">
                                            <a:solidFill>
                                              <a:srgbClr val="836967"/>
                                            </a:solidFill>
                                            <a:latin typeface="Cambria Math" panose="02040503050406030204" pitchFamily="18" charset="0"/>
                                          </a:rPr>
                                        </m:ctrlPr>
                                      </m:dPr>
                                      <m:e>
                                        <m:r>
                                          <a:rPr lang="en-IN" sz="1700" b="0" i="1" smtClean="0">
                                            <a:solidFill>
                                              <a:srgbClr val="836967"/>
                                            </a:solidFill>
                                            <a:latin typeface="Cambria Math" panose="02040503050406030204" pitchFamily="18" charset="0"/>
                                          </a:rPr>
                                          <m:t>𝑇</m:t>
                                        </m:r>
                                        <m:r>
                                          <a:rPr lang="en-US" sz="1700" i="1" smtClean="0">
                                            <a:latin typeface="Cambria Math" panose="02040503050406030204" pitchFamily="18" charset="0"/>
                                          </a:rPr>
                                          <m:t>𝑟</m:t>
                                        </m:r>
                                        <m:r>
                                          <a:rPr lang="en-IN" sz="1700" b="0" i="1" smtClean="0">
                                            <a:latin typeface="Cambria Math" panose="02040503050406030204" pitchFamily="18" charset="0"/>
                                          </a:rPr>
                                          <m:t>𝑢𝑒</m:t>
                                        </m:r>
                                        <m:r>
                                          <a:rPr lang="en-IN" sz="1700" b="0" i="0" smtClean="0">
                                            <a:latin typeface="Cambria Math" panose="02040503050406030204" pitchFamily="18" charset="0"/>
                                          </a:rPr>
                                          <m:t> </m:t>
                                        </m:r>
                                        <m:r>
                                          <a:rPr lang="en-US" sz="1700" i="0" smtClean="0">
                                            <a:latin typeface="Cambria Math" panose="02040503050406030204" pitchFamily="18" charset="0"/>
                                          </a:rPr>
                                          <m:t>−</m:t>
                                        </m:r>
                                        <m:r>
                                          <a:rPr lang="en-IN" sz="1700" b="0" i="0" smtClean="0">
                                            <a:latin typeface="Cambria Math" panose="02040503050406030204" pitchFamily="18" charset="0"/>
                                          </a:rPr>
                                          <m:t> </m:t>
                                        </m:r>
                                        <m:r>
                                          <a:rPr lang="en-IN" sz="1700" b="0" i="1" smtClean="0">
                                            <a:latin typeface="Cambria Math" panose="02040503050406030204" pitchFamily="18" charset="0"/>
                                          </a:rPr>
                                          <m:t>𝑃𝑟𝑒𝑑𝑖𝑐𝑡𝑖𝑜𝑛</m:t>
                                        </m:r>
                                      </m:e>
                                    </m:d>
                                  </m:e>
                                  <m:sup>
                                    <m:r>
                                      <a:rPr lang="en-US" sz="1700" i="0" smtClean="0">
                                        <a:latin typeface="Cambria Math" panose="02040503050406030204" pitchFamily="18" charset="0"/>
                                      </a:rPr>
                                      <m:t>2</m:t>
                                    </m:r>
                                  </m:sup>
                                </m:sSup>
                              </m:e>
                            </m:nary>
                          </m:num>
                          <m:den>
                            <m:r>
                              <a:rPr lang="en-US" sz="1700" i="1" smtClean="0">
                                <a:latin typeface="Cambria Math" panose="02040503050406030204" pitchFamily="18" charset="0"/>
                              </a:rPr>
                              <m:t>𝑁</m:t>
                            </m:r>
                          </m:den>
                        </m:f>
                      </m:e>
                    </m:rad>
                  </m:oMath>
                </a14:m>
                <a:r>
                  <a:rPr lang="en-US" sz="1700" dirty="0"/>
                  <a:t>where, N is the number of values.</a:t>
                </a:r>
              </a:p>
              <a:p>
                <a:r>
                  <a:rPr lang="en-US" sz="1700" b="1" dirty="0"/>
                  <a:t>Mean Absolute Error</a:t>
                </a:r>
                <a:r>
                  <a:rPr lang="en-US" sz="1700" dirty="0"/>
                  <a:t>: Absolute difference means that if the result has a negative sign, it is ignored. Hence, </a:t>
                </a:r>
                <a:r>
                  <a:rPr lang="en-US" sz="1700" b="1" dirty="0"/>
                  <a:t>MAE = True values – Predicted values. </a:t>
                </a:r>
                <a:r>
                  <a:rPr lang="en-US" sz="1700" dirty="0"/>
                  <a:t>MAE takes the average of this error from every sample in a dataset and gives the output.</a:t>
                </a:r>
                <a:endParaRPr lang="en-IN" sz="1700" dirty="0"/>
              </a:p>
            </p:txBody>
          </p:sp>
        </mc:Choice>
        <mc:Fallback xmlns="">
          <p:sp>
            <p:nvSpPr>
              <p:cNvPr id="3" name="Content Placeholder 2">
                <a:extLst>
                  <a:ext uri="{FF2B5EF4-FFF2-40B4-BE49-F238E27FC236}">
                    <a16:creationId xmlns:a16="http://schemas.microsoft.com/office/drawing/2014/main" id="{57396D9F-783D-4B06-A2DE-065E42F64AC0}"/>
                  </a:ext>
                </a:extLst>
              </p:cNvPr>
              <p:cNvSpPr>
                <a:spLocks noGrp="1" noRot="1" noChangeAspect="1" noMove="1" noResize="1" noEditPoints="1" noAdjustHandles="1" noChangeArrowheads="1" noChangeShapeType="1" noTextEdit="1"/>
              </p:cNvSpPr>
              <p:nvPr>
                <p:ph idx="1"/>
              </p:nvPr>
            </p:nvSpPr>
            <p:spPr>
              <a:xfrm>
                <a:off x="581192" y="2180496"/>
                <a:ext cx="11029615" cy="4340377"/>
              </a:xfrm>
              <a:blipFill>
                <a:blip r:embed="rId2"/>
                <a:stretch>
                  <a:fillRect l="-166" r="-663"/>
                </a:stretch>
              </a:blipFill>
            </p:spPr>
            <p:txBody>
              <a:bodyPr/>
              <a:lstStyle/>
              <a:p>
                <a:r>
                  <a:rPr lang="en-IN">
                    <a:noFill/>
                  </a:rPr>
                  <a:t> </a:t>
                </a:r>
              </a:p>
            </p:txBody>
          </p:sp>
        </mc:Fallback>
      </mc:AlternateContent>
    </p:spTree>
    <p:extLst>
      <p:ext uri="{BB962C8B-B14F-4D97-AF65-F5344CB8AC3E}">
        <p14:creationId xmlns:p14="http://schemas.microsoft.com/office/powerpoint/2010/main" val="426217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7223-1343-4E76-80F0-2A6951E850F3}"/>
              </a:ext>
            </a:extLst>
          </p:cNvPr>
          <p:cNvSpPr>
            <a:spLocks noGrp="1"/>
          </p:cNvSpPr>
          <p:nvPr>
            <p:ph type="title"/>
          </p:nvPr>
        </p:nvSpPr>
        <p:spPr/>
        <p:txBody>
          <a:bodyPr/>
          <a:lstStyle/>
          <a:p>
            <a:pPr algn="ctr"/>
            <a:r>
              <a:rPr lang="en-IN" dirty="0"/>
              <a:t>THE DATA SET</a:t>
            </a:r>
          </a:p>
        </p:txBody>
      </p:sp>
      <p:sp>
        <p:nvSpPr>
          <p:cNvPr id="3" name="Content Placeholder 2">
            <a:extLst>
              <a:ext uri="{FF2B5EF4-FFF2-40B4-BE49-F238E27FC236}">
                <a16:creationId xmlns:a16="http://schemas.microsoft.com/office/drawing/2014/main" id="{1026A2EF-5F6F-4F5A-88B6-75F279981698}"/>
              </a:ext>
            </a:extLst>
          </p:cNvPr>
          <p:cNvSpPr>
            <a:spLocks noGrp="1"/>
          </p:cNvSpPr>
          <p:nvPr>
            <p:ph idx="1"/>
          </p:nvPr>
        </p:nvSpPr>
        <p:spPr/>
        <p:txBody>
          <a:bodyPr>
            <a:normAutofit/>
          </a:bodyPr>
          <a:lstStyle/>
          <a:p>
            <a:r>
              <a:rPr lang="en-IN" sz="2000" b="1" dirty="0">
                <a:solidFill>
                  <a:schemeClr val="accent2">
                    <a:lumMod val="50000"/>
                  </a:schemeClr>
                </a:solidFill>
                <a:hlinkClick r:id="rId2">
                  <a:extLst>
                    <a:ext uri="{A12FA001-AC4F-418D-AE19-62706E023703}">
                      <ahyp:hlinkClr xmlns:ahyp="http://schemas.microsoft.com/office/drawing/2018/hyperlinkcolor" val="tx"/>
                    </a:ext>
                  </a:extLst>
                </a:hlinkClick>
              </a:rPr>
              <a:t>https://drive.google.com/file/d/1Z7RKmScBO7n9vcDIG3Xeo853Ics4QFaF/view</a:t>
            </a:r>
            <a:endParaRPr lang="en-IN" sz="2000" b="1" dirty="0">
              <a:solidFill>
                <a:schemeClr val="accent2">
                  <a:lumMod val="50000"/>
                </a:schemeClr>
              </a:solidFill>
            </a:endParaRPr>
          </a:p>
          <a:p>
            <a:endParaRPr lang="en-IN" sz="2000" dirty="0">
              <a:solidFill>
                <a:schemeClr val="tx1"/>
              </a:solidFill>
            </a:endParaRPr>
          </a:p>
          <a:p>
            <a:r>
              <a:rPr lang="en-IN" sz="2000" dirty="0">
                <a:solidFill>
                  <a:schemeClr val="tx1"/>
                </a:solidFill>
              </a:rPr>
              <a:t>It contains the Research and Development Costs, Administration Costs, Marketing Spend and the Profit accumulated.</a:t>
            </a:r>
          </a:p>
          <a:p>
            <a:pPr marL="0" indent="0">
              <a:buNone/>
            </a:pPr>
            <a:endParaRPr lang="en-IN" sz="2000" b="1" dirty="0">
              <a:solidFill>
                <a:schemeClr val="accent2">
                  <a:lumMod val="50000"/>
                </a:schemeClr>
              </a:solidFill>
            </a:endParaRPr>
          </a:p>
        </p:txBody>
      </p:sp>
    </p:spTree>
    <p:extLst>
      <p:ext uri="{BB962C8B-B14F-4D97-AF65-F5344CB8AC3E}">
        <p14:creationId xmlns:p14="http://schemas.microsoft.com/office/powerpoint/2010/main" val="42585899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46</TotalTime>
  <Words>671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Cambria Math</vt:lpstr>
      <vt:lpstr>Gill Sans MT</vt:lpstr>
      <vt:lpstr>Wingdings 2</vt:lpstr>
      <vt:lpstr>Dividend</vt:lpstr>
      <vt:lpstr>START UP PROFIT PREDICTION</vt:lpstr>
      <vt:lpstr>PROBLEM STATEMENT</vt:lpstr>
      <vt:lpstr>Classification, prediction and clustering</vt:lpstr>
      <vt:lpstr>PREDICTION: REGRESSION ANALYSIS</vt:lpstr>
      <vt:lpstr>HOW REGRESSION ANALYSIS WORK?</vt:lpstr>
      <vt:lpstr>WORKING</vt:lpstr>
      <vt:lpstr>REGRESSION METHODS:</vt:lpstr>
      <vt:lpstr>REGRESSION METRICS:</vt:lpstr>
      <vt:lpstr>THE DATA SET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 PROFIT PREDICTION</dc:title>
  <dc:creator>Srinivasan Kalidas</dc:creator>
  <cp:lastModifiedBy>Srinivasan Kalidas</cp:lastModifiedBy>
  <cp:revision>4</cp:revision>
  <dcterms:created xsi:type="dcterms:W3CDTF">2022-03-07T10:51:46Z</dcterms:created>
  <dcterms:modified xsi:type="dcterms:W3CDTF">2022-03-07T11:50:20Z</dcterms:modified>
</cp:coreProperties>
</file>