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68DC2-2ADD-F73C-A1FF-E9A4FB291E3C}" v="1136" dt="2024-06-09T09:24:11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119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Next-Activity Prediction for Non-stationary Processes with Unseen Data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C860-AD71-8B08-ABA6-292A6109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FC56-861C-7336-9CBA-41573C4A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Meta level changes -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changes to the structure of an event.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removal of existing attributes,  inclusion of new attributes, alteration of the reference name of an existing attribute. </a:t>
            </a:r>
            <a:endParaRPr lang="en-US" dirty="0"/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Value level - 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deviations of attribute values from values observed in the past.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absence or change in the frequencies of known values, and the appearance of previously unseen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6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9C74-5170-0881-0BF7-56564B73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12CF-CCE7-529B-1C94-DD637DAD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There exists a subset of termination activities that only appears at the end of sequences and is never preceded by any other activity </a:t>
            </a:r>
            <a:r>
              <a:rPr lang="en-US">
                <a:ea typeface="+mn-lt"/>
                <a:cs typeface="+mn-lt"/>
              </a:rPr>
              <a:t>including the termination activities.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There exists a subset of termination activities that can be preceded and superseded by any activity including termination activities. The termination of a sequence however only occurs after a termination candidate.  - considered</a:t>
            </a:r>
          </a:p>
          <a:p>
            <a:r>
              <a:rPr lang="en-US" dirty="0">
                <a:ea typeface="+mn-lt"/>
                <a:cs typeface="+mn-lt"/>
              </a:rPr>
              <a:t>Every activity can occur at any place in the sequence and can be a candidate for the sequence termination.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1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5126-EF64-F3C5-3364-97520C46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EB3D-B248-2F0B-560F-D5E0F242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ordinal encoding for </a:t>
            </a:r>
            <a:r>
              <a:rPr lang="en-US" err="1">
                <a:ea typeface="+mn-lt"/>
                <a:cs typeface="+mn-lt"/>
              </a:rPr>
              <a:t>categ</a:t>
            </a:r>
            <a:r>
              <a:rPr lang="en-US" dirty="0">
                <a:ea typeface="+mn-lt"/>
                <a:cs typeface="+mn-lt"/>
              </a:rPr>
              <a:t> vars –&gt; length = log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(num activities)</a:t>
            </a:r>
          </a:p>
          <a:p>
            <a:r>
              <a:rPr lang="en-US" dirty="0"/>
              <a:t>Unseen data -&gt; </a:t>
            </a:r>
            <a:r>
              <a:rPr lang="en-US" dirty="0">
                <a:ea typeface="+mn-lt"/>
                <a:cs typeface="+mn-lt"/>
              </a:rPr>
              <a:t>void category strategy, mapped to zero vector</a:t>
            </a:r>
          </a:p>
          <a:p>
            <a:r>
              <a:rPr lang="en-US" dirty="0"/>
              <a:t>Alternative is </a:t>
            </a:r>
            <a:r>
              <a:rPr lang="en-US" dirty="0">
                <a:ea typeface="+mn-lt"/>
                <a:cs typeface="+mn-lt"/>
              </a:rPr>
              <a:t>additional reserve capacity for every attribute. Additional slots are added to the binary vector for future.</a:t>
            </a:r>
          </a:p>
          <a:p>
            <a:r>
              <a:rPr lang="en-US" dirty="0">
                <a:ea typeface="+mn-lt"/>
                <a:cs typeface="+mn-lt"/>
              </a:rPr>
              <a:t>first activity’s event will carry the value ’START’ whereas the final activity’s event will hold the value ’END’ for the life cycle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0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E95C-B371-6989-6058-34F83F32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B51EB683-164D-6D8F-33B0-13BDBEA2B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11" y="1891886"/>
            <a:ext cx="600683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F6059-1231-3238-1A27-43DBF4AD377A}"/>
              </a:ext>
            </a:extLst>
          </p:cNvPr>
          <p:cNvSpPr txBox="1"/>
          <p:nvPr/>
        </p:nvSpPr>
        <p:spPr>
          <a:xfrm>
            <a:off x="7223466" y="596674"/>
            <a:ext cx="385803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Online prediction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processes incoming events into traces -&gt; adds to database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monitors deviations in database and updates prediction model </a:t>
            </a:r>
            <a:r>
              <a:rPr lang="en-US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, based on a model update strategy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predicts a next activity for all incomplete (running) traces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5829B-DA22-F2F8-86E2-EE9CCA9F27A1}"/>
              </a:ext>
            </a:extLst>
          </p:cNvPr>
          <p:cNvSpPr txBox="1"/>
          <p:nvPr/>
        </p:nvSpPr>
        <p:spPr>
          <a:xfrm>
            <a:off x="7060155" y="4489028"/>
            <a:ext cx="48875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Pred model – modified LSTM </a:t>
            </a:r>
            <a:r>
              <a:rPr lang="en-US" dirty="0">
                <a:ea typeface="+mn-lt"/>
                <a:cs typeface="+mn-lt"/>
              </a:rPr>
              <a:t>16 hidden cells with a single layer.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4 update strategies (</a:t>
            </a:r>
            <a:r>
              <a:rPr lang="en-US" dirty="0" err="1"/>
              <a:t>update_versions</a:t>
            </a:r>
            <a:r>
              <a:rPr lang="en-US" dirty="0"/>
              <a:t>)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input and output size of the network is dynamically set during the prediction model training and depends on the data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5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6C1C-3FA6-A801-82C7-03BB1D61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FF6A-8F6D-664B-122C-D3A0E4E2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Version 1 – Never update after initial training</a:t>
            </a:r>
          </a:p>
          <a:p>
            <a:r>
              <a:rPr lang="en-US" dirty="0"/>
              <a:t>Version 2 – Update after every 1 day of data</a:t>
            </a:r>
          </a:p>
          <a:p>
            <a:r>
              <a:rPr lang="en-US" dirty="0"/>
              <a:t>Version 3 – Update after new activity seen</a:t>
            </a:r>
          </a:p>
          <a:p>
            <a:r>
              <a:rPr lang="en-US" dirty="0"/>
              <a:t>Version 4 – Update after new sequence seen</a:t>
            </a:r>
          </a:p>
          <a:p>
            <a:r>
              <a:rPr lang="en-US" dirty="0"/>
              <a:t>Updates can be delayed as well, "when" is under our control</a:t>
            </a:r>
          </a:p>
          <a:p>
            <a:r>
              <a:rPr lang="en-US" dirty="0"/>
              <a:t>Which traces - &gt;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Sliding window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Expanding window -&gt; considered, once preds made, expand window to include events in prediction window</a:t>
            </a:r>
          </a:p>
          <a:p>
            <a:r>
              <a:rPr lang="en-US" dirty="0"/>
              <a:t>Batch size 4, epochs 16, early stopping-&gt; take most recent best model</a:t>
            </a:r>
          </a:p>
        </p:txBody>
      </p:sp>
    </p:spTree>
    <p:extLst>
      <p:ext uri="{BB962C8B-B14F-4D97-AF65-F5344CB8AC3E}">
        <p14:creationId xmlns:p14="http://schemas.microsoft.com/office/powerpoint/2010/main" val="247155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6FB5-36EA-1F54-68D9-67AF1B6B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Version Extra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A48F-E2C6-E0CA-47A0-92903683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 versions of data -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Version1 – application name, activity discovered name, unique id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Version2 – application name, activity discovered name, unique id, title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Version3 – application name, activity discovered name, unique id, </a:t>
            </a:r>
            <a:r>
              <a:rPr lang="en-US" dirty="0">
                <a:ea typeface="+mn-lt"/>
                <a:cs typeface="+mn-lt"/>
              </a:rPr>
              <a:t>title, </a:t>
            </a:r>
            <a:r>
              <a:rPr lang="en-US" err="1">
                <a:ea typeface="+mn-lt"/>
                <a:cs typeface="+mn-lt"/>
              </a:rPr>
              <a:t>url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Activity identifier = activity name/ application name</a:t>
            </a:r>
          </a:p>
          <a:p>
            <a:r>
              <a:rPr lang="en-US" dirty="0"/>
              <a:t>Context length – variable </a:t>
            </a:r>
            <a:r>
              <a:rPr lang="en-US"/>
              <a:t>between</a:t>
            </a:r>
            <a:r>
              <a:rPr lang="en-US" dirty="0"/>
              <a:t> 3 and 10</a:t>
            </a:r>
          </a:p>
          <a:p>
            <a:r>
              <a:rPr lang="en-US" dirty="0"/>
              <a:t>Skip – skips in context – variable between 0 and 4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8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Next-Activity Prediction for Non-stationary Processes with Unseen Data Variability</vt:lpstr>
      <vt:lpstr>Data Variability</vt:lpstr>
      <vt:lpstr>Final Activity</vt:lpstr>
      <vt:lpstr>Data Encoding</vt:lpstr>
      <vt:lpstr>Model</vt:lpstr>
      <vt:lpstr>Update Strategies</vt:lpstr>
      <vt:lpstr>Our Version Extra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2024-06-09T08:37:41Z</dcterms:created>
  <dcterms:modified xsi:type="dcterms:W3CDTF">2024-06-09T09:25:06Z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dbbc24-d670-44cd-8d6a-aa4154c9c370_Enabled">
    <vt:lpwstr>true</vt:lpwstr>
  </property>
  <property fmtid="{D5CDD505-2E9C-101B-9397-08002B2CF9AE}" pid="3" name="MSIP_Label_ebdbbc24-d670-44cd-8d6a-aa4154c9c370_SetDate">
    <vt:lpwstr>2024-06-09T08:37:55Z</vt:lpwstr>
  </property>
  <property fmtid="{D5CDD505-2E9C-101B-9397-08002B2CF9AE}" pid="4" name="MSIP_Label_ebdbbc24-d670-44cd-8d6a-aa4154c9c370_Method">
    <vt:lpwstr>Standard</vt:lpwstr>
  </property>
  <property fmtid="{D5CDD505-2E9C-101B-9397-08002B2CF9AE}" pid="5" name="MSIP_Label_ebdbbc24-d670-44cd-8d6a-aa4154c9c370_Name">
    <vt:lpwstr>Skan. others</vt:lpwstr>
  </property>
  <property fmtid="{D5CDD505-2E9C-101B-9397-08002B2CF9AE}" pid="6" name="MSIP_Label_ebdbbc24-d670-44cd-8d6a-aa4154c9c370_SiteId">
    <vt:lpwstr>e59fe82b-71b9-444c-b711-9e110679544b</vt:lpwstr>
  </property>
  <property fmtid="{D5CDD505-2E9C-101B-9397-08002B2CF9AE}" pid="7" name="MSIP_Label_ebdbbc24-d670-44cd-8d6a-aa4154c9c370_ActionId">
    <vt:lpwstr>9bf8b9bc-f8fe-4835-b6f0-b21c3585724c</vt:lpwstr>
  </property>
  <property fmtid="{D5CDD505-2E9C-101B-9397-08002B2CF9AE}" pid="8" name="MSIP_Label_ebdbbc24-d670-44cd-8d6a-aa4154c9c370_ContentBits">
    <vt:lpwstr>0</vt:lpwstr>
  </property>
</Properties>
</file>