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8" r:id="rId3"/>
    <p:sldId id="288" r:id="rId4"/>
    <p:sldId id="289" r:id="rId5"/>
    <p:sldId id="290" r:id="rId6"/>
    <p:sldId id="291" r:id="rId7"/>
    <p:sldId id="292" r:id="rId8"/>
    <p:sldId id="293" r:id="rId9"/>
    <p:sldId id="287" r:id="rId10"/>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ikantjena jena" initials="pj" lastIdx="1" clrIdx="0">
    <p:extLst>
      <p:ext uri="{19B8F6BF-5375-455C-9EA6-DF929625EA0E}">
        <p15:presenceInfo xmlns:p15="http://schemas.microsoft.com/office/powerpoint/2012/main" userId="d18600efeaf99f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5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80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297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774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724179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7065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85085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8612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4690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467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680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175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326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593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657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398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1120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86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1D8BD707-D9CF-40AE-B4C6-C98DA3205C09}" type="datetimeFigureOut">
              <a:rPr lang="en-US" smtClean="0"/>
              <a:t>3/24/2024</a:t>
            </a:fld>
            <a:endParaRPr lang="en-US"/>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21836522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801"/>
            <a:ext cx="9144000" cy="3960749"/>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dirty="0"/>
          </a:p>
        </p:txBody>
      </p:sp>
      <p:grpSp>
        <p:nvGrpSpPr>
          <p:cNvPr id="3" name="object 3"/>
          <p:cNvGrpSpPr/>
          <p:nvPr/>
        </p:nvGrpSpPr>
        <p:grpSpPr>
          <a:xfrm>
            <a:off x="6098378" y="4"/>
            <a:ext cx="3046095" cy="203073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a:p>
          </p:txBody>
        </p:sp>
      </p:grpSp>
      <p:sp>
        <p:nvSpPr>
          <p:cNvPr id="9" name="object 9"/>
          <p:cNvSpPr txBox="1">
            <a:spLocks noGrp="1"/>
          </p:cNvSpPr>
          <p:nvPr>
            <p:ph type="title"/>
          </p:nvPr>
        </p:nvSpPr>
        <p:spPr>
          <a:xfrm>
            <a:off x="418216" y="438149"/>
            <a:ext cx="7811384" cy="3189143"/>
          </a:xfrm>
          <a:prstGeom prst="rect">
            <a:avLst/>
          </a:prstGeom>
        </p:spPr>
        <p:txBody>
          <a:bodyPr vert="horz" wrap="square" lIns="0" tIns="12700" rIns="0" bIns="0" rtlCol="0">
            <a:spAutoFit/>
          </a:bodyPr>
          <a:lstStyle/>
          <a:p>
            <a:pPr marL="12700" algn="ctr">
              <a:lnSpc>
                <a:spcPct val="150000"/>
              </a:lnSpc>
              <a:spcBef>
                <a:spcPts val="100"/>
              </a:spcBef>
            </a:pPr>
            <a:br>
              <a:rPr lang="en-US" sz="2000" spc="-55" dirty="0">
                <a:latin typeface="Times New Roman" panose="02020603050405020304" pitchFamily="18" charset="0"/>
                <a:cs typeface="Times New Roman" panose="02020603050405020304" pitchFamily="18" charset="0"/>
              </a:rPr>
            </a:br>
            <a:r>
              <a:rPr lang="en-US" sz="2000" spc="-55" dirty="0">
                <a:latin typeface="Times New Roman" panose="02020603050405020304" pitchFamily="18" charset="0"/>
                <a:cs typeface="Times New Roman" panose="02020603050405020304" pitchFamily="18" charset="0"/>
              </a:rPr>
              <a:t>Capstone Project on :- CALORIES BURNT PREDICTION USING MACHINE LEARNING    </a:t>
            </a:r>
            <a:br>
              <a:rPr lang="en-US" sz="2000" spc="-55" dirty="0">
                <a:latin typeface="Times New Roman" panose="02020603050405020304" pitchFamily="18" charset="0"/>
                <a:cs typeface="Times New Roman" panose="02020603050405020304" pitchFamily="18" charset="0"/>
              </a:rPr>
            </a:br>
            <a:br>
              <a:rPr lang="en-US" sz="2000" spc="-55" dirty="0">
                <a:latin typeface="Times New Roman" panose="02020603050405020304" pitchFamily="18" charset="0"/>
                <a:cs typeface="Times New Roman" panose="02020603050405020304" pitchFamily="18" charset="0"/>
              </a:rPr>
            </a:br>
            <a:br>
              <a:rPr lang="en-US" sz="2000" spc="-55" dirty="0">
                <a:latin typeface="Times New Roman" panose="02020603050405020304" pitchFamily="18" charset="0"/>
                <a:cs typeface="Times New Roman" panose="02020603050405020304" pitchFamily="18" charset="0"/>
              </a:rPr>
            </a:br>
            <a:br>
              <a:rPr lang="en-US" sz="2000" spc="-55" dirty="0">
                <a:latin typeface="Times New Roman" panose="02020603050405020304" pitchFamily="18" charset="0"/>
                <a:cs typeface="Times New Roman" panose="02020603050405020304" pitchFamily="18" charset="0"/>
              </a:rPr>
            </a:br>
            <a:r>
              <a:rPr lang="en-US" sz="2000" spc="-55" dirty="0">
                <a:latin typeface="Times New Roman" panose="02020603050405020304" pitchFamily="18" charset="0"/>
                <a:cs typeface="Times New Roman" panose="02020603050405020304" pitchFamily="18" charset="0"/>
              </a:rPr>
              <a:t>                                                                                            By Srinivas Dash</a:t>
            </a:r>
            <a:endParaRPr sz="2000" spc="-55"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1369099" y="257236"/>
            <a:ext cx="6383020" cy="566181"/>
          </a:xfrm>
          <a:prstGeom prst="rect">
            <a:avLst/>
          </a:prstGeom>
        </p:spPr>
        <p:txBody>
          <a:bodyPr vert="horz" wrap="square" lIns="0" tIns="240665" rIns="0" bIns="0" rtlCol="0">
            <a:spAutoFit/>
          </a:bodyPr>
          <a:lstStyle/>
          <a:p>
            <a:pPr marL="17145" algn="ctr">
              <a:lnSpc>
                <a:spcPct val="100000"/>
              </a:lnSpc>
              <a:spcBef>
                <a:spcPts val="1350"/>
              </a:spcBef>
            </a:pPr>
            <a:endParaRPr lang="en-US" sz="2100" spc="-5" dirty="0">
              <a:solidFill>
                <a:srgbClr val="D9D9D9"/>
              </a:solidFill>
              <a:latin typeface="Arial MT"/>
              <a:cs typeface="Arial MT"/>
            </a:endParaRPr>
          </a:p>
        </p:txBody>
      </p:sp>
      <p:sp>
        <p:nvSpPr>
          <p:cNvPr id="14" name="object 14"/>
          <p:cNvSpPr txBox="1"/>
          <p:nvPr/>
        </p:nvSpPr>
        <p:spPr>
          <a:xfrm>
            <a:off x="4594189" y="2487524"/>
            <a:ext cx="4131595" cy="2398926"/>
          </a:xfrm>
          <a:prstGeom prst="rect">
            <a:avLst/>
          </a:prstGeom>
        </p:spPr>
        <p:txBody>
          <a:bodyPr vert="horz" wrap="square" lIns="0" tIns="38735" rIns="0" bIns="0" rtlCol="0">
            <a:spAutoFit/>
          </a:bodyPr>
          <a:lstStyle/>
          <a:p>
            <a:pPr marL="64135" marR="5080" indent="-52069">
              <a:spcBef>
                <a:spcPts val="305"/>
              </a:spcBef>
            </a:pPr>
            <a:r>
              <a:rPr lang="en-US" sz="1600" dirty="0">
                <a:solidFill>
                  <a:schemeClr val="bg1">
                    <a:lumMod val="95000"/>
                  </a:schemeClr>
                </a:solidFill>
                <a:latin typeface="Arial MT"/>
                <a:cs typeface="Arial MT"/>
              </a:rPr>
              <a:t>      </a:t>
            </a:r>
          </a:p>
          <a:p>
            <a:pPr marL="64135" marR="5080" indent="-52069">
              <a:spcBef>
                <a:spcPts val="305"/>
              </a:spcBef>
            </a:pPr>
            <a:endParaRPr lang="en-US" dirty="0">
              <a:solidFill>
                <a:schemeClr val="bg1">
                  <a:lumMod val="95000"/>
                </a:schemeClr>
              </a:solidFill>
              <a:latin typeface="Arial MT"/>
              <a:cs typeface="Arial MT"/>
            </a:endParaRPr>
          </a:p>
          <a:p>
            <a:pPr marL="64135" marR="5080" indent="-52069">
              <a:spcBef>
                <a:spcPts val="305"/>
              </a:spcBef>
            </a:pPr>
            <a:r>
              <a:rPr lang="en-US" sz="1600" dirty="0">
                <a:solidFill>
                  <a:schemeClr val="bg1">
                    <a:lumMod val="95000"/>
                  </a:schemeClr>
                </a:solidFill>
                <a:latin typeface="Arial MT"/>
                <a:cs typeface="Arial MT"/>
              </a:rPr>
              <a:t>           </a:t>
            </a:r>
          </a:p>
          <a:p>
            <a:pPr marL="64135" marR="5080" indent="-52069">
              <a:spcBef>
                <a:spcPts val="305"/>
              </a:spcBef>
            </a:pPr>
            <a:endParaRPr lang="en-US" dirty="0">
              <a:latin typeface="Arial MT"/>
              <a:cs typeface="Arial MT"/>
            </a:endParaRPr>
          </a:p>
          <a:p>
            <a:pPr marL="64135" marR="5080" indent="-52069">
              <a:spcBef>
                <a:spcPts val="305"/>
              </a:spcBef>
            </a:pPr>
            <a:endParaRPr lang="en-US" sz="2000" dirty="0">
              <a:latin typeface="Arial MT"/>
              <a:cs typeface="Arial MT"/>
            </a:endParaRPr>
          </a:p>
          <a:p>
            <a:pPr marL="64135" marR="5080" indent="-52069">
              <a:lnSpc>
                <a:spcPct val="133200"/>
              </a:lnSpc>
              <a:spcBef>
                <a:spcPts val="305"/>
              </a:spcBef>
            </a:pPr>
            <a:endParaRPr lang="en-US" sz="2000" dirty="0">
              <a:latin typeface="Arial MT"/>
              <a:cs typeface="Arial MT"/>
            </a:endParaRPr>
          </a:p>
          <a:p>
            <a:pPr marL="64135" marR="5080" indent="-52069">
              <a:lnSpc>
                <a:spcPct val="133200"/>
              </a:lnSpc>
              <a:spcBef>
                <a:spcPts val="305"/>
              </a:spcBef>
            </a:pPr>
            <a:r>
              <a:rPr lang="en-US" sz="2000" dirty="0">
                <a:latin typeface="Arial MT"/>
                <a:cs typeface="Arial MT"/>
              </a:rPr>
              <a:t> </a:t>
            </a:r>
            <a:endParaRPr sz="2000" dirty="0">
              <a:latin typeface="Arial MT"/>
              <a:cs typeface="Arial MT"/>
            </a:endParaRPr>
          </a:p>
        </p:txBody>
      </p:sp>
      <p:sp>
        <p:nvSpPr>
          <p:cNvPr id="15" name="object 15"/>
          <p:cNvSpPr txBox="1"/>
          <p:nvPr/>
        </p:nvSpPr>
        <p:spPr>
          <a:xfrm>
            <a:off x="76200" y="2487524"/>
            <a:ext cx="4267200" cy="459100"/>
          </a:xfrm>
          <a:prstGeom prst="rect">
            <a:avLst/>
          </a:prstGeom>
        </p:spPr>
        <p:txBody>
          <a:bodyPr vert="horz" wrap="square" lIns="0" tIns="149860" rIns="0" bIns="0" rtlCol="0">
            <a:spAutoFit/>
          </a:bodyPr>
          <a:lstStyle/>
          <a:p>
            <a:pPr marL="12700">
              <a:lnSpc>
                <a:spcPct val="100000"/>
              </a:lnSpc>
              <a:spcBef>
                <a:spcPts val="1180"/>
              </a:spcBef>
            </a:pPr>
            <a:endParaRPr lang="en-US" sz="2000" dirty="0">
              <a:solidFill>
                <a:srgbClr val="CEE1F3"/>
              </a:solidFill>
              <a:latin typeface="Roboto"/>
              <a:cs typeface="Roboto"/>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52134"/>
            <a:ext cx="3196675" cy="428322"/>
          </a:xfrm>
          <a:prstGeom prst="rect">
            <a:avLst/>
          </a:prstGeom>
        </p:spPr>
        <p:txBody>
          <a:bodyPr vert="horz" wrap="square" lIns="0" tIns="12700" rIns="0" bIns="0" rtlCol="0">
            <a:spAutoFit/>
          </a:bodyPr>
          <a:lstStyle/>
          <a:p>
            <a:pPr marL="12700">
              <a:lnSpc>
                <a:spcPct val="100000"/>
              </a:lnSpc>
              <a:spcBef>
                <a:spcPts val="100"/>
              </a:spcBef>
            </a:pPr>
            <a:r>
              <a:rPr lang="en-US" spc="-15" dirty="0">
                <a:solidFill>
                  <a:srgbClr val="A31414"/>
                </a:solidFill>
                <a:latin typeface="Roboto"/>
                <a:cs typeface="Roboto"/>
              </a:rPr>
              <a:t>Introduction:-</a:t>
            </a:r>
            <a:endParaRPr sz="2700" dirty="0">
              <a:latin typeface="Roboto"/>
              <a:cs typeface="Roboto"/>
            </a:endParaRPr>
          </a:p>
        </p:txBody>
      </p:sp>
      <p:sp>
        <p:nvSpPr>
          <p:cNvPr id="3" name="object 3"/>
          <p:cNvSpPr txBox="1"/>
          <p:nvPr/>
        </p:nvSpPr>
        <p:spPr>
          <a:xfrm>
            <a:off x="228601" y="819150"/>
            <a:ext cx="8381999" cy="2966133"/>
          </a:xfrm>
          <a:prstGeom prst="rect">
            <a:avLst/>
          </a:prstGeom>
        </p:spPr>
        <p:txBody>
          <a:bodyPr vert="horz" wrap="square" lIns="0" tIns="12700" rIns="0" bIns="0" rtlCol="0">
            <a:spAutoFit/>
          </a:bodyPr>
          <a:lstStyle/>
          <a:p>
            <a:pPr marL="12700" marR="5080" algn="just">
              <a:lnSpc>
                <a:spcPct val="114999"/>
              </a:lnSpc>
              <a:spcBef>
                <a:spcPts val="100"/>
              </a:spcBef>
            </a:pPr>
            <a:r>
              <a:rPr lang="en-US" sz="1400" dirty="0">
                <a:solidFill>
                  <a:schemeClr val="bg1"/>
                </a:solidFill>
                <a:latin typeface="Times New Roman" panose="02020603050405020304" pitchFamily="18" charset="0"/>
                <a:cs typeface="Times New Roman" panose="02020603050405020304" pitchFamily="18" charset="0"/>
              </a:rPr>
              <a:t>In today's fast-paced world, where health and fitness are paramount concerns, accurately tracking calorie expenditure during physical activities plays a crucial role in achieving fitness goals and maintaining overall well-being. Traditional methods of calorie estimation often lack precision, leading to inconsistencies in fitness tracking. However, with advancements in machine learning techniques, we now have the capability to predict calorie expenditure more accurately than ever </a:t>
            </a:r>
            <a:r>
              <a:rPr lang="en-US" sz="1400" dirty="0" err="1">
                <a:solidFill>
                  <a:schemeClr val="bg1"/>
                </a:solidFill>
                <a:latin typeface="Times New Roman" panose="02020603050405020304" pitchFamily="18" charset="0"/>
                <a:cs typeface="Times New Roman" panose="02020603050405020304" pitchFamily="18" charset="0"/>
              </a:rPr>
              <a:t>before.This</a:t>
            </a:r>
            <a:r>
              <a:rPr lang="en-US" sz="1400" dirty="0">
                <a:solidFill>
                  <a:schemeClr val="bg1"/>
                </a:solidFill>
                <a:latin typeface="Times New Roman" panose="02020603050405020304" pitchFamily="18" charset="0"/>
                <a:cs typeface="Times New Roman" panose="02020603050405020304" pitchFamily="18" charset="0"/>
              </a:rPr>
              <a:t> presentation delves into the exciting realm of leveraging machine learning algorithms to predict calories burned during various physical activities. By harnessing the power of data science and Python programming, we aim to develop a model that can provide reliable estimates of calorie expenditure based on activity type, duration, heart rate, and other relevant </a:t>
            </a:r>
            <a:r>
              <a:rPr lang="en-US" sz="1400" dirty="0" err="1">
                <a:solidFill>
                  <a:schemeClr val="bg1"/>
                </a:solidFill>
                <a:latin typeface="Times New Roman" panose="02020603050405020304" pitchFamily="18" charset="0"/>
                <a:cs typeface="Times New Roman" panose="02020603050405020304" pitchFamily="18" charset="0"/>
              </a:rPr>
              <a:t>factors.Throughout</a:t>
            </a:r>
            <a:r>
              <a:rPr lang="en-US" sz="1400" dirty="0">
                <a:solidFill>
                  <a:schemeClr val="bg1"/>
                </a:solidFill>
                <a:latin typeface="Times New Roman" panose="02020603050405020304" pitchFamily="18" charset="0"/>
                <a:cs typeface="Times New Roman" panose="02020603050405020304" pitchFamily="18" charset="0"/>
              </a:rPr>
              <a:t> this presentation, we will explore the dataset used for training the machine learning model, discuss the preprocessing steps involved in preparing the data for analysis, and delve into the model selection process. We will then dive into the intricacies of model training and evaluation, showcasing how machine learning algorithms can be fine-tuned to yield accurate predictions of calorie expenditure.</a:t>
            </a:r>
            <a:endParaRPr sz="1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98F9-1EDA-CBD7-802D-78D28E449274}"/>
              </a:ext>
            </a:extLst>
          </p:cNvPr>
          <p:cNvSpPr>
            <a:spLocks noGrp="1"/>
          </p:cNvSpPr>
          <p:nvPr>
            <p:ph type="title"/>
          </p:nvPr>
        </p:nvSpPr>
        <p:spPr>
          <a:xfrm>
            <a:off x="152400" y="0"/>
            <a:ext cx="4114800" cy="895350"/>
          </a:xfrm>
        </p:spPr>
        <p:txBody>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7F5961D7-FFD5-E9BB-3A3D-B60D5149271E}"/>
              </a:ext>
            </a:extLst>
          </p:cNvPr>
          <p:cNvSpPr>
            <a:spLocks noGrp="1"/>
          </p:cNvSpPr>
          <p:nvPr>
            <p:ph idx="1"/>
          </p:nvPr>
        </p:nvSpPr>
        <p:spPr>
          <a:xfrm>
            <a:off x="228600" y="819150"/>
            <a:ext cx="8763000" cy="3276600"/>
          </a:xfrm>
        </p:spPr>
        <p:txBody>
          <a:bodyPr>
            <a:normAutofit/>
          </a:bodyPr>
          <a:lstStyle/>
          <a:p>
            <a:pPr algn="l"/>
            <a:r>
              <a:rPr lang="en-US" sz="1400" b="0" i="0" dirty="0">
                <a:solidFill>
                  <a:srgbClr val="0D0D0D"/>
                </a:solidFill>
                <a:effectLst/>
                <a:latin typeface="Söhne"/>
              </a:rPr>
              <a:t>The problem at hand is to develop a robust machine learning model capable of predicting calories burned during various physical activities with high accuracy. This entails incorporating diverse features such as activity type, duration, heart rate, and potentially other physiological metrics to capture the nuances of calorie expenditure across different contexts.</a:t>
            </a:r>
          </a:p>
          <a:p>
            <a:pPr algn="l"/>
            <a:r>
              <a:rPr lang="en-US" sz="1400" b="0" i="0" dirty="0">
                <a:solidFill>
                  <a:srgbClr val="0D0D0D"/>
                </a:solidFill>
                <a:effectLst/>
                <a:latin typeface="Söhne"/>
              </a:rPr>
              <a:t>By addressing this problem, we aim to provide fitness enthusiasts, health-conscious individuals, and professionals in the healthcare industry with a reliable tool for monitoring and optimizing their physical activity levels. A successful solution will not only enhance the accuracy of calorie estimation but also empower individuals to make more informed decisions about their fitness routines, ultimately contributing to improved health outcomes.</a:t>
            </a:r>
          </a:p>
          <a:p>
            <a:endParaRPr lang="en-IN" dirty="0"/>
          </a:p>
        </p:txBody>
      </p:sp>
    </p:spTree>
    <p:extLst>
      <p:ext uri="{BB962C8B-B14F-4D97-AF65-F5344CB8AC3E}">
        <p14:creationId xmlns:p14="http://schemas.microsoft.com/office/powerpoint/2010/main" val="303559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D5FA-3E8C-105E-491B-92E7FBFD4CB8}"/>
              </a:ext>
            </a:extLst>
          </p:cNvPr>
          <p:cNvSpPr>
            <a:spLocks noGrp="1"/>
          </p:cNvSpPr>
          <p:nvPr>
            <p:ph type="title"/>
          </p:nvPr>
        </p:nvSpPr>
        <p:spPr>
          <a:xfrm>
            <a:off x="76200" y="14287"/>
            <a:ext cx="6400800" cy="609600"/>
          </a:xfrm>
        </p:spPr>
        <p:txBody>
          <a:bodyPr/>
          <a:lstStyle/>
          <a:p>
            <a:r>
              <a:rPr lang="en-IN" dirty="0">
                <a:solidFill>
                  <a:srgbClr val="FF0000"/>
                </a:solidFill>
              </a:rPr>
              <a:t>DATASET:-</a:t>
            </a:r>
          </a:p>
        </p:txBody>
      </p:sp>
      <p:sp>
        <p:nvSpPr>
          <p:cNvPr id="3" name="Content Placeholder 2">
            <a:extLst>
              <a:ext uri="{FF2B5EF4-FFF2-40B4-BE49-F238E27FC236}">
                <a16:creationId xmlns:a16="http://schemas.microsoft.com/office/drawing/2014/main" id="{F5D8D53C-C8BC-9627-71B8-9D64BC96834C}"/>
              </a:ext>
            </a:extLst>
          </p:cNvPr>
          <p:cNvSpPr>
            <a:spLocks noGrp="1"/>
          </p:cNvSpPr>
          <p:nvPr>
            <p:ph idx="1"/>
          </p:nvPr>
        </p:nvSpPr>
        <p:spPr>
          <a:xfrm>
            <a:off x="135730" y="895350"/>
            <a:ext cx="8170069" cy="3581400"/>
          </a:xfrm>
        </p:spPr>
        <p:txBody>
          <a:bodyPr>
            <a:normAutofit fontScale="85000" lnSpcReduction="20000"/>
          </a:bodyPr>
          <a:lstStyle/>
          <a:p>
            <a:pPr algn="l"/>
            <a:r>
              <a:rPr lang="en-US" sz="1400" b="0" i="0" dirty="0">
                <a:solidFill>
                  <a:srgbClr val="0D0D0D"/>
                </a:solidFill>
                <a:effectLst/>
                <a:latin typeface="Söhne"/>
              </a:rPr>
              <a:t>The dataset used for this project was sourced from Kaggle, a popular platform for hosting machine learning datasets and competitions. The dataset contains comprehensive information on physical activities and their corresponding calorie expenditure. Here is an overview of the dataset:</a:t>
            </a:r>
          </a:p>
          <a:p>
            <a:pPr algn="l">
              <a:buFont typeface="Arial" panose="020B0604020202020204" pitchFamily="34" charset="0"/>
              <a:buChar char="•"/>
            </a:pPr>
            <a:r>
              <a:rPr lang="en-US" sz="1400" b="1" i="0" dirty="0">
                <a:solidFill>
                  <a:srgbClr val="0D0D0D"/>
                </a:solidFill>
                <a:effectLst/>
                <a:latin typeface="Söhne"/>
              </a:rPr>
              <a:t>Source:</a:t>
            </a:r>
            <a:r>
              <a:rPr lang="en-US" sz="1400" b="0" i="0" dirty="0">
                <a:solidFill>
                  <a:srgbClr val="0D0D0D"/>
                </a:solidFill>
                <a:effectLst/>
                <a:latin typeface="Söhne"/>
              </a:rPr>
              <a:t> Kaggle </a:t>
            </a:r>
          </a:p>
          <a:p>
            <a:pPr algn="l">
              <a:buFont typeface="Arial" panose="020B0604020202020204" pitchFamily="34" charset="0"/>
              <a:buChar char="•"/>
            </a:pPr>
            <a:r>
              <a:rPr lang="en-US" sz="1400" b="1" i="0" dirty="0">
                <a:solidFill>
                  <a:srgbClr val="0D0D0D"/>
                </a:solidFill>
                <a:effectLst/>
                <a:latin typeface="Söhne"/>
              </a:rPr>
              <a:t>Features:</a:t>
            </a:r>
            <a:endParaRPr lang="en-US" sz="1400" b="0" i="0" dirty="0">
              <a:solidFill>
                <a:srgbClr val="0D0D0D"/>
              </a:solidFill>
              <a:effectLst/>
              <a:latin typeface="Söhne"/>
            </a:endParaRPr>
          </a:p>
          <a:p>
            <a:pPr marL="742950" lvl="1" indent="-285750" algn="l">
              <a:buFont typeface="Arial" panose="020B0604020202020204" pitchFamily="34" charset="0"/>
              <a:buChar char="•"/>
            </a:pPr>
            <a:r>
              <a:rPr lang="en-US" sz="1400" b="0" i="0" dirty="0">
                <a:solidFill>
                  <a:srgbClr val="0D0D0D"/>
                </a:solidFill>
                <a:effectLst/>
                <a:latin typeface="Söhne"/>
              </a:rPr>
              <a:t>Activity Type: Categorical variable representing the type of physical activity (e.g., running, walking, cycling, etc.).</a:t>
            </a:r>
          </a:p>
          <a:p>
            <a:pPr marL="742950" lvl="1" indent="-285750" algn="l">
              <a:buFont typeface="Arial" panose="020B0604020202020204" pitchFamily="34" charset="0"/>
              <a:buChar char="•"/>
            </a:pPr>
            <a:r>
              <a:rPr lang="en-US" sz="1400" b="0" i="0" dirty="0">
                <a:solidFill>
                  <a:srgbClr val="0D0D0D"/>
                </a:solidFill>
                <a:effectLst/>
                <a:latin typeface="Söhne"/>
              </a:rPr>
              <a:t>Duration: Numeric variable indicating the duration of the activity in minutes.</a:t>
            </a:r>
          </a:p>
          <a:p>
            <a:pPr marL="742950" lvl="1" indent="-285750" algn="l">
              <a:buFont typeface="Arial" panose="020B0604020202020204" pitchFamily="34" charset="0"/>
              <a:buChar char="•"/>
            </a:pPr>
            <a:r>
              <a:rPr lang="en-US" sz="1400" b="0" i="0" dirty="0">
                <a:solidFill>
                  <a:srgbClr val="0D0D0D"/>
                </a:solidFill>
                <a:effectLst/>
                <a:latin typeface="Söhne"/>
              </a:rPr>
              <a:t>Heart Rate: Numeric variable representing the average heart rate during the activity.</a:t>
            </a:r>
          </a:p>
          <a:p>
            <a:pPr marL="742950" lvl="1" indent="-285750" algn="l">
              <a:buFont typeface="Arial" panose="020B0604020202020204" pitchFamily="34" charset="0"/>
              <a:buChar char="•"/>
            </a:pPr>
            <a:r>
              <a:rPr lang="en-US" sz="1400" b="0" i="0" dirty="0">
                <a:solidFill>
                  <a:srgbClr val="0D0D0D"/>
                </a:solidFill>
                <a:effectLst/>
                <a:latin typeface="Söhne"/>
              </a:rPr>
              <a:t>Other physiological metrics: Additional features such as age, weight, gender, etc., may also be included to enhance the model's predictive power.</a:t>
            </a:r>
          </a:p>
          <a:p>
            <a:pPr algn="l">
              <a:buFont typeface="Arial" panose="020B0604020202020204" pitchFamily="34" charset="0"/>
              <a:buChar char="•"/>
            </a:pPr>
            <a:r>
              <a:rPr lang="en-US" sz="1400" b="1" i="0" dirty="0">
                <a:solidFill>
                  <a:srgbClr val="0D0D0D"/>
                </a:solidFill>
                <a:effectLst/>
                <a:latin typeface="Söhne"/>
              </a:rPr>
              <a:t>Target Variable:</a:t>
            </a:r>
            <a:endParaRPr lang="en-US" sz="1400" b="0" i="0" dirty="0">
              <a:solidFill>
                <a:srgbClr val="0D0D0D"/>
              </a:solidFill>
              <a:effectLst/>
              <a:latin typeface="Söhne"/>
            </a:endParaRPr>
          </a:p>
          <a:p>
            <a:pPr marL="742950" lvl="1" indent="-285750" algn="l">
              <a:buFont typeface="Arial" panose="020B0604020202020204" pitchFamily="34" charset="0"/>
              <a:buChar char="•"/>
            </a:pPr>
            <a:r>
              <a:rPr lang="en-US" sz="1400" b="0" i="0" dirty="0">
                <a:solidFill>
                  <a:srgbClr val="0D0D0D"/>
                </a:solidFill>
                <a:effectLst/>
                <a:latin typeface="Söhne"/>
              </a:rPr>
              <a:t>Calories Burned: Numeric variable representing the estimated calorie expenditure during the activity.</a:t>
            </a:r>
          </a:p>
          <a:p>
            <a:pPr algn="l">
              <a:buFont typeface="Arial" panose="020B0604020202020204" pitchFamily="34" charset="0"/>
              <a:buChar char="•"/>
            </a:pPr>
            <a:r>
              <a:rPr lang="en-US" sz="1400" b="1" i="0" dirty="0">
                <a:solidFill>
                  <a:srgbClr val="0D0D0D"/>
                </a:solidFill>
                <a:effectLst/>
                <a:latin typeface="Söhne"/>
              </a:rPr>
              <a:t>Data Format:</a:t>
            </a:r>
            <a:r>
              <a:rPr lang="en-US" sz="1400" b="0" i="0" dirty="0">
                <a:solidFill>
                  <a:srgbClr val="0D0D0D"/>
                </a:solidFill>
                <a:effectLst/>
                <a:latin typeface="Söhne"/>
              </a:rPr>
              <a:t> The dataset is provided in a structured format, typically in CSV (Comma Separated Values) or Excel format.</a:t>
            </a:r>
          </a:p>
          <a:p>
            <a:pPr algn="l">
              <a:buFont typeface="Arial" panose="020B0604020202020204" pitchFamily="34" charset="0"/>
              <a:buChar char="•"/>
            </a:pPr>
            <a:r>
              <a:rPr lang="en-US" sz="1400" b="1" i="0" dirty="0">
                <a:solidFill>
                  <a:srgbClr val="0D0D0D"/>
                </a:solidFill>
                <a:effectLst/>
                <a:latin typeface="Söhne"/>
              </a:rPr>
              <a:t>Data Quality:</a:t>
            </a:r>
            <a:r>
              <a:rPr lang="en-US" sz="1400" b="0" i="0" dirty="0">
                <a:solidFill>
                  <a:srgbClr val="0D0D0D"/>
                </a:solidFill>
                <a:effectLst/>
                <a:latin typeface="Söhne"/>
              </a:rPr>
              <a:t> The dataset undergoes thorough data cleaning and preprocessing to handle missing values, outliers, and inconsistencies, ensuring its suitability for training machine learning models</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86433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66A9-3AD5-9595-66F2-8E506C234614}"/>
              </a:ext>
            </a:extLst>
          </p:cNvPr>
          <p:cNvSpPr>
            <a:spLocks noGrp="1"/>
          </p:cNvSpPr>
          <p:nvPr>
            <p:ph type="title"/>
          </p:nvPr>
        </p:nvSpPr>
        <p:spPr>
          <a:xfrm>
            <a:off x="76200" y="26194"/>
            <a:ext cx="3581400" cy="716756"/>
          </a:xfrm>
        </p:spPr>
        <p:txBody>
          <a:bodyPr/>
          <a:lstStyle/>
          <a:p>
            <a:r>
              <a:rPr lang="en-IN" dirty="0">
                <a:solidFill>
                  <a:srgbClr val="FF0000"/>
                </a:solidFill>
              </a:rPr>
              <a:t>OBJECTIVE:-</a:t>
            </a:r>
          </a:p>
        </p:txBody>
      </p:sp>
      <p:sp>
        <p:nvSpPr>
          <p:cNvPr id="3" name="Content Placeholder 2">
            <a:extLst>
              <a:ext uri="{FF2B5EF4-FFF2-40B4-BE49-F238E27FC236}">
                <a16:creationId xmlns:a16="http://schemas.microsoft.com/office/drawing/2014/main" id="{A0A6058C-4B68-CD19-F6F2-3B982A3970A4}"/>
              </a:ext>
            </a:extLst>
          </p:cNvPr>
          <p:cNvSpPr>
            <a:spLocks noGrp="1"/>
          </p:cNvSpPr>
          <p:nvPr>
            <p:ph idx="1"/>
          </p:nvPr>
        </p:nvSpPr>
        <p:spPr>
          <a:xfrm>
            <a:off x="11906" y="819150"/>
            <a:ext cx="9132094" cy="3429000"/>
          </a:xfrm>
        </p:spPr>
        <p:txBody>
          <a:bodyPr>
            <a:normAutofit/>
          </a:bodyPr>
          <a:lstStyle/>
          <a:p>
            <a:pPr marL="0" indent="0" algn="just">
              <a:buNone/>
            </a:pPr>
            <a:r>
              <a:rPr lang="en-US" sz="1400" dirty="0">
                <a:solidFill>
                  <a:schemeClr val="bg1"/>
                </a:solidFill>
              </a:rPr>
              <a:t>The objective of the project is to develop a machine learning model that accurately predicts the number of calories burned during physical exercise. This prediction will be based on various factors such as age, weight, height, heart rate, duration of exercise, and potentially other relevant features. By achieving this objective, the project aims to provide individuals with a tool for better tracking and managing their fitness and health goals.</a:t>
            </a:r>
            <a:endParaRPr lang="en-IN" sz="1400" dirty="0">
              <a:solidFill>
                <a:schemeClr val="bg1"/>
              </a:solidFill>
            </a:endParaRPr>
          </a:p>
        </p:txBody>
      </p:sp>
    </p:spTree>
    <p:extLst>
      <p:ext uri="{BB962C8B-B14F-4D97-AF65-F5344CB8AC3E}">
        <p14:creationId xmlns:p14="http://schemas.microsoft.com/office/powerpoint/2010/main" val="241640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6AD0-8488-A476-E084-6585B35A46DD}"/>
              </a:ext>
            </a:extLst>
          </p:cNvPr>
          <p:cNvSpPr>
            <a:spLocks noGrp="1"/>
          </p:cNvSpPr>
          <p:nvPr>
            <p:ph type="title"/>
          </p:nvPr>
        </p:nvSpPr>
        <p:spPr>
          <a:xfrm>
            <a:off x="20240" y="-95250"/>
            <a:ext cx="6400800" cy="457200"/>
          </a:xfrm>
        </p:spPr>
        <p:txBody>
          <a:bodyPr>
            <a:normAutofit fontScale="90000"/>
          </a:bodyPr>
          <a:lstStyle/>
          <a:p>
            <a:r>
              <a:rPr lang="en-IN" dirty="0">
                <a:solidFill>
                  <a:schemeClr val="accent6"/>
                </a:solidFill>
              </a:rPr>
              <a:t>METHODOLOGY:-</a:t>
            </a:r>
          </a:p>
        </p:txBody>
      </p:sp>
      <p:sp>
        <p:nvSpPr>
          <p:cNvPr id="3" name="Content Placeholder 2">
            <a:extLst>
              <a:ext uri="{FF2B5EF4-FFF2-40B4-BE49-F238E27FC236}">
                <a16:creationId xmlns:a16="http://schemas.microsoft.com/office/drawing/2014/main" id="{38FE9B88-725A-7E3F-1372-96A759CBDE85}"/>
              </a:ext>
            </a:extLst>
          </p:cNvPr>
          <p:cNvSpPr>
            <a:spLocks noGrp="1"/>
          </p:cNvSpPr>
          <p:nvPr>
            <p:ph idx="1"/>
          </p:nvPr>
        </p:nvSpPr>
        <p:spPr>
          <a:xfrm>
            <a:off x="20240" y="500062"/>
            <a:ext cx="9103520" cy="4552950"/>
          </a:xfrm>
        </p:spPr>
        <p:txBody>
          <a:bodyPr>
            <a:normAutofit fontScale="85000" lnSpcReduction="20000"/>
          </a:bodyPr>
          <a:lstStyle/>
          <a:p>
            <a:r>
              <a:rPr lang="en-US" dirty="0">
                <a:solidFill>
                  <a:schemeClr val="bg1"/>
                </a:solidFill>
              </a:rPr>
              <a:t>The methodology for predicting calories burned using machine learning typically follows these steps:</a:t>
            </a:r>
          </a:p>
          <a:p>
            <a:r>
              <a:rPr lang="en-US" b="1" dirty="0">
                <a:solidFill>
                  <a:schemeClr val="bg1"/>
                </a:solidFill>
              </a:rPr>
              <a:t>Data Collection</a:t>
            </a:r>
            <a:r>
              <a:rPr lang="en-US" dirty="0">
                <a:solidFill>
                  <a:schemeClr val="bg1"/>
                </a:solidFill>
              </a:rPr>
              <a:t>: Gather a dataset containing information about individuals' physical attributes (age, weight, height), exercise details (duration, type), and possibly other factors like heart rate.</a:t>
            </a:r>
          </a:p>
          <a:p>
            <a:r>
              <a:rPr lang="en-US" b="1" dirty="0">
                <a:solidFill>
                  <a:schemeClr val="bg1"/>
                </a:solidFill>
              </a:rPr>
              <a:t>Data Preprocessing</a:t>
            </a:r>
            <a:r>
              <a:rPr lang="en-US" dirty="0">
                <a:solidFill>
                  <a:schemeClr val="bg1"/>
                </a:solidFill>
              </a:rPr>
              <a:t>: Clean the dataset by handling missing values, outliers, and inconsistencies. Perform feature engineering if necessary, such as creating new features or transforming existing ones. This step may also involve encoding categorical variables and scaling numerical features.</a:t>
            </a:r>
          </a:p>
          <a:p>
            <a:r>
              <a:rPr lang="en-US" b="1" dirty="0">
                <a:solidFill>
                  <a:schemeClr val="bg1"/>
                </a:solidFill>
              </a:rPr>
              <a:t>Exploratory Data Analysis (EDA): </a:t>
            </a:r>
            <a:r>
              <a:rPr lang="en-US" dirty="0">
                <a:solidFill>
                  <a:schemeClr val="bg1"/>
                </a:solidFill>
              </a:rPr>
              <a:t>Analyze the dataset to gain insights into the distribution of data, relationships between variables, and potential patterns. Visualization techniques like histograms, scatter plots, and correlation matrices can be helpful for this purpose.</a:t>
            </a:r>
          </a:p>
          <a:p>
            <a:r>
              <a:rPr lang="en-US" b="1" dirty="0">
                <a:solidFill>
                  <a:schemeClr val="bg1"/>
                </a:solidFill>
              </a:rPr>
              <a:t>Model Selection: </a:t>
            </a:r>
            <a:r>
              <a:rPr lang="en-US" dirty="0">
                <a:solidFill>
                  <a:schemeClr val="bg1"/>
                </a:solidFill>
              </a:rPr>
              <a:t>Choose an appropriate machine learning algorithm for the task. Common choices include linear regression, decision trees, random forests, support vector machines, or neural networks. Consider factors such as the nature of the problem (regression or classification), the size of the dataset, and the interpretability of the model.</a:t>
            </a:r>
          </a:p>
          <a:p>
            <a:r>
              <a:rPr lang="en-US" b="1" dirty="0">
                <a:solidFill>
                  <a:schemeClr val="bg1"/>
                </a:solidFill>
              </a:rPr>
              <a:t>Model Training: </a:t>
            </a:r>
            <a:r>
              <a:rPr lang="en-US" dirty="0">
                <a:solidFill>
                  <a:schemeClr val="bg1"/>
                </a:solidFill>
              </a:rPr>
              <a:t>Split the dataset into training and testing sets. Train the selected machine learning model on the training data, using techniques such as cross-validation to optimize performance. Evaluate the model's performance on the testing set using appropriate evaluation metrics (e.g., Mean Absolute Error, R-squared score).</a:t>
            </a:r>
          </a:p>
          <a:p>
            <a:r>
              <a:rPr lang="en-US" b="1" dirty="0">
                <a:solidFill>
                  <a:schemeClr val="bg1"/>
                </a:solidFill>
              </a:rPr>
              <a:t>Model Evaluation: </a:t>
            </a:r>
            <a:r>
              <a:rPr lang="en-US" dirty="0">
                <a:solidFill>
                  <a:schemeClr val="bg1"/>
                </a:solidFill>
              </a:rPr>
              <a:t>Assess the model's performance by comparing predicted calorie values with actual values from the testing set. Visualizations like scatter plots or residual plots can help visualize the model's predictive accuracy and identify any patterns or trends.</a:t>
            </a:r>
          </a:p>
          <a:p>
            <a:r>
              <a:rPr lang="en-US" b="1" dirty="0">
                <a:solidFill>
                  <a:schemeClr val="bg1"/>
                </a:solidFill>
              </a:rPr>
              <a:t>Hyperparameter Tuning: </a:t>
            </a:r>
            <a:r>
              <a:rPr lang="en-US" dirty="0">
                <a:solidFill>
                  <a:schemeClr val="bg1"/>
                </a:solidFill>
              </a:rPr>
              <a:t>Fine-tune the model's hyperparameters to improve its performance further. Techniques like grid search or random search can be used to explore different combinations of hyperparameters and find the optimal settings.</a:t>
            </a:r>
            <a:endParaRPr lang="en-IN" dirty="0">
              <a:solidFill>
                <a:schemeClr val="bg1"/>
              </a:solidFill>
            </a:endParaRPr>
          </a:p>
        </p:txBody>
      </p:sp>
    </p:spTree>
    <p:extLst>
      <p:ext uri="{BB962C8B-B14F-4D97-AF65-F5344CB8AC3E}">
        <p14:creationId xmlns:p14="http://schemas.microsoft.com/office/powerpoint/2010/main" val="388593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3C27-DAC4-E834-A1F7-F8C57863C4E5}"/>
              </a:ext>
            </a:extLst>
          </p:cNvPr>
          <p:cNvSpPr>
            <a:spLocks noGrp="1"/>
          </p:cNvSpPr>
          <p:nvPr>
            <p:ph type="title"/>
          </p:nvPr>
        </p:nvSpPr>
        <p:spPr>
          <a:xfrm>
            <a:off x="0" y="0"/>
            <a:ext cx="6400800" cy="514350"/>
          </a:xfrm>
        </p:spPr>
        <p:txBody>
          <a:bodyPr/>
          <a:lstStyle/>
          <a:p>
            <a:r>
              <a:rPr lang="en-IN" dirty="0">
                <a:solidFill>
                  <a:schemeClr val="accent6"/>
                </a:solidFill>
              </a:rPr>
              <a:t>METHODOLOGY:-</a:t>
            </a:r>
          </a:p>
        </p:txBody>
      </p:sp>
      <p:sp>
        <p:nvSpPr>
          <p:cNvPr id="3" name="Content Placeholder 2">
            <a:extLst>
              <a:ext uri="{FF2B5EF4-FFF2-40B4-BE49-F238E27FC236}">
                <a16:creationId xmlns:a16="http://schemas.microsoft.com/office/drawing/2014/main" id="{C2F56541-D3CF-AE55-C9E6-DFE0C9E22955}"/>
              </a:ext>
            </a:extLst>
          </p:cNvPr>
          <p:cNvSpPr>
            <a:spLocks noGrp="1"/>
          </p:cNvSpPr>
          <p:nvPr>
            <p:ph idx="1"/>
          </p:nvPr>
        </p:nvSpPr>
        <p:spPr>
          <a:xfrm>
            <a:off x="0" y="590550"/>
            <a:ext cx="8915400" cy="4343400"/>
          </a:xfrm>
        </p:spPr>
        <p:txBody>
          <a:bodyPr/>
          <a:lstStyle/>
          <a:p>
            <a:pPr algn="l">
              <a:buFont typeface="+mj-lt"/>
              <a:buAutoNum type="arabicPeriod"/>
            </a:pPr>
            <a:r>
              <a:rPr lang="en-US" b="1" i="0" dirty="0">
                <a:solidFill>
                  <a:srgbClr val="0D0D0D"/>
                </a:solidFill>
                <a:effectLst/>
                <a:latin typeface="Söhne"/>
              </a:rPr>
              <a:t>Model Deployment</a:t>
            </a:r>
            <a:r>
              <a:rPr lang="en-US" b="0" i="0" dirty="0">
                <a:solidFill>
                  <a:srgbClr val="0D0D0D"/>
                </a:solidFill>
                <a:effectLst/>
                <a:latin typeface="Söhne"/>
              </a:rPr>
              <a:t>: Once satisfied with the model's performance, deploy it for practical use. This could involve integrating the model into a web application, mobile app, or other platforms where users can input their exercise details and receive predictions of calories burned.</a:t>
            </a:r>
          </a:p>
          <a:p>
            <a:pPr algn="l">
              <a:buFont typeface="+mj-lt"/>
              <a:buAutoNum type="arabicPeriod"/>
            </a:pPr>
            <a:r>
              <a:rPr lang="en-US" b="1" i="0" dirty="0">
                <a:solidFill>
                  <a:srgbClr val="0D0D0D"/>
                </a:solidFill>
                <a:effectLst/>
                <a:latin typeface="Söhne"/>
              </a:rPr>
              <a:t>Monitoring and Maintenance</a:t>
            </a:r>
            <a:r>
              <a:rPr lang="en-US" b="0" i="0" dirty="0">
                <a:solidFill>
                  <a:srgbClr val="0D0D0D"/>
                </a:solidFill>
                <a:effectLst/>
                <a:latin typeface="Söhne"/>
              </a:rPr>
              <a:t>: Continuously monitor the deployed model's performance and update it as needed to ensure accuracy and reliability. This may involve retraining the model with new data periodically or implementing automated monitoring systems to detect drift or degradation in performance.</a:t>
            </a:r>
          </a:p>
          <a:p>
            <a:endParaRPr lang="en-IN" dirty="0"/>
          </a:p>
        </p:txBody>
      </p:sp>
    </p:spTree>
    <p:extLst>
      <p:ext uri="{BB962C8B-B14F-4D97-AF65-F5344CB8AC3E}">
        <p14:creationId xmlns:p14="http://schemas.microsoft.com/office/powerpoint/2010/main" val="289513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D45-B277-B0C6-3C05-450C94ACF61F}"/>
              </a:ext>
            </a:extLst>
          </p:cNvPr>
          <p:cNvSpPr>
            <a:spLocks noGrp="1"/>
          </p:cNvSpPr>
          <p:nvPr>
            <p:ph type="title"/>
          </p:nvPr>
        </p:nvSpPr>
        <p:spPr>
          <a:xfrm>
            <a:off x="30956" y="-33338"/>
            <a:ext cx="6400800" cy="623888"/>
          </a:xfrm>
        </p:spPr>
        <p:txBody>
          <a:bodyPr/>
          <a:lstStyle/>
          <a:p>
            <a:r>
              <a:rPr lang="en-IN" dirty="0">
                <a:solidFill>
                  <a:schemeClr val="accent6"/>
                </a:solidFill>
              </a:rPr>
              <a:t>CONCLUSION:-</a:t>
            </a:r>
          </a:p>
        </p:txBody>
      </p:sp>
      <p:sp>
        <p:nvSpPr>
          <p:cNvPr id="3" name="Content Placeholder 2">
            <a:extLst>
              <a:ext uri="{FF2B5EF4-FFF2-40B4-BE49-F238E27FC236}">
                <a16:creationId xmlns:a16="http://schemas.microsoft.com/office/drawing/2014/main" id="{4C53A81C-26ED-23FE-B240-1B6F33EF16A8}"/>
              </a:ext>
            </a:extLst>
          </p:cNvPr>
          <p:cNvSpPr>
            <a:spLocks noGrp="1"/>
          </p:cNvSpPr>
          <p:nvPr>
            <p:ph idx="1"/>
          </p:nvPr>
        </p:nvSpPr>
        <p:spPr>
          <a:xfrm>
            <a:off x="15478" y="742950"/>
            <a:ext cx="9128522" cy="3276600"/>
          </a:xfrm>
        </p:spPr>
        <p:txBody>
          <a:bodyPr/>
          <a:lstStyle/>
          <a:p>
            <a:r>
              <a:rPr lang="en-US" b="0" i="0" dirty="0">
                <a:solidFill>
                  <a:srgbClr val="0D0D0D"/>
                </a:solidFill>
                <a:effectLst/>
                <a:latin typeface="Söhne"/>
              </a:rPr>
              <a:t>Our project successfully developed a machine learning model to predict calories burned during physical exercise. We achieved high accuracy, demonstrating the model's effectiveness in health and fitness tracking. Moving forward, we recognize the importance of refining the model, expanding data sources, and integrating it into practical applications to empower individuals in managing their health and fitness goals effectively.</a:t>
            </a:r>
            <a:endParaRPr lang="en-IN" dirty="0"/>
          </a:p>
        </p:txBody>
      </p:sp>
    </p:spTree>
    <p:extLst>
      <p:ext uri="{BB962C8B-B14F-4D97-AF65-F5344CB8AC3E}">
        <p14:creationId xmlns:p14="http://schemas.microsoft.com/office/powerpoint/2010/main" val="204461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7B73CF-CFE3-4F85-0CF9-0F9ECCB81413}"/>
              </a:ext>
            </a:extLst>
          </p:cNvPr>
          <p:cNvSpPr>
            <a:spLocks noGrp="1"/>
          </p:cNvSpPr>
          <p:nvPr>
            <p:ph idx="4294967295"/>
          </p:nvPr>
        </p:nvSpPr>
        <p:spPr>
          <a:xfrm>
            <a:off x="0" y="1047750"/>
            <a:ext cx="8372475" cy="1371600"/>
          </a:xfrm>
        </p:spPr>
        <p:txBody>
          <a:bodyPr/>
          <a:lstStyle/>
          <a:p>
            <a:pPr marL="0" indent="0">
              <a:buNone/>
            </a:pPr>
            <a:r>
              <a:rPr lang="en-IN" sz="6600" dirty="0"/>
              <a:t>         </a:t>
            </a:r>
            <a:r>
              <a:rPr lang="en-IN" sz="6600" dirty="0">
                <a:solidFill>
                  <a:schemeClr val="accent2">
                    <a:lumMod val="75000"/>
                  </a:schemeClr>
                </a:solidFill>
              </a:rPr>
              <a:t>THANK YOU</a:t>
            </a:r>
          </a:p>
        </p:txBody>
      </p:sp>
    </p:spTree>
    <p:extLst>
      <p:ext uri="{BB962C8B-B14F-4D97-AF65-F5344CB8AC3E}">
        <p14:creationId xmlns:p14="http://schemas.microsoft.com/office/powerpoint/2010/main" val="198884717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188</TotalTime>
  <Words>1125</Words>
  <Application>Microsoft Office PowerPoint</Application>
  <PresentationFormat>On-screen Show (16:9)</PresentationFormat>
  <Paragraphs>42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MT</vt:lpstr>
      <vt:lpstr>Century Gothic</vt:lpstr>
      <vt:lpstr>Roboto</vt:lpstr>
      <vt:lpstr>Söhne</vt:lpstr>
      <vt:lpstr>Times New Roman</vt:lpstr>
      <vt:lpstr>Wingdings 3</vt:lpstr>
      <vt:lpstr>Slice</vt:lpstr>
      <vt:lpstr> Capstone Project on :- CALORIES BURNT PREDICTION USING MACHINE LEARNING                                                                                                    By Srinivas Dash</vt:lpstr>
      <vt:lpstr>Introduction:-</vt:lpstr>
      <vt:lpstr>PROBLEM Statement:-</vt:lpstr>
      <vt:lpstr>DATASET:-</vt:lpstr>
      <vt:lpstr>OBJECTIVE:-</vt:lpstr>
      <vt:lpstr>METHODOLOGY:-</vt:lpstr>
      <vt:lpstr>METHODOLOGY:-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“PERPLEXITY AI”</dc:title>
  <dc:creator>Abhishek B G</dc:creator>
  <cp:lastModifiedBy>SRINIVAS DASH</cp:lastModifiedBy>
  <cp:revision>7</cp:revision>
  <dcterms:created xsi:type="dcterms:W3CDTF">2023-04-17T06:52:41Z</dcterms:created>
  <dcterms:modified xsi:type="dcterms:W3CDTF">2024-03-23T21:32:43Z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