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40" r:id="rId8"/>
    <p:sldId id="343" r:id="rId9"/>
    <p:sldId id="329" r:id="rId10"/>
    <p:sldId id="302" r:id="rId11"/>
    <p:sldId id="339" r:id="rId12"/>
    <p:sldId id="341" r:id="rId13"/>
    <p:sldId id="342" r:id="rId14"/>
    <p:sldId id="344"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10/24/2024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10/24/2024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view?r=eyJrIjoiYmNkNTM1ZmQtMTNjNy00MjY5LThiM2YtMjA4NjZiNWEwMDI0IiwidCI6ImMxNTc4MDhhLWU1MDItNGFjOC1iM2ZmLTI2OTQxMGE4ZWZlMyJ9" TargetMode="External" /><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2.png"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jfif" /><Relationship Id="rId1" Type="http://schemas.openxmlformats.org/officeDocument/2006/relationships/slideLayout" Target="../slideLayouts/slideLayout19.xml" /><Relationship Id="rId4" Type="http://schemas.openxmlformats.org/officeDocument/2006/relationships/image" Target="../media/image6.jpeg"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87143" y="3925314"/>
            <a:ext cx="4729237" cy="604762"/>
          </a:xfrm>
        </p:spPr>
        <p:txBody>
          <a:bodyPr>
            <a:normAutofit fontScale="70000" lnSpcReduction="20000"/>
          </a:bodyPr>
          <a:lstStyle/>
          <a:p>
            <a:pPr algn="r"/>
            <a:r>
              <a:rPr lang="en-GB" b="0" dirty="0">
                <a:solidFill>
                  <a:schemeClr val="tx1"/>
                </a:solidFill>
              </a:rPr>
              <a:t>SRINIVAS ERRAMALLA ,</a:t>
            </a:r>
            <a:r>
              <a:rPr lang="en-GB" b="0" dirty="0" err="1">
                <a:solidFill>
                  <a:schemeClr val="tx1"/>
                </a:solidFill>
              </a:rPr>
              <a:t>B.tech</a:t>
            </a:r>
            <a:r>
              <a:rPr lang="en-GB" b="0" dirty="0">
                <a:solidFill>
                  <a:schemeClr val="tx1"/>
                </a:solidFill>
              </a:rPr>
              <a:t> 3</a:t>
            </a:r>
            <a:r>
              <a:rPr lang="en-GB" b="0" baseline="30000" dirty="0">
                <a:solidFill>
                  <a:schemeClr val="tx1"/>
                </a:solidFill>
              </a:rPr>
              <a:t>rd</a:t>
            </a:r>
            <a:r>
              <a:rPr lang="en-GB" b="0" dirty="0">
                <a:solidFill>
                  <a:schemeClr val="tx1"/>
                </a:solidFill>
              </a:rPr>
              <a:t> </a:t>
            </a:r>
            <a:r>
              <a:rPr lang="en-GB" b="0" dirty="0" err="1">
                <a:solidFill>
                  <a:schemeClr val="tx1"/>
                </a:solidFill>
              </a:rPr>
              <a:t>Yr</a:t>
            </a:r>
            <a:endParaRPr lang="en-GB" b="0" dirty="0">
              <a:solidFill>
                <a:schemeClr val="tx1"/>
              </a:solidFill>
            </a:endParaRPr>
          </a:p>
          <a:p>
            <a:pPr algn="r"/>
            <a:r>
              <a:rPr lang="en-GB" b="0" dirty="0">
                <a:solidFill>
                  <a:schemeClr val="tx1"/>
                </a:solidFill>
              </a:rPr>
              <a:t>AVANTHI INSTITUTE OF ENGINEERING AND TECHNOLOGY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b="1" dirty="0"/>
              <a:t>Analysis of Unemployment in Republic of India </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5572D-96C0-2111-17C4-DE3CDF249270}"/>
              </a:ext>
            </a:extLst>
          </p:cNvPr>
          <p:cNvSpPr>
            <a:spLocks noGrp="1"/>
          </p:cNvSpPr>
          <p:nvPr>
            <p:ph type="title"/>
          </p:nvPr>
        </p:nvSpPr>
        <p:spPr/>
        <p:txBody>
          <a:bodyPr/>
          <a:lstStyle/>
          <a:p>
            <a:r>
              <a:rPr lang="en-GB" dirty="0"/>
              <a:t>RESULTS</a:t>
            </a:r>
            <a:endParaRPr lang="en-US" dirty="0"/>
          </a:p>
        </p:txBody>
      </p:sp>
      <p:pic>
        <p:nvPicPr>
          <p:cNvPr id="5" name="Picture 4">
            <a:extLst>
              <a:ext uri="{FF2B5EF4-FFF2-40B4-BE49-F238E27FC236}">
                <a16:creationId xmlns:a16="http://schemas.microsoft.com/office/drawing/2014/main" id="{BECB2D29-6A69-99D1-76E0-3EC2799C7168}"/>
              </a:ext>
            </a:extLst>
          </p:cNvPr>
          <p:cNvPicPr>
            <a:picLocks noChangeAspect="1"/>
          </p:cNvPicPr>
          <p:nvPr/>
        </p:nvPicPr>
        <p:blipFill>
          <a:blip r:embed="rId2"/>
          <a:stretch>
            <a:fillRect/>
          </a:stretch>
        </p:blipFill>
        <p:spPr>
          <a:xfrm>
            <a:off x="871538" y="1757162"/>
            <a:ext cx="8128000" cy="4545659"/>
          </a:xfrm>
          <a:prstGeom prst="rect">
            <a:avLst/>
          </a:prstGeom>
        </p:spPr>
      </p:pic>
    </p:spTree>
    <p:extLst>
      <p:ext uri="{BB962C8B-B14F-4D97-AF65-F5344CB8AC3E}">
        <p14:creationId xmlns:p14="http://schemas.microsoft.com/office/powerpoint/2010/main" val="15840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9E3BD4-FC68-DD5C-1C86-2CBF478C6B4A}"/>
              </a:ext>
            </a:extLst>
          </p:cNvPr>
          <p:cNvSpPr txBox="1"/>
          <p:nvPr/>
        </p:nvSpPr>
        <p:spPr>
          <a:xfrm rot="10800000" flipV="1">
            <a:off x="254000" y="2576287"/>
            <a:ext cx="9688286" cy="1210972"/>
          </a:xfrm>
          <a:prstGeom prst="rect">
            <a:avLst/>
          </a:prstGeom>
          <a:noFill/>
        </p:spPr>
        <p:txBody>
          <a:bodyPr wrap="square" rtlCol="0">
            <a:spAutoFit/>
          </a:bodyPr>
          <a:lstStyle/>
          <a:p>
            <a:pPr algn="l"/>
            <a:endParaRPr lang="en-GB" dirty="0"/>
          </a:p>
          <a:p>
            <a:pPr algn="l"/>
            <a:r>
              <a:rPr lang="en-GB" dirty="0"/>
              <a:t>All the data analysis performed on the Unemployment in Republic India dataset is here:</a:t>
            </a:r>
          </a:p>
          <a:p>
            <a:pPr algn="l"/>
            <a:r>
              <a:rPr lang="en-GB" dirty="0">
                <a:hlinkClick r:id="rId2"/>
              </a:rPr>
              <a:t>https://app.powerbi.com/view?r=eyJrIjoiYmNkNTM1ZmQtMTNjNy00MjY5LThiM2YtMjA4NjZiNWEwMDI0IiwidCI6ImMxNTc4MDhhLWU1MDItNGFjOC1iM2ZmLTI2OTQxMGE4ZWZlMyJ9</a:t>
            </a:r>
            <a:endParaRPr lang="en-US" dirty="0"/>
          </a:p>
        </p:txBody>
      </p:sp>
    </p:spTree>
    <p:extLst>
      <p:ext uri="{BB962C8B-B14F-4D97-AF65-F5344CB8AC3E}">
        <p14:creationId xmlns:p14="http://schemas.microsoft.com/office/powerpoint/2010/main" val="29079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6952" y="2359670"/>
            <a:ext cx="11340000" cy="1210962"/>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52956" y="1548984"/>
            <a:ext cx="6046016" cy="5584230"/>
          </a:xfrm>
        </p:spPr>
        <p:txBody>
          <a:bodyPr>
            <a:normAutofit fontScale="70000" lnSpcReduction="20000"/>
          </a:bodyPr>
          <a:lstStyle/>
          <a:p>
            <a:pPr marL="0" indent="0">
              <a:lnSpc>
                <a:spcPct val="150000"/>
              </a:lnSpc>
              <a:buNone/>
            </a:pPr>
            <a:r>
              <a:rPr lang="en-GB" sz="2800" dirty="0"/>
              <a:t>This data analysis project aims to investigate the unemployment trends in the Republic of India with a focus on the attributes of age, gender, unemployment status, and time period. By </a:t>
            </a:r>
            <a:r>
              <a:rPr lang="en-GB" sz="2800" dirty="0" err="1"/>
              <a:t>analyzing</a:t>
            </a:r>
            <a:r>
              <a:rPr lang="en-GB" sz="2800" dirty="0"/>
              <a:t> these variables, the project seeks to uncover patterns and disparities in unemployment rates among different age groups and genders over specific periods. The goal is to provide insights into the demographic factors influencing unemployment and to support the development of targeted policies to address these issues effectively.</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675957"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805213"/>
            <a:ext cx="6276109" cy="830997"/>
          </a:xfrm>
        </p:spPr>
        <p:txBody>
          <a:bodyPr>
            <a:normAutofit fontScale="90000"/>
          </a:bodyPr>
          <a:lstStyle/>
          <a:p>
            <a:r>
              <a:rPr lang="en-GB" dirty="0"/>
              <a:t>Key Areas of Focus:</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a:extLst>
              <a:ext uri="{FF2B5EF4-FFF2-40B4-BE49-F238E27FC236}">
                <a16:creationId xmlns:a16="http://schemas.microsoft.com/office/drawing/2014/main" id="{C21F82A4-53D1-A004-D632-8697DE5BC8B7}"/>
              </a:ext>
            </a:extLst>
          </p:cNvPr>
          <p:cNvSpPr txBox="1"/>
          <p:nvPr/>
        </p:nvSpPr>
        <p:spPr>
          <a:xfrm>
            <a:off x="675957" y="2064535"/>
            <a:ext cx="9084899" cy="2677656"/>
          </a:xfrm>
          <a:prstGeom prst="rect">
            <a:avLst/>
          </a:prstGeom>
          <a:noFill/>
        </p:spPr>
        <p:txBody>
          <a:bodyPr wrap="square" rtlCol="0">
            <a:spAutoFit/>
          </a:bodyPr>
          <a:lstStyle/>
          <a:p>
            <a:pPr algn="l"/>
            <a:r>
              <a:rPr lang="en-GB" sz="2400" dirty="0">
                <a:effectLst/>
              </a:rPr>
              <a:t>1. Unemployment Rate Analysis</a:t>
            </a:r>
            <a:br>
              <a:rPr lang="en-GB" sz="2400" dirty="0"/>
            </a:br>
            <a:r>
              <a:rPr lang="en-GB" sz="2400" dirty="0">
                <a:effectLst/>
              </a:rPr>
              <a:t>2. </a:t>
            </a:r>
            <a:r>
              <a:rPr lang="en-GB" sz="2400" dirty="0" err="1">
                <a:effectLst/>
              </a:rPr>
              <a:t>Sectoral</a:t>
            </a:r>
            <a:r>
              <a:rPr lang="en-GB" sz="2400" dirty="0">
                <a:effectLst/>
              </a:rPr>
              <a:t> Analysis</a:t>
            </a:r>
            <a:br>
              <a:rPr lang="en-GB" sz="2400" dirty="0"/>
            </a:br>
            <a:r>
              <a:rPr lang="en-GB" sz="2400" dirty="0">
                <a:effectLst/>
              </a:rPr>
              <a:t>3. Demographic Analysis</a:t>
            </a:r>
            <a:br>
              <a:rPr lang="en-GB" sz="2400" dirty="0"/>
            </a:br>
            <a:r>
              <a:rPr lang="en-GB" sz="2400" dirty="0">
                <a:effectLst/>
              </a:rPr>
              <a:t>4. Urban vs. Rural Analysis</a:t>
            </a:r>
            <a:br>
              <a:rPr lang="en-GB" sz="2400" dirty="0"/>
            </a:br>
            <a:r>
              <a:rPr lang="en-GB" sz="2400" dirty="0">
                <a:effectLst/>
              </a:rPr>
              <a:t>5. Government Policies and Programs</a:t>
            </a:r>
            <a:br>
              <a:rPr lang="en-GB" sz="2400" dirty="0"/>
            </a:br>
            <a:r>
              <a:rPr lang="en-GB" sz="2400" dirty="0">
                <a:effectLst/>
              </a:rPr>
              <a:t>6. Economic Factors</a:t>
            </a:r>
            <a:br>
              <a:rPr lang="en-GB" sz="2400" dirty="0"/>
            </a:br>
            <a:r>
              <a:rPr lang="en-GB" sz="2400" dirty="0">
                <a:effectLst/>
              </a:rPr>
              <a:t>7. Social and Psychological Impact</a:t>
            </a:r>
            <a:endParaRPr lang="en-US" sz="2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A6A43-5988-40DB-E819-1C9F6EBC5485}"/>
              </a:ext>
            </a:extLst>
          </p:cNvPr>
          <p:cNvSpPr>
            <a:spLocks noGrp="1"/>
          </p:cNvSpPr>
          <p:nvPr>
            <p:ph type="title"/>
          </p:nvPr>
        </p:nvSpPr>
        <p:spPr>
          <a:xfrm>
            <a:off x="429381" y="367695"/>
            <a:ext cx="9382859" cy="1320800"/>
          </a:xfrm>
        </p:spPr>
        <p:txBody>
          <a:bodyPr>
            <a:normAutofit/>
          </a:bodyPr>
          <a:lstStyle/>
          <a:p>
            <a:r>
              <a:rPr lang="en-GB" sz="4400" b="1" dirty="0">
                <a:solidFill>
                  <a:schemeClr val="tx1"/>
                </a:solidFill>
              </a:rPr>
              <a:t>Methodology:</a:t>
            </a:r>
            <a:endParaRPr lang="en-US" sz="4400" b="1" dirty="0">
              <a:solidFill>
                <a:schemeClr val="tx1"/>
              </a:solidFill>
            </a:endParaRPr>
          </a:p>
        </p:txBody>
      </p:sp>
      <p:sp>
        <p:nvSpPr>
          <p:cNvPr id="2" name="Text Placeholder 1">
            <a:extLst>
              <a:ext uri="{FF2B5EF4-FFF2-40B4-BE49-F238E27FC236}">
                <a16:creationId xmlns:a16="http://schemas.microsoft.com/office/drawing/2014/main" id="{3A03EEF8-1CBC-1ACE-7B3C-2EA2D7D6F9D6}"/>
              </a:ext>
            </a:extLst>
          </p:cNvPr>
          <p:cNvSpPr>
            <a:spLocks noGrp="1"/>
          </p:cNvSpPr>
          <p:nvPr>
            <p:ph idx="1"/>
          </p:nvPr>
        </p:nvSpPr>
        <p:spPr>
          <a:xfrm>
            <a:off x="483787" y="1567543"/>
            <a:ext cx="10834332" cy="4189791"/>
          </a:xfrm>
        </p:spPr>
        <p:txBody>
          <a:bodyPr>
            <a:noAutofit/>
          </a:bodyPr>
          <a:lstStyle/>
          <a:p>
            <a:pPr marL="0" indent="0">
              <a:buNone/>
            </a:pPr>
            <a:r>
              <a:rPr lang="en-GB" sz="2000" dirty="0"/>
              <a:t>1. Data Collection:</a:t>
            </a:r>
          </a:p>
          <a:p>
            <a:pPr marL="0" indent="0">
              <a:buNone/>
            </a:pPr>
            <a:r>
              <a:rPr lang="en-GB" sz="2000" dirty="0"/>
              <a:t>    - Gathered national and state-level unemployment data from government sources.</a:t>
            </a:r>
          </a:p>
          <a:p>
            <a:pPr marL="0" indent="0">
              <a:buNone/>
            </a:pPr>
            <a:r>
              <a:rPr lang="en-GB" sz="2000" dirty="0"/>
              <a:t>    - Collected demographic data (age, gender, education) and </a:t>
            </a:r>
            <a:r>
              <a:rPr lang="en-GB" sz="2000" dirty="0" err="1"/>
              <a:t>economic.indicators</a:t>
            </a:r>
            <a:r>
              <a:rPr lang="en-GB" sz="2000" dirty="0"/>
              <a:t> (GDP growth, inflation) from relevant sources.</a:t>
            </a:r>
          </a:p>
          <a:p>
            <a:pPr marL="0" indent="0">
              <a:buNone/>
            </a:pPr>
            <a:endParaRPr lang="en-GB" sz="2000" dirty="0"/>
          </a:p>
          <a:p>
            <a:pPr marL="0" indent="0">
              <a:buNone/>
            </a:pPr>
            <a:r>
              <a:rPr lang="en-GB" sz="2000" dirty="0"/>
              <a:t>2. Data Preparation:</a:t>
            </a:r>
          </a:p>
          <a:p>
            <a:pPr marL="0" indent="0">
              <a:buNone/>
            </a:pPr>
            <a:r>
              <a:rPr lang="en-GB" sz="2000" dirty="0"/>
              <a:t>    - Cleaned and </a:t>
            </a:r>
            <a:r>
              <a:rPr lang="en-GB" sz="2000" dirty="0" err="1"/>
              <a:t>preprocessed</a:t>
            </a:r>
            <a:r>
              <a:rPr lang="en-GB" sz="2000" dirty="0"/>
              <a:t> data in Microsoft Excel to ensure accuracy.</a:t>
            </a:r>
          </a:p>
          <a:p>
            <a:pPr marL="0" indent="0">
              <a:buNone/>
            </a:pPr>
            <a:r>
              <a:rPr lang="en-GB" sz="2000" dirty="0"/>
              <a:t>    - Formatted data for integration into Power BI.</a:t>
            </a:r>
          </a:p>
          <a:p>
            <a:endParaRPr lang="en-GB" sz="2000" dirty="0"/>
          </a:p>
          <a:p>
            <a:pPr marL="0" indent="0">
              <a:buNone/>
            </a:pPr>
            <a:endParaRPr lang="en-US" sz="2000" dirty="0"/>
          </a:p>
        </p:txBody>
      </p:sp>
    </p:spTree>
    <p:extLst>
      <p:ext uri="{BB962C8B-B14F-4D97-AF65-F5344CB8AC3E}">
        <p14:creationId xmlns:p14="http://schemas.microsoft.com/office/powerpoint/2010/main" val="32406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C2BC-51A0-4CA6-A6BE-613FE500971C}"/>
              </a:ext>
            </a:extLst>
          </p:cNvPr>
          <p:cNvSpPr>
            <a:spLocks noGrp="1"/>
          </p:cNvSpPr>
          <p:nvPr>
            <p:ph type="title"/>
          </p:nvPr>
        </p:nvSpPr>
        <p:spPr>
          <a:xfrm>
            <a:off x="677334" y="564347"/>
            <a:ext cx="8596668" cy="1320800"/>
          </a:xfrm>
        </p:spPr>
        <p:txBody>
          <a:bodyPr>
            <a:normAutofit/>
          </a:bodyPr>
          <a:lstStyle/>
          <a:p>
            <a:r>
              <a:rPr lang="en-GB" sz="4400" b="1" dirty="0">
                <a:solidFill>
                  <a:schemeClr val="tx1"/>
                </a:solidFill>
              </a:rPr>
              <a:t>Methodology:</a:t>
            </a:r>
            <a:endParaRPr lang="en-US" sz="4400" b="1" dirty="0">
              <a:solidFill>
                <a:schemeClr val="tx1"/>
              </a:solidFill>
            </a:endParaRPr>
          </a:p>
        </p:txBody>
      </p:sp>
      <p:sp>
        <p:nvSpPr>
          <p:cNvPr id="3" name="Content Placeholder 2">
            <a:extLst>
              <a:ext uri="{FF2B5EF4-FFF2-40B4-BE49-F238E27FC236}">
                <a16:creationId xmlns:a16="http://schemas.microsoft.com/office/drawing/2014/main" id="{4DDA0814-5545-D54B-6CE6-9A019DDCC8F5}"/>
              </a:ext>
            </a:extLst>
          </p:cNvPr>
          <p:cNvSpPr>
            <a:spLocks noGrp="1"/>
          </p:cNvSpPr>
          <p:nvPr>
            <p:ph idx="1"/>
          </p:nvPr>
        </p:nvSpPr>
        <p:spPr>
          <a:xfrm>
            <a:off x="762001" y="858762"/>
            <a:ext cx="9397999" cy="5365162"/>
          </a:xfrm>
        </p:spPr>
        <p:txBody>
          <a:bodyPr>
            <a:noAutofit/>
          </a:bodyPr>
          <a:lstStyle/>
          <a:p>
            <a:pPr marL="0" indent="0">
              <a:buNone/>
            </a:pPr>
            <a:endParaRPr lang="en-GB" sz="2000" dirty="0"/>
          </a:p>
          <a:p>
            <a:pPr marL="0" indent="0">
              <a:buNone/>
            </a:pPr>
            <a:endParaRPr lang="en-GB" sz="2000" dirty="0"/>
          </a:p>
          <a:p>
            <a:pPr marL="0" indent="0">
              <a:buNone/>
            </a:pPr>
            <a:r>
              <a:rPr lang="en-GB" sz="2000" dirty="0"/>
              <a:t>3. Analysis in Power BI:
   - Integrated cleaned data into Power BI for visualization and analysis.
   - Utilized DAX for creating custom calculations and visualizations.
   - Conducted exploratory data analysis to identify trends and correlations.</a:t>
            </a:r>
          </a:p>
          <a:p>
            <a:pPr marL="0" indent="0">
              <a:buNone/>
            </a:pPr>
            <a:r>
              <a:rPr lang="en-GB" sz="2000" dirty="0"/>
              <a:t>
4. Reporting and Visualization:
   - Created interactive dashboards and reports in Power BI.
   - Visualized unemployment rates, demographic insights, and policy impacts.
   - Generated actionable recommendations based on analysis findings. </a:t>
            </a:r>
          </a:p>
        </p:txBody>
      </p:sp>
      <p:sp>
        <p:nvSpPr>
          <p:cNvPr id="4" name="Slide Number Placeholder 3">
            <a:extLst>
              <a:ext uri="{FF2B5EF4-FFF2-40B4-BE49-F238E27FC236}">
                <a16:creationId xmlns:a16="http://schemas.microsoft.com/office/drawing/2014/main" id="{6A4517C8-C7CC-3219-4A00-2FB339755AE3}"/>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9677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679258"/>
            <a:ext cx="10046070" cy="6122171"/>
          </a:xfrm>
        </p:spPr>
        <p:txBody>
          <a:bodyPr>
            <a:noAutofit/>
          </a:bodyPr>
          <a:lstStyle/>
          <a:p>
            <a:pPr marL="0" indent="0" algn="just">
              <a:lnSpc>
                <a:spcPct val="150000"/>
              </a:lnSpc>
              <a:buNone/>
            </a:pPr>
            <a:r>
              <a:rPr lang="en-GB" sz="1600" dirty="0"/>
              <a:t>1. Government Agencies
2. Policymakers
3. Economists
4. Researchers
5. </a:t>
            </a:r>
            <a:r>
              <a:rPr lang="en-GB" sz="1600" dirty="0" err="1"/>
              <a:t>Labor</a:t>
            </a:r>
            <a:r>
              <a:rPr lang="en-GB" sz="1600" dirty="0"/>
              <a:t> Market Analysts
6. Social Scientists
7. Educational Institutions
8. Non-Governmental Organizations (NGOs)
9. Media Outlets
10. Job Seekers</a:t>
            </a:r>
            <a:endParaRPr lang="en-IN" sz="1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4000" dirty="0"/>
              <a:t>WHO ARE THE END USERS?</a:t>
            </a:r>
            <a:endParaRPr lang="en-IN" sz="4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62781" y="1334152"/>
            <a:ext cx="8423124" cy="5372401"/>
          </a:xfrm>
        </p:spPr>
        <p:txBody>
          <a:bodyPr/>
          <a:lstStyle/>
          <a:p>
            <a:pPr marL="457200" lvl="1" indent="0">
              <a:lnSpc>
                <a:spcPct val="150000"/>
              </a:lnSpc>
              <a:buNone/>
            </a:pPr>
            <a:r>
              <a:rPr lang="en-GB" dirty="0">
                <a:effectLst/>
              </a:rPr>
              <a:t>1. Power BI - For data visualization, dashboard creation, and interactive reporting.</a:t>
            </a:r>
            <a:br>
              <a:rPr lang="en-GB" dirty="0"/>
            </a:br>
            <a:r>
              <a:rPr lang="en-GB" dirty="0">
                <a:effectLst/>
              </a:rPr>
              <a:t>2. Microsoft Excel - For initial data cleaning, </a:t>
            </a:r>
            <a:r>
              <a:rPr lang="en-GB" dirty="0" err="1">
                <a:effectLst/>
              </a:rPr>
              <a:t>preprocessing</a:t>
            </a:r>
            <a:r>
              <a:rPr lang="en-GB" dirty="0">
                <a:effectLst/>
              </a:rPr>
              <a:t>, and basic analysis.</a:t>
            </a:r>
            <a:br>
              <a:rPr lang="en-GB" dirty="0"/>
            </a:br>
            <a:r>
              <a:rPr lang="en-GB" dirty="0">
                <a:effectLst/>
              </a:rPr>
              <a:t>3. DAX (Data Analysis Expressions) - For creating custom calculations and measures within Power BI.</a:t>
            </a:r>
            <a:br>
              <a:rPr lang="en-GB" dirty="0"/>
            </a:br>
            <a:endParaRPr lang="en-GB"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60" y="5729953"/>
            <a:ext cx="2552470" cy="74196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999552D1-B501-F072-F707-2CF8E7C5980A}"/>
              </a:ext>
            </a:extLst>
          </p:cNvPr>
          <p:cNvPicPr>
            <a:picLocks noChangeAspect="1"/>
          </p:cNvPicPr>
          <p:nvPr/>
        </p:nvPicPr>
        <p:blipFill>
          <a:blip r:embed="rId4"/>
          <a:stretch>
            <a:fillRect/>
          </a:stretch>
        </p:blipFill>
        <p:spPr>
          <a:xfrm>
            <a:off x="807164" y="1275371"/>
            <a:ext cx="8128000" cy="452727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84466-B3F5-59E0-5D15-E62049714390}"/>
              </a:ext>
            </a:extLst>
          </p:cNvPr>
          <p:cNvSpPr>
            <a:spLocks noGrp="1"/>
          </p:cNvSpPr>
          <p:nvPr>
            <p:ph type="title"/>
          </p:nvPr>
        </p:nvSpPr>
        <p:spPr/>
        <p:txBody>
          <a:bodyPr/>
          <a:lstStyle/>
          <a:p>
            <a:r>
              <a:rPr lang="en-GB" dirty="0"/>
              <a:t>RESULTS </a:t>
            </a:r>
            <a:endParaRPr lang="en-US" dirty="0"/>
          </a:p>
        </p:txBody>
      </p:sp>
      <p:pic>
        <p:nvPicPr>
          <p:cNvPr id="7" name="Picture 6">
            <a:extLst>
              <a:ext uri="{FF2B5EF4-FFF2-40B4-BE49-F238E27FC236}">
                <a16:creationId xmlns:a16="http://schemas.microsoft.com/office/drawing/2014/main" id="{8A5B47A7-FE52-7CEB-2704-DDD3731B7312}"/>
              </a:ext>
            </a:extLst>
          </p:cNvPr>
          <p:cNvPicPr>
            <a:picLocks noChangeAspect="1"/>
          </p:cNvPicPr>
          <p:nvPr/>
        </p:nvPicPr>
        <p:blipFill>
          <a:blip r:embed="rId2"/>
          <a:stretch>
            <a:fillRect/>
          </a:stretch>
        </p:blipFill>
        <p:spPr>
          <a:xfrm>
            <a:off x="871538" y="1758030"/>
            <a:ext cx="8128000" cy="4527273"/>
          </a:xfrm>
          <a:prstGeom prst="rect">
            <a:avLst/>
          </a:prstGeom>
        </p:spPr>
      </p:pic>
    </p:spTree>
    <p:extLst>
      <p:ext uri="{BB962C8B-B14F-4D97-AF65-F5344CB8AC3E}">
        <p14:creationId xmlns:p14="http://schemas.microsoft.com/office/powerpoint/2010/main" val="2307996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Analysis of Unemployment in Republic of India </vt:lpstr>
      <vt:lpstr>PROBLEM  STATEMENT</vt:lpstr>
      <vt:lpstr>Key Areas of Focus:   </vt:lpstr>
      <vt:lpstr>Methodology:</vt:lpstr>
      <vt:lpstr>Methodology:</vt:lpstr>
      <vt:lpstr>WHO ARE THE END USERS?</vt:lpstr>
      <vt:lpstr>Technology Used</vt:lpstr>
      <vt:lpstr>RESULTS </vt:lpstr>
      <vt:lpstr>RESULTS </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ERRAMALLA SRINIVAS</cp:lastModifiedBy>
  <cp:revision>80</cp:revision>
  <dcterms:created xsi:type="dcterms:W3CDTF">2021-07-11T13:13:15Z</dcterms:created>
  <dcterms:modified xsi:type="dcterms:W3CDTF">2024-10-24T13:42:03Z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