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8"/>
  </p:notesMasterIdLst>
  <p:handoutMasterIdLst>
    <p:handoutMasterId r:id="rId19"/>
  </p:handoutMasterIdLst>
  <p:sldIdLst>
    <p:sldId id="338" r:id="rId5"/>
    <p:sldId id="349" r:id="rId6"/>
    <p:sldId id="315" r:id="rId7"/>
    <p:sldId id="341" r:id="rId8"/>
    <p:sldId id="342" r:id="rId9"/>
    <p:sldId id="343" r:id="rId10"/>
    <p:sldId id="344" r:id="rId11"/>
    <p:sldId id="345" r:id="rId12"/>
    <p:sldId id="329" r:id="rId13"/>
    <p:sldId id="302" r:id="rId14"/>
    <p:sldId id="339" r:id="rId15"/>
    <p:sldId id="350" r:id="rId16"/>
    <p:sldId id="30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69" d="100"/>
          <a:sy n="69" d="100"/>
        </p:scale>
        <p:origin x="484" y="44"/>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notesMaster" Target="notesMasters/notesMaster1.xml" /><Relationship Id="rId3" Type="http://schemas.openxmlformats.org/officeDocument/2006/relationships/customXml" Target="../customXml/item3.xml" /><Relationship Id="rId21"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microsoft.com/office/2016/11/relationships/changesInfo" Target="changesInfos/changesInfo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handoutMaster" Target="handoutMasters/handout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heme" Target="theme/theme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RAMALLA SRINIVAS" userId="cb3b3598092624cc" providerId="LiveId" clId="{9F801419-0B17-434F-A2BF-7E36D2AA2E6D}"/>
    <pc:docChg chg="undo custSel addSld delSld modSld">
      <pc:chgData name="ERRAMALLA SRINIVAS" userId="cb3b3598092624cc" providerId="LiveId" clId="{9F801419-0B17-434F-A2BF-7E36D2AA2E6D}" dt="2024-07-13T17:55:03.622" v="681" actId="20577"/>
      <pc:docMkLst>
        <pc:docMk/>
      </pc:docMkLst>
      <pc:sldChg chg="delSp modSp">
        <pc:chgData name="ERRAMALLA SRINIVAS" userId="cb3b3598092624cc" providerId="LiveId" clId="{9F801419-0B17-434F-A2BF-7E36D2AA2E6D}" dt="2024-07-13T17:11:57.894" v="14" actId="27636"/>
        <pc:sldMkLst>
          <pc:docMk/>
          <pc:sldMk cId="3401748718" sldId="304"/>
        </pc:sldMkLst>
        <pc:spChg chg="mod">
          <ac:chgData name="ERRAMALLA SRINIVAS" userId="cb3b3598092624cc" providerId="LiveId" clId="{9F801419-0B17-434F-A2BF-7E36D2AA2E6D}" dt="2024-07-13T17:11:57.894" v="14" actId="27636"/>
          <ac:spMkLst>
            <pc:docMk/>
            <pc:sldMk cId="3401748718" sldId="304"/>
            <ac:spMk id="3" creationId="{D88C20CF-C1EE-4092-B52D-FD4AB2AB2508}"/>
          </ac:spMkLst>
        </pc:spChg>
        <pc:spChg chg="del">
          <ac:chgData name="ERRAMALLA SRINIVAS" userId="cb3b3598092624cc" providerId="LiveId" clId="{9F801419-0B17-434F-A2BF-7E36D2AA2E6D}" dt="2024-07-13T17:11:03.347" v="7" actId="478"/>
          <ac:spMkLst>
            <pc:docMk/>
            <pc:sldMk cId="3401748718" sldId="304"/>
            <ac:spMk id="12" creationId="{BC277FD7-925B-4C3D-A364-118403201507}"/>
          </ac:spMkLst>
        </pc:spChg>
      </pc:sldChg>
      <pc:sldChg chg="modSp">
        <pc:chgData name="ERRAMALLA SRINIVAS" userId="cb3b3598092624cc" providerId="LiveId" clId="{9F801419-0B17-434F-A2BF-7E36D2AA2E6D}" dt="2024-07-13T17:40:27.545" v="379" actId="20577"/>
        <pc:sldMkLst>
          <pc:docMk/>
          <pc:sldMk cId="3696770303" sldId="315"/>
        </pc:sldMkLst>
        <pc:spChg chg="mod">
          <ac:chgData name="ERRAMALLA SRINIVAS" userId="cb3b3598092624cc" providerId="LiveId" clId="{9F801419-0B17-434F-A2BF-7E36D2AA2E6D}" dt="2024-07-13T17:40:27.545" v="379" actId="20577"/>
          <ac:spMkLst>
            <pc:docMk/>
            <pc:sldMk cId="3696770303" sldId="315"/>
            <ac:spMk id="8" creationId="{6302B6A8-7DB2-9FA0-8E10-D9D833DD3183}"/>
          </ac:spMkLst>
        </pc:spChg>
      </pc:sldChg>
      <pc:sldChg chg="del">
        <pc:chgData name="ERRAMALLA SRINIVAS" userId="cb3b3598092624cc" providerId="LiveId" clId="{9F801419-0B17-434F-A2BF-7E36D2AA2E6D}" dt="2024-07-13T17:09:43.258" v="0" actId="2696"/>
        <pc:sldMkLst>
          <pc:docMk/>
          <pc:sldMk cId="3098548442" sldId="327"/>
        </pc:sldMkLst>
      </pc:sldChg>
      <pc:sldChg chg="addSp delSp modSp addAnim delAnim">
        <pc:chgData name="ERRAMALLA SRINIVAS" userId="cb3b3598092624cc" providerId="LiveId" clId="{9F801419-0B17-434F-A2BF-7E36D2AA2E6D}" dt="2024-07-13T17:55:03.622" v="681" actId="20577"/>
        <pc:sldMkLst>
          <pc:docMk/>
          <pc:sldMk cId="1604013440" sldId="338"/>
        </pc:sldMkLst>
        <pc:spChg chg="add del mod">
          <ac:chgData name="ERRAMALLA SRINIVAS" userId="cb3b3598092624cc" providerId="LiveId" clId="{9F801419-0B17-434F-A2BF-7E36D2AA2E6D}" dt="2024-07-13T17:47:09.258" v="589" actId="14100"/>
          <ac:spMkLst>
            <pc:docMk/>
            <pc:sldMk cId="1604013440" sldId="338"/>
            <ac:spMk id="2" creationId="{7201737A-B873-4D1D-8A41-5ABF5184BC8F}"/>
          </ac:spMkLst>
        </pc:spChg>
        <pc:spChg chg="add del mod">
          <ac:chgData name="ERRAMALLA SRINIVAS" userId="cb3b3598092624cc" providerId="LiveId" clId="{9F801419-0B17-434F-A2BF-7E36D2AA2E6D}" dt="2024-07-13T17:43:30.033" v="421" actId="478"/>
          <ac:spMkLst>
            <pc:docMk/>
            <pc:sldMk cId="1604013440" sldId="338"/>
            <ac:spMk id="4" creationId="{A12DC73A-CF88-912E-22B7-51BC688050D1}"/>
          </ac:spMkLst>
        </pc:spChg>
        <pc:spChg chg="mod">
          <ac:chgData name="ERRAMALLA SRINIVAS" userId="cb3b3598092624cc" providerId="LiveId" clId="{9F801419-0B17-434F-A2BF-7E36D2AA2E6D}" dt="2024-07-13T17:55:03.622" v="681" actId="20577"/>
          <ac:spMkLst>
            <pc:docMk/>
            <pc:sldMk cId="1604013440" sldId="338"/>
            <ac:spMk id="5" creationId="{F4C5C603-DFC9-9265-D92F-4C2371924A1D}"/>
          </ac:spMkLst>
        </pc:spChg>
      </pc:sldChg>
      <pc:sldChg chg="del">
        <pc:chgData name="ERRAMALLA SRINIVAS" userId="cb3b3598092624cc" providerId="LiveId" clId="{9F801419-0B17-434F-A2BF-7E36D2AA2E6D}" dt="2024-07-13T17:09:43.258" v="0" actId="2696"/>
        <pc:sldMkLst>
          <pc:docMk/>
          <pc:sldMk cId="768494709" sldId="340"/>
        </pc:sldMkLst>
      </pc:sldChg>
      <pc:sldChg chg="addSp delSp modSp">
        <pc:chgData name="ERRAMALLA SRINIVAS" userId="cb3b3598092624cc" providerId="LiveId" clId="{9F801419-0B17-434F-A2BF-7E36D2AA2E6D}" dt="2024-07-13T17:52:42.016" v="645" actId="20577"/>
        <pc:sldMkLst>
          <pc:docMk/>
          <pc:sldMk cId="4163680839" sldId="341"/>
        </pc:sldMkLst>
        <pc:spChg chg="add mod">
          <ac:chgData name="ERRAMALLA SRINIVAS" userId="cb3b3598092624cc" providerId="LiveId" clId="{9F801419-0B17-434F-A2BF-7E36D2AA2E6D}" dt="2024-07-13T17:52:42.016" v="645" actId="20577"/>
          <ac:spMkLst>
            <pc:docMk/>
            <pc:sldMk cId="4163680839" sldId="341"/>
            <ac:spMk id="2" creationId="{A7D82820-CE72-D93F-0490-EDC963C3DA8F}"/>
          </ac:spMkLst>
        </pc:spChg>
        <pc:spChg chg="del mod">
          <ac:chgData name="ERRAMALLA SRINIVAS" userId="cb3b3598092624cc" providerId="LiveId" clId="{9F801419-0B17-434F-A2BF-7E36D2AA2E6D}" dt="2024-07-13T17:49:33.316" v="608" actId="478"/>
          <ac:spMkLst>
            <pc:docMk/>
            <pc:sldMk cId="4163680839" sldId="341"/>
            <ac:spMk id="6" creationId="{8E90182B-CEB1-6975-3213-187C655EACFF}"/>
          </ac:spMkLst>
        </pc:spChg>
      </pc:sldChg>
      <pc:sldChg chg="del">
        <pc:chgData name="ERRAMALLA SRINIVAS" userId="cb3b3598092624cc" providerId="LiveId" clId="{9F801419-0B17-434F-A2BF-7E36D2AA2E6D}" dt="2024-07-13T17:10:43.303" v="3" actId="2696"/>
        <pc:sldMkLst>
          <pc:docMk/>
          <pc:sldMk cId="4032034781" sldId="346"/>
        </pc:sldMkLst>
      </pc:sldChg>
      <pc:sldChg chg="del">
        <pc:chgData name="ERRAMALLA SRINIVAS" userId="cb3b3598092624cc" providerId="LiveId" clId="{9F801419-0B17-434F-A2BF-7E36D2AA2E6D}" dt="2024-07-13T17:10:25.525" v="2" actId="2696"/>
        <pc:sldMkLst>
          <pc:docMk/>
          <pc:sldMk cId="677805342" sldId="347"/>
        </pc:sldMkLst>
      </pc:sldChg>
      <pc:sldChg chg="del">
        <pc:chgData name="ERRAMALLA SRINIVAS" userId="cb3b3598092624cc" providerId="LiveId" clId="{9F801419-0B17-434F-A2BF-7E36D2AA2E6D}" dt="2024-07-13T17:09:52.152" v="1" actId="2696"/>
        <pc:sldMkLst>
          <pc:docMk/>
          <pc:sldMk cId="1198367017" sldId="348"/>
        </pc:sldMkLst>
      </pc:sldChg>
      <pc:sldChg chg="modSp">
        <pc:chgData name="ERRAMALLA SRINIVAS" userId="cb3b3598092624cc" providerId="LiveId" clId="{9F801419-0B17-434F-A2BF-7E36D2AA2E6D}" dt="2024-07-13T17:39:56.041" v="373" actId="27636"/>
        <pc:sldMkLst>
          <pc:docMk/>
          <pc:sldMk cId="2795033715" sldId="349"/>
        </pc:sldMkLst>
        <pc:spChg chg="mod">
          <ac:chgData name="ERRAMALLA SRINIVAS" userId="cb3b3598092624cc" providerId="LiveId" clId="{9F801419-0B17-434F-A2BF-7E36D2AA2E6D}" dt="2024-07-13T17:39:56.041" v="373" actId="27636"/>
          <ac:spMkLst>
            <pc:docMk/>
            <pc:sldMk cId="2795033715" sldId="349"/>
            <ac:spMk id="2" creationId="{E46E4DD1-270B-4C80-AFF0-EB26F132AF36}"/>
          </ac:spMkLst>
        </pc:spChg>
      </pc:sldChg>
      <pc:sldChg chg="delSp modSp new">
        <pc:chgData name="ERRAMALLA SRINIVAS" userId="cb3b3598092624cc" providerId="LiveId" clId="{9F801419-0B17-434F-A2BF-7E36D2AA2E6D}" dt="2024-07-13T17:31:27.354" v="182" actId="1576"/>
        <pc:sldMkLst>
          <pc:docMk/>
          <pc:sldMk cId="3951719129" sldId="350"/>
        </pc:sldMkLst>
        <pc:spChg chg="mod">
          <ac:chgData name="ERRAMALLA SRINIVAS" userId="cb3b3598092624cc" providerId="LiveId" clId="{9F801419-0B17-434F-A2BF-7E36D2AA2E6D}" dt="2024-07-13T17:31:27.354" v="182" actId="1576"/>
          <ac:spMkLst>
            <pc:docMk/>
            <pc:sldMk cId="3951719129" sldId="350"/>
            <ac:spMk id="2" creationId="{8DDB7DAD-33ED-7BFE-E52C-2C4135C9E23D}"/>
          </ac:spMkLst>
        </pc:spChg>
        <pc:spChg chg="del">
          <ac:chgData name="ERRAMALLA SRINIVAS" userId="cb3b3598092624cc" providerId="LiveId" clId="{9F801419-0B17-434F-A2BF-7E36D2AA2E6D}" dt="2024-07-13T17:11:47.108" v="11" actId="478"/>
          <ac:spMkLst>
            <pc:docMk/>
            <pc:sldMk cId="3951719129" sldId="350"/>
            <ac:spMk id="3" creationId="{072DB469-0933-E931-4ACC-6C3B5A7074A1}"/>
          </ac:spMkLst>
        </pc:spChg>
        <pc:spChg chg="del">
          <ac:chgData name="ERRAMALLA SRINIVAS" userId="cb3b3598092624cc" providerId="LiveId" clId="{9F801419-0B17-434F-A2BF-7E36D2AA2E6D}" dt="2024-07-13T17:11:41.098" v="10" actId="478"/>
          <ac:spMkLst>
            <pc:docMk/>
            <pc:sldMk cId="3951719129" sldId="350"/>
            <ac:spMk id="4" creationId="{FA92E30E-9CD0-37B6-DEEC-AD3780F50CA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7/13/2024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7/13/2024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dirty="0"/>
          </a:p>
        </p:txBody>
      </p:sp>
    </p:spTree>
    <p:extLst>
      <p:ext uri="{BB962C8B-B14F-4D97-AF65-F5344CB8AC3E}">
        <p14:creationId xmlns:p14="http://schemas.microsoft.com/office/powerpoint/2010/main" val="3129635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10</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7/13/2024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7/13/2024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7/13/2024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 /><Relationship Id="rId1" Type="http://schemas.openxmlformats.org/officeDocument/2006/relationships/slideLayout" Target="../slideLayouts/slideLayout17.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2.xml" /><Relationship Id="rId1" Type="http://schemas.openxmlformats.org/officeDocument/2006/relationships/slideLayout" Target="../slideLayouts/slideLayout18.xml" /><Relationship Id="rId4" Type="http://schemas.openxmlformats.org/officeDocument/2006/relationships/image" Target="../media/image11.png" /></Relationships>
</file>

<file path=ppt/slides/_rels/slide11.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jfif" /><Relationship Id="rId1" Type="http://schemas.openxmlformats.org/officeDocument/2006/relationships/slideLayout" Target="../slideLayouts/slideLayout19.xml" /><Relationship Id="rId6" Type="http://schemas.openxmlformats.org/officeDocument/2006/relationships/image" Target="../media/image15.jpeg" /><Relationship Id="rId5" Type="http://schemas.openxmlformats.org/officeDocument/2006/relationships/image" Target="../media/image14.jpeg" /><Relationship Id="rId4" Type="http://schemas.openxmlformats.org/officeDocument/2006/relationships/image" Target="../media/image13.jpeg" /></Relationships>
</file>

<file path=ppt/slides/_rels/slide12.xml.rels><?xml version="1.0" encoding="UTF-8" standalone="yes"?>
<Relationships xmlns="http://schemas.openxmlformats.org/package/2006/relationships"><Relationship Id="rId2" Type="http://schemas.openxmlformats.org/officeDocument/2006/relationships/hyperlink" Target="https://colab.research.google.com/drive/1mJkuFepgQ1QC-AEcyZ4JnCkNU1Mnwt20?usp=sharing" TargetMode="External" /><Relationship Id="rId1" Type="http://schemas.openxmlformats.org/officeDocument/2006/relationships/slideLayout" Target="../slideLayouts/slideLayout19.xml" /></Relationships>
</file>

<file path=ppt/slides/_rels/slide13.xml.rels><?xml version="1.0" encoding="UTF-8" standalone="yes"?>
<Relationships xmlns="http://schemas.openxmlformats.org/package/2006/relationships"><Relationship Id="rId2" Type="http://schemas.openxmlformats.org/officeDocument/2006/relationships/image" Target="../media/image1.jfif" /><Relationship Id="rId1" Type="http://schemas.openxmlformats.org/officeDocument/2006/relationships/slideLayout" Target="../slideLayouts/slideLayout20.xml" /></Relationships>
</file>

<file path=ppt/slides/_rels/slide2.xml.rels><?xml version="1.0" encoding="UTF-8" standalone="yes"?>
<Relationships xmlns="http://schemas.openxmlformats.org/package/2006/relationships"><Relationship Id="rId3" Type="http://schemas.openxmlformats.org/officeDocument/2006/relationships/image" Target="../media/image1.jfif" /><Relationship Id="rId2" Type="http://schemas.openxmlformats.org/officeDocument/2006/relationships/image" Target="../media/image2.png" /><Relationship Id="rId1" Type="http://schemas.openxmlformats.org/officeDocument/2006/relationships/slideLayout" Target="../slideLayouts/slideLayout19.xml" /></Relationships>
</file>

<file path=ppt/slides/_rels/slide3.xml.rels><?xml version="1.0" encoding="UTF-8" standalone="yes"?>
<Relationships xmlns="http://schemas.openxmlformats.org/package/2006/relationships"><Relationship Id="rId3" Type="http://schemas.openxmlformats.org/officeDocument/2006/relationships/image" Target="../media/image1.jfif" /><Relationship Id="rId2" Type="http://schemas.openxmlformats.org/officeDocument/2006/relationships/notesSlide" Target="../notesSlides/notesSlide1.xml" /><Relationship Id="rId1" Type="http://schemas.openxmlformats.org/officeDocument/2006/relationships/slideLayout" Target="../slideLayouts/slideLayout19.xml" /><Relationship Id="rId4" Type="http://schemas.openxmlformats.org/officeDocument/2006/relationships/image" Target="../media/image3.pn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 /></Relationships>
</file>

<file path=ppt/slides/_rels/slide6.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19.xml" /></Relationships>
</file>

<file path=ppt/slides/_rels/slide7.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19.xml" /></Relationships>
</file>

<file path=ppt/slides/_rels/slide8.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19.xml" /></Relationships>
</file>

<file path=ppt/slides/_rels/slide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922762" y="4141998"/>
            <a:ext cx="7184571" cy="1198050"/>
          </a:xfrm>
        </p:spPr>
        <p:txBody>
          <a:bodyPr>
            <a:normAutofit/>
          </a:bodyPr>
          <a:lstStyle/>
          <a:p>
            <a:pPr algn="r"/>
            <a:r>
              <a:rPr lang="en-GB" b="0" dirty="0">
                <a:solidFill>
                  <a:schemeClr val="tx1"/>
                </a:solidFill>
              </a:rPr>
              <a:t>Srinivas </a:t>
            </a:r>
            <a:r>
              <a:rPr lang="en-GB" b="0" dirty="0" err="1">
                <a:solidFill>
                  <a:schemeClr val="tx1"/>
                </a:solidFill>
              </a:rPr>
              <a:t>Erramalla</a:t>
            </a:r>
            <a:r>
              <a:rPr lang="en-GB" b="0" dirty="0">
                <a:solidFill>
                  <a:schemeClr val="tx1"/>
                </a:solidFill>
              </a:rPr>
              <a:t> ,B.TECH 3</a:t>
            </a:r>
            <a:r>
              <a:rPr lang="en-GB" b="0" baseline="30000" dirty="0">
                <a:solidFill>
                  <a:schemeClr val="tx1"/>
                </a:solidFill>
              </a:rPr>
              <a:t>rd</a:t>
            </a:r>
            <a:r>
              <a:rPr lang="en-GB" b="0" dirty="0">
                <a:solidFill>
                  <a:schemeClr val="tx1"/>
                </a:solidFill>
              </a:rPr>
              <a:t> </a:t>
            </a:r>
            <a:r>
              <a:rPr lang="en-GB" b="0" dirty="0" err="1">
                <a:solidFill>
                  <a:schemeClr val="tx1"/>
                </a:solidFill>
              </a:rPr>
              <a:t>Yr</a:t>
            </a:r>
            <a:endParaRPr lang="en-GB" b="0" dirty="0">
              <a:solidFill>
                <a:schemeClr val="tx1"/>
              </a:solidFill>
            </a:endParaRPr>
          </a:p>
          <a:p>
            <a:pPr algn="r"/>
            <a:r>
              <a:rPr lang="en-GB" b="0" dirty="0" err="1">
                <a:solidFill>
                  <a:schemeClr val="tx1"/>
                </a:solidFill>
              </a:rPr>
              <a:t>Avanthi</a:t>
            </a:r>
            <a:r>
              <a:rPr lang="en-GB" b="0" dirty="0">
                <a:solidFill>
                  <a:schemeClr val="tx1"/>
                </a:solidFill>
              </a:rPr>
              <a:t> Institute of Engineering and Technology </a:t>
            </a: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5" name="Title 4">
            <a:extLst>
              <a:ext uri="{FF2B5EF4-FFF2-40B4-BE49-F238E27FC236}">
                <a16:creationId xmlns:a16="http://schemas.microsoft.com/office/drawing/2014/main" id="{F4C5C603-DFC9-9265-D92F-4C2371924A1D}"/>
              </a:ext>
            </a:extLst>
          </p:cNvPr>
          <p:cNvSpPr>
            <a:spLocks noGrp="1"/>
          </p:cNvSpPr>
          <p:nvPr>
            <p:ph type="title"/>
          </p:nvPr>
        </p:nvSpPr>
        <p:spPr/>
        <p:txBody>
          <a:bodyPr/>
          <a:lstStyle/>
          <a:p>
            <a:r>
              <a:rPr lang="en-GB" b="1" dirty="0"/>
              <a:t>RETAIL INSIGHTS FROM SUPERSTORE DATA</a:t>
            </a:r>
            <a:endParaRPr lang="en-US" b="1" dirty="0"/>
          </a:p>
        </p:txBody>
      </p:sp>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914400" y="1614552"/>
            <a:ext cx="9902430" cy="5243448"/>
          </a:xfrm>
        </p:spPr>
        <p:txBody>
          <a:bodyPr/>
          <a:lstStyle/>
          <a:p>
            <a:pPr lvl="1">
              <a:lnSpc>
                <a:spcPct val="150000"/>
              </a:lnSpc>
            </a:pPr>
            <a:r>
              <a:rPr lang="en-GB" dirty="0"/>
              <a:t>The technology used for </a:t>
            </a:r>
            <a:r>
              <a:rPr lang="en-GB" dirty="0" err="1"/>
              <a:t>analyzing</a:t>
            </a:r>
            <a:r>
              <a:rPr lang="en-GB" dirty="0"/>
              <a:t> Superstore data typically includes a combination of tools and platforms designed for data management, analysis, and visualization.</a:t>
            </a:r>
          </a:p>
          <a:p>
            <a:pPr lvl="1">
              <a:lnSpc>
                <a:spcPct val="150000"/>
              </a:lnSpc>
            </a:pPr>
            <a:r>
              <a:rPr lang="en-GB" b="1" dirty="0"/>
              <a:t>ETL (Extract, Transform, Load) Tools:</a:t>
            </a:r>
            <a:r>
              <a:rPr lang="en-GB" dirty="0"/>
              <a:t> Such as Apache Airflow, </a:t>
            </a:r>
            <a:r>
              <a:rPr lang="en-GB" dirty="0" err="1"/>
              <a:t>Talend</a:t>
            </a:r>
            <a:r>
              <a:rPr lang="en-GB" dirty="0"/>
              <a:t>, or </a:t>
            </a:r>
            <a:r>
              <a:rPr lang="en-GB" dirty="0" err="1"/>
              <a:t>Informatica</a:t>
            </a:r>
            <a:r>
              <a:rPr lang="en-GB" dirty="0"/>
              <a:t> for extracting data from various sources, transforming it into a usable format, and loading it into data warehouses or databases.
</a:t>
            </a:r>
            <a:r>
              <a:rPr lang="en-GB" b="1" dirty="0"/>
              <a:t>Data Analysis Tools</a:t>
            </a:r>
            <a:r>
              <a:rPr lang="en-GB" dirty="0"/>
              <a:t>: Including Python libraries like Pandas, </a:t>
            </a:r>
            <a:r>
              <a:rPr lang="en-GB" dirty="0" err="1"/>
              <a:t>NumPy</a:t>
            </a:r>
            <a:r>
              <a:rPr lang="en-GB" dirty="0"/>
              <a:t>, and </a:t>
            </a:r>
            <a:r>
              <a:rPr lang="en-GB" dirty="0" err="1"/>
              <a:t>SciPy</a:t>
            </a:r>
            <a:r>
              <a:rPr lang="en-GB" dirty="0"/>
              <a:t> for data manipulation and analysis. R programming language for statistical analysis and machine learning algorithms.</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3" name="Picture 12">
            <a:extLst>
              <a:ext uri="{FF2B5EF4-FFF2-40B4-BE49-F238E27FC236}">
                <a16:creationId xmlns:a16="http://schemas.microsoft.com/office/drawing/2014/main" id="{628547F3-9304-4155-E3B6-F3E4D5406BF1}"/>
              </a:ext>
            </a:extLst>
          </p:cNvPr>
          <p:cNvPicPr>
            <a:picLocks noChangeAspect="1"/>
          </p:cNvPicPr>
          <p:nvPr/>
        </p:nvPicPr>
        <p:blipFill>
          <a:blip r:embed="rId3"/>
          <a:stretch>
            <a:fillRect/>
          </a:stretch>
        </p:blipFill>
        <p:spPr>
          <a:xfrm>
            <a:off x="5793619" y="1063420"/>
            <a:ext cx="4232937" cy="2365580"/>
          </a:xfrm>
          <a:prstGeom prst="rect">
            <a:avLst/>
          </a:prstGeom>
        </p:spPr>
      </p:pic>
      <p:pic>
        <p:nvPicPr>
          <p:cNvPr id="15" name="Picture 14">
            <a:extLst>
              <a:ext uri="{FF2B5EF4-FFF2-40B4-BE49-F238E27FC236}">
                <a16:creationId xmlns:a16="http://schemas.microsoft.com/office/drawing/2014/main" id="{020E405D-8105-B1FE-9ED4-88D7F0F0E3FB}"/>
              </a:ext>
            </a:extLst>
          </p:cNvPr>
          <p:cNvPicPr>
            <a:picLocks noChangeAspect="1"/>
          </p:cNvPicPr>
          <p:nvPr/>
        </p:nvPicPr>
        <p:blipFill>
          <a:blip r:embed="rId4"/>
          <a:stretch>
            <a:fillRect/>
          </a:stretch>
        </p:blipFill>
        <p:spPr>
          <a:xfrm>
            <a:off x="879531" y="1201586"/>
            <a:ext cx="4232937" cy="2355551"/>
          </a:xfrm>
          <a:prstGeom prst="rect">
            <a:avLst/>
          </a:prstGeom>
        </p:spPr>
      </p:pic>
      <p:pic>
        <p:nvPicPr>
          <p:cNvPr id="16" name="Picture 15">
            <a:extLst>
              <a:ext uri="{FF2B5EF4-FFF2-40B4-BE49-F238E27FC236}">
                <a16:creationId xmlns:a16="http://schemas.microsoft.com/office/drawing/2014/main" id="{46DEAF04-F9C6-49A1-D24E-CB32E69DE748}"/>
              </a:ext>
            </a:extLst>
          </p:cNvPr>
          <p:cNvPicPr>
            <a:picLocks noChangeAspect="1"/>
          </p:cNvPicPr>
          <p:nvPr/>
        </p:nvPicPr>
        <p:blipFill>
          <a:blip r:embed="rId5"/>
          <a:stretch>
            <a:fillRect/>
          </a:stretch>
        </p:blipFill>
        <p:spPr>
          <a:xfrm>
            <a:off x="879530" y="3762878"/>
            <a:ext cx="4232937" cy="2365580"/>
          </a:xfrm>
          <a:prstGeom prst="rect">
            <a:avLst/>
          </a:prstGeom>
        </p:spPr>
      </p:pic>
      <p:pic>
        <p:nvPicPr>
          <p:cNvPr id="17" name="Picture 16">
            <a:extLst>
              <a:ext uri="{FF2B5EF4-FFF2-40B4-BE49-F238E27FC236}">
                <a16:creationId xmlns:a16="http://schemas.microsoft.com/office/drawing/2014/main" id="{32064D54-40A7-AA97-3194-9EA29B665996}"/>
              </a:ext>
            </a:extLst>
          </p:cNvPr>
          <p:cNvPicPr>
            <a:picLocks noChangeAspect="1"/>
          </p:cNvPicPr>
          <p:nvPr/>
        </p:nvPicPr>
        <p:blipFill>
          <a:blip r:embed="rId6"/>
          <a:stretch>
            <a:fillRect/>
          </a:stretch>
        </p:blipFill>
        <p:spPr>
          <a:xfrm>
            <a:off x="5574879" y="3762879"/>
            <a:ext cx="4232938" cy="2361658"/>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DB7DAD-33ED-7BFE-E52C-2C4135C9E23D}"/>
              </a:ext>
            </a:extLst>
          </p:cNvPr>
          <p:cNvSpPr>
            <a:spLocks noGrp="1"/>
          </p:cNvSpPr>
          <p:nvPr>
            <p:ph type="body" sz="quarter" idx="12"/>
          </p:nvPr>
        </p:nvSpPr>
        <p:spPr>
          <a:xfrm>
            <a:off x="660400" y="1040190"/>
            <a:ext cx="7697410" cy="4565273"/>
          </a:xfrm>
        </p:spPr>
        <p:txBody>
          <a:bodyPr/>
          <a:lstStyle/>
          <a:p>
            <a:r>
              <a:rPr lang="en-GB" dirty="0"/>
              <a:t>All the code performed on the superstore dataset is here</a:t>
            </a:r>
            <a:r>
              <a:rPr lang="en-GB" u="sng" dirty="0"/>
              <a:t> :</a:t>
            </a:r>
          </a:p>
          <a:p>
            <a:r>
              <a:rPr lang="en-GB" dirty="0">
                <a:hlinkClick r:id="rId2"/>
              </a:rPr>
              <a:t>https://colab.research.google.com/drive/1mJkuFepgQ1QC-AEcyZ4JnCkNU1Mnwt20?usp=sharing</a:t>
            </a:r>
            <a:endParaRPr lang="en-US" dirty="0"/>
          </a:p>
        </p:txBody>
      </p:sp>
    </p:spTree>
    <p:extLst>
      <p:ext uri="{BB962C8B-B14F-4D97-AF65-F5344CB8AC3E}">
        <p14:creationId xmlns:p14="http://schemas.microsoft.com/office/powerpoint/2010/main" val="3951719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432000" y="1911048"/>
            <a:ext cx="11340000" cy="2561908"/>
          </a:xfrm>
          <a:prstGeom prst="rect">
            <a:avLst/>
          </a:prstGeom>
        </p:spPr>
        <p:txBody>
          <a:bodyPr anchor="ctr">
            <a:normAutofit/>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754601" y="1620762"/>
            <a:ext cx="6454161" cy="4402667"/>
          </a:xfrm>
        </p:spPr>
        <p:txBody>
          <a:bodyPr>
            <a:normAutofit fontScale="85000" lnSpcReduction="20000"/>
          </a:bodyPr>
          <a:lstStyle/>
          <a:p>
            <a:pPr marL="0" indent="0">
              <a:lnSpc>
                <a:spcPct val="150000"/>
              </a:lnSpc>
              <a:buNone/>
            </a:pPr>
            <a:r>
              <a:rPr lang="en-IN" sz="2800"/>
              <a:t>The challenge is to analyze a superstore chain's dataset to optimize operations, enhance customer satisfaction, and maximize profitability. This involves understanding consumer behavior, identifying top-selling products and seasonal trends, evaluating supply chain and inventory practices, and providing strategic recommendations for sustained growth and competitive advantage.</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279503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75957" y="805213"/>
            <a:ext cx="6276109" cy="830997"/>
          </a:xfrm>
        </p:spPr>
        <p:txBody>
          <a:bodyPr>
            <a:normAutofit/>
          </a:bodyPr>
          <a:lstStyle/>
          <a:p>
            <a:r>
              <a:rPr lang="en-GB" dirty="0"/>
              <a:t>Project Description:</a:t>
            </a: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3"/>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4"/>
          <a:stretch>
            <a:fillRect/>
          </a:stretch>
        </p:blipFill>
        <p:spPr>
          <a:xfrm>
            <a:off x="467359" y="6410461"/>
            <a:ext cx="3706253" cy="296092"/>
          </a:xfrm>
          <a:prstGeom prst="rect">
            <a:avLst/>
          </a:prstGeom>
        </p:spPr>
      </p:pic>
      <p:sp>
        <p:nvSpPr>
          <p:cNvPr id="8" name="TextBox 7">
            <a:extLst>
              <a:ext uri="{FF2B5EF4-FFF2-40B4-BE49-F238E27FC236}">
                <a16:creationId xmlns:a16="http://schemas.microsoft.com/office/drawing/2014/main" id="{6302B6A8-7DB2-9FA0-8E10-D9D833DD3183}"/>
              </a:ext>
            </a:extLst>
          </p:cNvPr>
          <p:cNvSpPr txBox="1"/>
          <p:nvPr/>
        </p:nvSpPr>
        <p:spPr>
          <a:xfrm>
            <a:off x="978339" y="2007810"/>
            <a:ext cx="6097375" cy="3416320"/>
          </a:xfrm>
          <a:prstGeom prst="rect">
            <a:avLst/>
          </a:prstGeom>
          <a:noFill/>
        </p:spPr>
        <p:txBody>
          <a:bodyPr wrap="square">
            <a:spAutoFit/>
          </a:bodyPr>
          <a:lstStyle/>
          <a:p>
            <a:r>
              <a:rPr lang="en-GB" b="1" dirty="0">
                <a:effectLst/>
              </a:rPr>
              <a:t>Title</a:t>
            </a:r>
            <a:r>
              <a:rPr lang="en-GB" dirty="0">
                <a:effectLst/>
              </a:rPr>
              <a:t> : </a:t>
            </a:r>
            <a:r>
              <a:rPr lang="en-GB" dirty="0" err="1">
                <a:effectLst/>
              </a:rPr>
              <a:t>Analyzing</a:t>
            </a:r>
            <a:r>
              <a:rPr lang="en-GB" dirty="0">
                <a:effectLst/>
              </a:rPr>
              <a:t> Consumer </a:t>
            </a:r>
            <a:r>
              <a:rPr lang="en-GB" dirty="0" err="1">
                <a:effectLst/>
              </a:rPr>
              <a:t>Behavior</a:t>
            </a:r>
            <a:r>
              <a:rPr lang="en-GB" dirty="0">
                <a:effectLst/>
              </a:rPr>
              <a:t> and Operational Efficiency in a Superstore Chain</a:t>
            </a:r>
            <a:r>
              <a:rPr lang="en-GB" dirty="0"/>
              <a:t> </a:t>
            </a:r>
            <a:br>
              <a:rPr lang="en-GB" dirty="0"/>
            </a:br>
            <a:br>
              <a:rPr lang="en-GB" dirty="0"/>
            </a:br>
            <a:r>
              <a:rPr lang="en-GB" b="1" dirty="0">
                <a:effectLst/>
              </a:rPr>
              <a:t>Overview</a:t>
            </a:r>
            <a:r>
              <a:rPr lang="en-GB" dirty="0">
                <a:effectLst/>
              </a:rPr>
              <a:t> :</a:t>
            </a:r>
            <a:br>
              <a:rPr lang="en-GB" dirty="0"/>
            </a:br>
            <a:r>
              <a:rPr lang="en-GB" dirty="0">
                <a:effectLst/>
              </a:rPr>
              <a:t>This project aims to </a:t>
            </a:r>
            <a:r>
              <a:rPr lang="en-GB" dirty="0" err="1">
                <a:effectLst/>
              </a:rPr>
              <a:t>analyze</a:t>
            </a:r>
            <a:r>
              <a:rPr lang="en-GB" dirty="0">
                <a:effectLst/>
              </a:rPr>
              <a:t> a comprehensive dataset from a superstore chain to gain valuable insights into consumer </a:t>
            </a:r>
            <a:r>
              <a:rPr lang="en-GB" dirty="0" err="1">
                <a:effectLst/>
              </a:rPr>
              <a:t>behavior</a:t>
            </a:r>
            <a:r>
              <a:rPr lang="en-GB" dirty="0">
                <a:effectLst/>
              </a:rPr>
              <a:t>, product trends, and operational efficiency. By leveraging advanced analytical techniques and tools, the project seeks to uncover patterns and correlations within the data that can drive strategic decisions to optimize profitability and enhance customer satisfaction.</a:t>
            </a:r>
            <a:endParaRPr lang="en-US"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D82820-CE72-D93F-0490-EDC963C3DA8F}"/>
              </a:ext>
            </a:extLst>
          </p:cNvPr>
          <p:cNvSpPr txBox="1"/>
          <p:nvPr/>
        </p:nvSpPr>
        <p:spPr>
          <a:xfrm flipH="1">
            <a:off x="447523" y="1342570"/>
            <a:ext cx="7172475" cy="4247317"/>
          </a:xfrm>
          <a:prstGeom prst="rect">
            <a:avLst/>
          </a:prstGeom>
          <a:noFill/>
        </p:spPr>
        <p:txBody>
          <a:bodyPr wrap="square" rtlCol="0">
            <a:spAutoFit/>
          </a:bodyPr>
          <a:lstStyle/>
          <a:p>
            <a:pPr algn="l"/>
            <a:r>
              <a:rPr lang="en-GB" b="1" dirty="0"/>
              <a:t>Objectives</a:t>
            </a:r>
            <a:r>
              <a:rPr lang="en-GB" dirty="0"/>
              <a:t>:
1.Consumer </a:t>
            </a:r>
            <a:r>
              <a:rPr lang="en-GB" dirty="0" err="1"/>
              <a:t>Behavior</a:t>
            </a:r>
            <a:r>
              <a:rPr lang="en-GB" dirty="0"/>
              <a:t> Analysis: Explore purchasing patterns, customer segmentation, and preferences across different demographics and product categories.
2. Product Trends Identification: Identify best-selling products, seasonal variations, and opportunities for cross-selling or upselling.
3. Operational Efficiency </a:t>
            </a:r>
            <a:r>
              <a:rPr lang="en-GB" dirty="0" err="1"/>
              <a:t>Assessment:.Evaluate</a:t>
            </a:r>
            <a:r>
              <a:rPr lang="en-GB" dirty="0"/>
              <a:t> inventory management, supply chain performance, and cost-effectiveness of operations.
4. Actionable Insights: Generate actionable recommendations for improving sales strategies, inventory stocking, and operational processes based on data-driven findings.</a:t>
            </a:r>
            <a:endParaRPr lang="en-US" dirty="0"/>
          </a:p>
        </p:txBody>
      </p:sp>
    </p:spTree>
    <p:extLst>
      <p:ext uri="{BB962C8B-B14F-4D97-AF65-F5344CB8AC3E}">
        <p14:creationId xmlns:p14="http://schemas.microsoft.com/office/powerpoint/2010/main" val="4163680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6730D3A-3E74-1985-D4F7-E86F928839F5}"/>
              </a:ext>
            </a:extLst>
          </p:cNvPr>
          <p:cNvSpPr txBox="1"/>
          <p:nvPr/>
        </p:nvSpPr>
        <p:spPr>
          <a:xfrm>
            <a:off x="524116" y="1805470"/>
            <a:ext cx="9354456" cy="4247317"/>
          </a:xfrm>
          <a:prstGeom prst="rect">
            <a:avLst/>
          </a:prstGeom>
          <a:noFill/>
        </p:spPr>
        <p:txBody>
          <a:bodyPr wrap="square">
            <a:spAutoFit/>
          </a:bodyPr>
          <a:lstStyle/>
          <a:p>
            <a:r>
              <a:rPr lang="en-GB" b="1" dirty="0">
                <a:effectLst/>
              </a:rPr>
              <a:t>Data Collection</a:t>
            </a:r>
            <a:r>
              <a:rPr lang="en-GB" dirty="0">
                <a:effectLst/>
              </a:rPr>
              <a:t>: Gather and clean the superstore dataset, ensuring data integrity and consistency.</a:t>
            </a:r>
            <a:br>
              <a:rPr lang="en-GB" dirty="0"/>
            </a:br>
            <a:r>
              <a:rPr lang="en-GB" dirty="0">
                <a:effectLst/>
              </a:rPr>
              <a:t>  </a:t>
            </a:r>
            <a:br>
              <a:rPr lang="en-GB" dirty="0"/>
            </a:br>
            <a:r>
              <a:rPr lang="en-GB" b="1" dirty="0">
                <a:effectLst/>
              </a:rPr>
              <a:t>Exploratory Data Analysis (EDA):</a:t>
            </a:r>
            <a:r>
              <a:rPr lang="en-GB" dirty="0">
                <a:effectLst/>
              </a:rPr>
              <a:t> Conduct EDA to visualize data distributions, correlations, and outliers.</a:t>
            </a:r>
            <a:br>
              <a:rPr lang="en-GB" dirty="0"/>
            </a:br>
            <a:r>
              <a:rPr lang="en-GB" dirty="0">
                <a:effectLst/>
              </a:rPr>
              <a:t>  </a:t>
            </a:r>
            <a:br>
              <a:rPr lang="en-GB" dirty="0"/>
            </a:br>
            <a:r>
              <a:rPr lang="en-GB" b="1" dirty="0">
                <a:effectLst/>
              </a:rPr>
              <a:t>Statistical Analysis</a:t>
            </a:r>
            <a:r>
              <a:rPr lang="en-GB" dirty="0">
                <a:effectLst/>
              </a:rPr>
              <a:t> : Apply statistical methods to uncover relationships between variables and derive meaningful insights.</a:t>
            </a:r>
            <a:br>
              <a:rPr lang="en-GB" dirty="0"/>
            </a:br>
            <a:r>
              <a:rPr lang="en-GB" dirty="0">
                <a:effectLst/>
              </a:rPr>
              <a:t>  </a:t>
            </a:r>
            <a:br>
              <a:rPr lang="en-GB" dirty="0"/>
            </a:br>
            <a:r>
              <a:rPr lang="en-GB" b="1" dirty="0">
                <a:effectLst/>
              </a:rPr>
              <a:t>Machine Learning</a:t>
            </a:r>
            <a:r>
              <a:rPr lang="en-GB" dirty="0">
                <a:effectLst/>
              </a:rPr>
              <a:t> : Implement predictive models or clustering algorithms to segment customers or forecast demand.</a:t>
            </a:r>
            <a:br>
              <a:rPr lang="en-GB" dirty="0"/>
            </a:br>
            <a:r>
              <a:rPr lang="en-GB" dirty="0">
                <a:effectLst/>
              </a:rPr>
              <a:t>  </a:t>
            </a:r>
            <a:br>
              <a:rPr lang="en-GB" dirty="0"/>
            </a:br>
            <a:r>
              <a:rPr lang="en-GB" b="1" dirty="0">
                <a:effectLst/>
              </a:rPr>
              <a:t>Visualization</a:t>
            </a:r>
            <a:r>
              <a:rPr lang="en-GB" dirty="0">
                <a:effectLst/>
              </a:rPr>
              <a:t> : Create informative visualizations (charts, graphs, dashboards) to present findings effectively.</a:t>
            </a:r>
            <a:br>
              <a:rPr lang="en-GB" dirty="0"/>
            </a:br>
            <a:r>
              <a:rPr lang="en-GB" dirty="0">
                <a:effectLst/>
              </a:rPr>
              <a:t>  </a:t>
            </a:r>
            <a:endParaRPr lang="en-US" dirty="0"/>
          </a:p>
        </p:txBody>
      </p:sp>
      <p:sp>
        <p:nvSpPr>
          <p:cNvPr id="3" name="Title 2">
            <a:extLst>
              <a:ext uri="{FF2B5EF4-FFF2-40B4-BE49-F238E27FC236}">
                <a16:creationId xmlns:a16="http://schemas.microsoft.com/office/drawing/2014/main" id="{297F5EDA-4C4D-C647-A4A3-74B559106F44}"/>
              </a:ext>
            </a:extLst>
          </p:cNvPr>
          <p:cNvSpPr>
            <a:spLocks noGrp="1"/>
          </p:cNvSpPr>
          <p:nvPr>
            <p:ph type="title"/>
          </p:nvPr>
        </p:nvSpPr>
        <p:spPr/>
        <p:txBody>
          <a:bodyPr/>
          <a:lstStyle/>
          <a:p>
            <a:r>
              <a:rPr lang="en-GB" dirty="0"/>
              <a:t>Methodology: </a:t>
            </a:r>
            <a:endParaRPr lang="en-US" dirty="0"/>
          </a:p>
        </p:txBody>
      </p:sp>
    </p:spTree>
    <p:extLst>
      <p:ext uri="{BB962C8B-B14F-4D97-AF65-F5344CB8AC3E}">
        <p14:creationId xmlns:p14="http://schemas.microsoft.com/office/powerpoint/2010/main" val="52089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18A656-4EC2-2D49-18CE-EDDD7B6E9BA6}"/>
              </a:ext>
            </a:extLst>
          </p:cNvPr>
          <p:cNvSpPr>
            <a:spLocks noGrp="1"/>
          </p:cNvSpPr>
          <p:nvPr>
            <p:ph type="title"/>
          </p:nvPr>
        </p:nvSpPr>
        <p:spPr/>
        <p:txBody>
          <a:bodyPr>
            <a:normAutofit/>
          </a:bodyPr>
          <a:lstStyle/>
          <a:p>
            <a:r>
              <a:rPr lang="en-GB" dirty="0"/>
              <a:t>EDA Results:</a:t>
            </a:r>
            <a:endParaRPr lang="en-US" dirty="0"/>
          </a:p>
        </p:txBody>
      </p:sp>
      <p:pic>
        <p:nvPicPr>
          <p:cNvPr id="14" name="Picture 13">
            <a:extLst>
              <a:ext uri="{FF2B5EF4-FFF2-40B4-BE49-F238E27FC236}">
                <a16:creationId xmlns:a16="http://schemas.microsoft.com/office/drawing/2014/main" id="{E83B9343-7D07-3769-F9BE-B08F17D3F9F4}"/>
              </a:ext>
            </a:extLst>
          </p:cNvPr>
          <p:cNvPicPr>
            <a:picLocks noChangeAspect="1"/>
          </p:cNvPicPr>
          <p:nvPr/>
        </p:nvPicPr>
        <p:blipFill>
          <a:blip r:embed="rId2"/>
          <a:stretch>
            <a:fillRect/>
          </a:stretch>
        </p:blipFill>
        <p:spPr>
          <a:xfrm>
            <a:off x="563465" y="2244171"/>
            <a:ext cx="4964059" cy="3247068"/>
          </a:xfrm>
          <a:prstGeom prst="rect">
            <a:avLst/>
          </a:prstGeom>
        </p:spPr>
      </p:pic>
      <p:pic>
        <p:nvPicPr>
          <p:cNvPr id="15" name="Picture 14">
            <a:extLst>
              <a:ext uri="{FF2B5EF4-FFF2-40B4-BE49-F238E27FC236}">
                <a16:creationId xmlns:a16="http://schemas.microsoft.com/office/drawing/2014/main" id="{1D18A728-51F9-BBF9-4C3B-2EFE7E745419}"/>
              </a:ext>
            </a:extLst>
          </p:cNvPr>
          <p:cNvPicPr>
            <a:picLocks noChangeAspect="1"/>
          </p:cNvPicPr>
          <p:nvPr/>
        </p:nvPicPr>
        <p:blipFill>
          <a:blip r:embed="rId3"/>
          <a:stretch>
            <a:fillRect/>
          </a:stretch>
        </p:blipFill>
        <p:spPr>
          <a:xfrm>
            <a:off x="5527525" y="2068286"/>
            <a:ext cx="4460706" cy="3422952"/>
          </a:xfrm>
          <a:prstGeom prst="rect">
            <a:avLst/>
          </a:prstGeom>
        </p:spPr>
      </p:pic>
      <p:sp>
        <p:nvSpPr>
          <p:cNvPr id="2" name="TextBox 1">
            <a:extLst>
              <a:ext uri="{FF2B5EF4-FFF2-40B4-BE49-F238E27FC236}">
                <a16:creationId xmlns:a16="http://schemas.microsoft.com/office/drawing/2014/main" id="{515C76F2-5B74-9B8A-6732-23E2C164B0CD}"/>
              </a:ext>
            </a:extLst>
          </p:cNvPr>
          <p:cNvSpPr txBox="1"/>
          <p:nvPr/>
        </p:nvSpPr>
        <p:spPr>
          <a:xfrm rot="19830944">
            <a:off x="3256317" y="3856348"/>
            <a:ext cx="1737565" cy="220126"/>
          </a:xfrm>
          <a:prstGeom prst="rect">
            <a:avLst/>
          </a:prstGeom>
          <a:noFill/>
        </p:spPr>
        <p:txBody>
          <a:bodyPr wrap="square" rtlCol="0">
            <a:spAutoFit/>
          </a:bodyPr>
          <a:lstStyle/>
          <a:p>
            <a:pPr algn="l"/>
            <a:endParaRPr lang="en-US" dirty="0"/>
          </a:p>
        </p:txBody>
      </p:sp>
      <p:sp>
        <p:nvSpPr>
          <p:cNvPr id="3" name="TextBox 2">
            <a:extLst>
              <a:ext uri="{FF2B5EF4-FFF2-40B4-BE49-F238E27FC236}">
                <a16:creationId xmlns:a16="http://schemas.microsoft.com/office/drawing/2014/main" id="{1DFA6ADB-601F-ACD8-52C3-D48BEB4ADB5C}"/>
              </a:ext>
            </a:extLst>
          </p:cNvPr>
          <p:cNvSpPr txBox="1"/>
          <p:nvPr/>
        </p:nvSpPr>
        <p:spPr>
          <a:xfrm>
            <a:off x="2146864" y="5622615"/>
            <a:ext cx="2335592" cy="369332"/>
          </a:xfrm>
          <a:prstGeom prst="rect">
            <a:avLst/>
          </a:prstGeom>
          <a:noFill/>
        </p:spPr>
        <p:txBody>
          <a:bodyPr wrap="square" rtlCol="0">
            <a:spAutoFit/>
          </a:bodyPr>
          <a:lstStyle/>
          <a:p>
            <a:pPr algn="l"/>
            <a:r>
              <a:rPr lang="en-GB" dirty="0"/>
              <a:t>   Region VS Sales</a:t>
            </a:r>
            <a:endParaRPr lang="en-US" dirty="0"/>
          </a:p>
        </p:txBody>
      </p:sp>
      <p:sp>
        <p:nvSpPr>
          <p:cNvPr id="5" name="TextBox 4">
            <a:extLst>
              <a:ext uri="{FF2B5EF4-FFF2-40B4-BE49-F238E27FC236}">
                <a16:creationId xmlns:a16="http://schemas.microsoft.com/office/drawing/2014/main" id="{818B9D69-E41C-CD4B-17CD-557668088F19}"/>
              </a:ext>
            </a:extLst>
          </p:cNvPr>
          <p:cNvSpPr txBox="1"/>
          <p:nvPr/>
        </p:nvSpPr>
        <p:spPr>
          <a:xfrm rot="10800000" flipV="1">
            <a:off x="6277428" y="5667123"/>
            <a:ext cx="3370923" cy="369332"/>
          </a:xfrm>
          <a:prstGeom prst="rect">
            <a:avLst/>
          </a:prstGeom>
          <a:noFill/>
        </p:spPr>
        <p:txBody>
          <a:bodyPr wrap="square" rtlCol="0">
            <a:spAutoFit/>
          </a:bodyPr>
          <a:lstStyle/>
          <a:p>
            <a:pPr algn="l"/>
            <a:r>
              <a:rPr lang="en-GB" dirty="0"/>
              <a:t>              Discount VS Profit</a:t>
            </a:r>
            <a:endParaRPr lang="en-US" dirty="0"/>
          </a:p>
        </p:txBody>
      </p:sp>
    </p:spTree>
    <p:extLst>
      <p:ext uri="{BB962C8B-B14F-4D97-AF65-F5344CB8AC3E}">
        <p14:creationId xmlns:p14="http://schemas.microsoft.com/office/powerpoint/2010/main" val="1123365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AAC44A-CB6C-0D84-3D29-9239CDF741EA}"/>
              </a:ext>
            </a:extLst>
          </p:cNvPr>
          <p:cNvSpPr>
            <a:spLocks noGrp="1"/>
          </p:cNvSpPr>
          <p:nvPr>
            <p:ph type="title"/>
          </p:nvPr>
        </p:nvSpPr>
        <p:spPr/>
        <p:txBody>
          <a:bodyPr/>
          <a:lstStyle/>
          <a:p>
            <a:r>
              <a:rPr lang="en-GB" dirty="0"/>
              <a:t>EDA Results :</a:t>
            </a:r>
            <a:endParaRPr lang="en-US" dirty="0"/>
          </a:p>
        </p:txBody>
      </p:sp>
      <p:pic>
        <p:nvPicPr>
          <p:cNvPr id="9" name="Picture 8">
            <a:extLst>
              <a:ext uri="{FF2B5EF4-FFF2-40B4-BE49-F238E27FC236}">
                <a16:creationId xmlns:a16="http://schemas.microsoft.com/office/drawing/2014/main" id="{2A035E2A-34BE-D82B-6DD2-413D5B52D3FB}"/>
              </a:ext>
            </a:extLst>
          </p:cNvPr>
          <p:cNvPicPr>
            <a:picLocks noChangeAspect="1"/>
          </p:cNvPicPr>
          <p:nvPr/>
        </p:nvPicPr>
        <p:blipFill>
          <a:blip r:embed="rId2"/>
          <a:stretch>
            <a:fillRect/>
          </a:stretch>
        </p:blipFill>
        <p:spPr>
          <a:xfrm>
            <a:off x="1" y="1888069"/>
            <a:ext cx="4662149" cy="3990218"/>
          </a:xfrm>
          <a:prstGeom prst="rect">
            <a:avLst/>
          </a:prstGeom>
        </p:spPr>
      </p:pic>
      <p:pic>
        <p:nvPicPr>
          <p:cNvPr id="10" name="Picture 9">
            <a:extLst>
              <a:ext uri="{FF2B5EF4-FFF2-40B4-BE49-F238E27FC236}">
                <a16:creationId xmlns:a16="http://schemas.microsoft.com/office/drawing/2014/main" id="{250165FC-03CC-D3BE-AE09-9287D40F7EEE}"/>
              </a:ext>
            </a:extLst>
          </p:cNvPr>
          <p:cNvPicPr>
            <a:picLocks noChangeAspect="1"/>
          </p:cNvPicPr>
          <p:nvPr/>
        </p:nvPicPr>
        <p:blipFill>
          <a:blip r:embed="rId3"/>
          <a:stretch>
            <a:fillRect/>
          </a:stretch>
        </p:blipFill>
        <p:spPr>
          <a:xfrm>
            <a:off x="5020205" y="1888069"/>
            <a:ext cx="4662149" cy="3990218"/>
          </a:xfrm>
          <a:prstGeom prst="rect">
            <a:avLst/>
          </a:prstGeom>
        </p:spPr>
      </p:pic>
    </p:spTree>
    <p:extLst>
      <p:ext uri="{BB962C8B-B14F-4D97-AF65-F5344CB8AC3E}">
        <p14:creationId xmlns:p14="http://schemas.microsoft.com/office/powerpoint/2010/main" val="3658075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64E941-C36D-3121-3EF3-CF11CED64831}"/>
              </a:ext>
            </a:extLst>
          </p:cNvPr>
          <p:cNvSpPr>
            <a:spLocks noGrp="1"/>
          </p:cNvSpPr>
          <p:nvPr>
            <p:ph type="title"/>
          </p:nvPr>
        </p:nvSpPr>
        <p:spPr/>
        <p:txBody>
          <a:bodyPr/>
          <a:lstStyle/>
          <a:p>
            <a:r>
              <a:rPr lang="en-GB" dirty="0"/>
              <a:t>EDA Results:</a:t>
            </a:r>
            <a:endParaRPr lang="en-US" dirty="0"/>
          </a:p>
        </p:txBody>
      </p:sp>
      <p:pic>
        <p:nvPicPr>
          <p:cNvPr id="5" name="Picture 4">
            <a:extLst>
              <a:ext uri="{FF2B5EF4-FFF2-40B4-BE49-F238E27FC236}">
                <a16:creationId xmlns:a16="http://schemas.microsoft.com/office/drawing/2014/main" id="{EE06EBFF-1E42-4EDB-9442-84B8E7405647}"/>
              </a:ext>
            </a:extLst>
          </p:cNvPr>
          <p:cNvPicPr>
            <a:picLocks noChangeAspect="1"/>
          </p:cNvPicPr>
          <p:nvPr/>
        </p:nvPicPr>
        <p:blipFill>
          <a:blip r:embed="rId2"/>
          <a:stretch>
            <a:fillRect/>
          </a:stretch>
        </p:blipFill>
        <p:spPr>
          <a:xfrm>
            <a:off x="381740" y="2011163"/>
            <a:ext cx="4383785" cy="4188589"/>
          </a:xfrm>
          <a:prstGeom prst="rect">
            <a:avLst/>
          </a:prstGeom>
        </p:spPr>
      </p:pic>
      <p:pic>
        <p:nvPicPr>
          <p:cNvPr id="6" name="Picture 5">
            <a:extLst>
              <a:ext uri="{FF2B5EF4-FFF2-40B4-BE49-F238E27FC236}">
                <a16:creationId xmlns:a16="http://schemas.microsoft.com/office/drawing/2014/main" id="{3981288A-5513-3ADA-A1A5-B24A908F7DE5}"/>
              </a:ext>
            </a:extLst>
          </p:cNvPr>
          <p:cNvPicPr>
            <a:picLocks noChangeAspect="1"/>
          </p:cNvPicPr>
          <p:nvPr/>
        </p:nvPicPr>
        <p:blipFill>
          <a:blip r:embed="rId3"/>
          <a:stretch>
            <a:fillRect/>
          </a:stretch>
        </p:blipFill>
        <p:spPr>
          <a:xfrm>
            <a:off x="5055268" y="1947059"/>
            <a:ext cx="4400463" cy="4188589"/>
          </a:xfrm>
          <a:prstGeom prst="rect">
            <a:avLst/>
          </a:prstGeom>
        </p:spPr>
      </p:pic>
    </p:spTree>
    <p:extLst>
      <p:ext uri="{BB962C8B-B14F-4D97-AF65-F5344CB8AC3E}">
        <p14:creationId xmlns:p14="http://schemas.microsoft.com/office/powerpoint/2010/main" val="2781058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2" name="TextBox 1">
            <a:extLst>
              <a:ext uri="{FF2B5EF4-FFF2-40B4-BE49-F238E27FC236}">
                <a16:creationId xmlns:a16="http://schemas.microsoft.com/office/drawing/2014/main" id="{B037C4E4-9FDB-199D-6B10-0FE1B4CF9449}"/>
              </a:ext>
            </a:extLst>
          </p:cNvPr>
          <p:cNvSpPr txBox="1"/>
          <p:nvPr/>
        </p:nvSpPr>
        <p:spPr>
          <a:xfrm>
            <a:off x="-205619" y="2518817"/>
            <a:ext cx="9010952" cy="3952134"/>
          </a:xfrm>
          <a:prstGeom prst="rect">
            <a:avLst/>
          </a:prstGeom>
          <a:noFill/>
        </p:spPr>
        <p:txBody>
          <a:bodyPr wrap="square" rtlCol="0">
            <a:spAutoFit/>
          </a:bodyPr>
          <a:lstStyle/>
          <a:p>
            <a:pPr algn="l"/>
            <a:endParaRPr lang="en-US" dirty="0"/>
          </a:p>
        </p:txBody>
      </p:sp>
      <p:sp>
        <p:nvSpPr>
          <p:cNvPr id="3" name="TextBox 2">
            <a:extLst>
              <a:ext uri="{FF2B5EF4-FFF2-40B4-BE49-F238E27FC236}">
                <a16:creationId xmlns:a16="http://schemas.microsoft.com/office/drawing/2014/main" id="{5F524FD8-FFD7-A97F-43B2-8D1D81EDFD04}"/>
              </a:ext>
            </a:extLst>
          </p:cNvPr>
          <p:cNvSpPr txBox="1"/>
          <p:nvPr/>
        </p:nvSpPr>
        <p:spPr>
          <a:xfrm flipH="1">
            <a:off x="721358" y="1820333"/>
            <a:ext cx="5562116" cy="4247317"/>
          </a:xfrm>
          <a:prstGeom prst="rect">
            <a:avLst/>
          </a:prstGeom>
          <a:noFill/>
        </p:spPr>
        <p:txBody>
          <a:bodyPr wrap="square" rtlCol="0">
            <a:spAutoFit/>
          </a:bodyPr>
          <a:lstStyle/>
          <a:p>
            <a:pPr marL="285750" indent="-285750" algn="l">
              <a:buFont typeface="Arial" panose="020B0604020202020204" pitchFamily="34" charset="0"/>
              <a:buChar char="•"/>
            </a:pPr>
            <a:r>
              <a:rPr lang="en-GB" dirty="0"/>
              <a:t>Store Managers</a:t>
            </a:r>
          </a:p>
          <a:p>
            <a:pPr marL="285750" indent="-285750" algn="l">
              <a:buFont typeface="Arial" panose="020B0604020202020204" pitchFamily="34" charset="0"/>
              <a:buChar char="•"/>
            </a:pPr>
            <a:endParaRPr lang="en-GB" dirty="0"/>
          </a:p>
          <a:p>
            <a:pPr marL="285750" indent="-285750" algn="l">
              <a:buFont typeface="Arial" panose="020B0604020202020204" pitchFamily="34" charset="0"/>
              <a:buChar char="•"/>
            </a:pPr>
            <a:r>
              <a:rPr lang="en-GB" dirty="0"/>
              <a:t>Sales Team</a:t>
            </a:r>
          </a:p>
          <a:p>
            <a:pPr marL="285750" indent="-285750" algn="l">
              <a:buFont typeface="Arial" panose="020B0604020202020204" pitchFamily="34" charset="0"/>
              <a:buChar char="•"/>
            </a:pPr>
            <a:endParaRPr lang="en-GB" dirty="0"/>
          </a:p>
          <a:p>
            <a:pPr marL="285750" indent="-285750" algn="l">
              <a:buFont typeface="Arial" panose="020B0604020202020204" pitchFamily="34" charset="0"/>
              <a:buChar char="•"/>
            </a:pPr>
            <a:r>
              <a:rPr lang="en-GB" dirty="0"/>
              <a:t>Marketing Team</a:t>
            </a:r>
          </a:p>
          <a:p>
            <a:pPr marL="285750" indent="-285750" algn="l">
              <a:buFont typeface="Arial" panose="020B0604020202020204" pitchFamily="34" charset="0"/>
              <a:buChar char="•"/>
            </a:pPr>
            <a:endParaRPr lang="en-GB" dirty="0"/>
          </a:p>
          <a:p>
            <a:pPr marL="285750" indent="-285750" algn="l">
              <a:buFont typeface="Arial" panose="020B0604020202020204" pitchFamily="34" charset="0"/>
              <a:buChar char="•"/>
            </a:pPr>
            <a:r>
              <a:rPr lang="en-GB" dirty="0"/>
              <a:t>Supply Chain Managers</a:t>
            </a:r>
          </a:p>
          <a:p>
            <a:pPr marL="285750" indent="-285750" algn="l">
              <a:buFont typeface="Arial" panose="020B0604020202020204" pitchFamily="34" charset="0"/>
              <a:buChar char="•"/>
            </a:pPr>
            <a:endParaRPr lang="en-GB" dirty="0"/>
          </a:p>
          <a:p>
            <a:pPr marL="285750" indent="-285750" algn="l">
              <a:buFont typeface="Arial" panose="020B0604020202020204" pitchFamily="34" charset="0"/>
              <a:buChar char="•"/>
            </a:pPr>
            <a:r>
              <a:rPr lang="en-GB" dirty="0"/>
              <a:t>Financial Analysts</a:t>
            </a:r>
          </a:p>
          <a:p>
            <a:pPr marL="285750" indent="-285750" algn="l">
              <a:buFont typeface="Arial" panose="020B0604020202020204" pitchFamily="34" charset="0"/>
              <a:buChar char="•"/>
            </a:pPr>
            <a:endParaRPr lang="en-GB" dirty="0"/>
          </a:p>
          <a:p>
            <a:pPr marL="285750" indent="-285750" algn="l">
              <a:buFont typeface="Arial" panose="020B0604020202020204" pitchFamily="34" charset="0"/>
              <a:buChar char="•"/>
            </a:pPr>
            <a:r>
              <a:rPr lang="en-GB" dirty="0"/>
              <a:t>Customer’s Service Team </a:t>
            </a:r>
          </a:p>
          <a:p>
            <a:pPr marL="285750" indent="-285750" algn="l">
              <a:buFont typeface="Arial" panose="020B0604020202020204" pitchFamily="34" charset="0"/>
              <a:buChar char="•"/>
            </a:pPr>
            <a:endParaRPr lang="en-GB" dirty="0"/>
          </a:p>
          <a:p>
            <a:pPr marL="285750" indent="-285750" algn="l">
              <a:buFont typeface="Arial" panose="020B0604020202020204" pitchFamily="34" charset="0"/>
              <a:buChar char="•"/>
            </a:pPr>
            <a:r>
              <a:rPr lang="en-GB" dirty="0"/>
              <a:t>Executive Management </a:t>
            </a:r>
          </a:p>
          <a:p>
            <a:pPr marL="285750" indent="-285750" algn="l">
              <a:buFont typeface="Arial" panose="020B0604020202020204" pitchFamily="34" charset="0"/>
              <a:buChar char="•"/>
            </a:pPr>
            <a:endParaRPr lang="en-GB" dirty="0"/>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www.w3.org/2000/xmlns/"/>
    <ds:schemaRef ds:uri="71af3243-3dd4-4a8d-8c0d-dd76da1f02a5"/>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Facet</Template>
  <TotalTime>549</TotalTime>
  <Words>36</Words>
  <Application>Microsoft Office PowerPoint</Application>
  <PresentationFormat>Widescreen</PresentationFormat>
  <Paragraphs>13</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RETAIL INSIGHTS FROM SUPERSTORE DATA</vt:lpstr>
      <vt:lpstr>PROBLEM  STATEMENT</vt:lpstr>
      <vt:lpstr>Project Description:</vt:lpstr>
      <vt:lpstr>PowerPoint Presentation</vt:lpstr>
      <vt:lpstr>Methodology: </vt:lpstr>
      <vt:lpstr>EDA Results:</vt:lpstr>
      <vt:lpstr>EDA Results :</vt:lpstr>
      <vt:lpstr>EDA Results:</vt:lpstr>
      <vt:lpstr>WHO ARE THE END USERS?</vt:lpstr>
      <vt:lpstr>Technology Used</vt:lpstr>
      <vt:lpstr>RESULTS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ERRAMALLA SRINIVAS</cp:lastModifiedBy>
  <cp:revision>79</cp:revision>
  <dcterms:created xsi:type="dcterms:W3CDTF">2021-07-11T13:13:15Z</dcterms:created>
  <dcterms:modified xsi:type="dcterms:W3CDTF">2024-07-13T18:04:44Z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