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8"/>
    <p:sldId id="257" r:id="rId29"/>
    <p:sldId id="258" r:id="rId30"/>
    <p:sldId id="259" r:id="rId31"/>
    <p:sldId id="260" r:id="rId32"/>
    <p:sldId id="261" r:id="rId33"/>
    <p:sldId id="262" r:id="rId34"/>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Neue Machina" charset="1" panose="00000500000000000000"/>
      <p:regular r:id="rId10"/>
    </p:embeddedFont>
    <p:embeddedFont>
      <p:font typeface="Neue Machina Light" charset="1" panose="00000400000000000000"/>
      <p:regular r:id="rId11"/>
    </p:embeddedFont>
    <p:embeddedFont>
      <p:font typeface="Neue Machina Ultra-Bold" charset="1" panose="00000900000000000000"/>
      <p:regular r:id="rId12"/>
    </p:embeddedFont>
    <p:embeddedFont>
      <p:font typeface="Mero Thai" charset="1" panose="00000500000000000000"/>
      <p:regular r:id="rId13"/>
    </p:embeddedFont>
    <p:embeddedFont>
      <p:font typeface="Mero Thai Bold" charset="1" panose="00000500000000000000"/>
      <p:regular r:id="rId14"/>
    </p:embeddedFont>
    <p:embeddedFont>
      <p:font typeface="Mero Thai Light" charset="1" panose="00000500000000000000"/>
      <p:regular r:id="rId15"/>
    </p:embeddedFont>
    <p:embeddedFont>
      <p:font typeface="Open Sans" charset="1" panose="00000000000000000000"/>
      <p:regular r:id="rId16"/>
    </p:embeddedFont>
    <p:embeddedFont>
      <p:font typeface="Open Sans Bold" charset="1" panose="00000000000000000000"/>
      <p:regular r:id="rId17"/>
    </p:embeddedFont>
    <p:embeddedFont>
      <p:font typeface="Open Sans Italics" charset="1" panose="00000000000000000000"/>
      <p:regular r:id="rId18"/>
    </p:embeddedFont>
    <p:embeddedFont>
      <p:font typeface="Open Sans Bold Italics" charset="1" panose="00000000000000000000"/>
      <p:regular r:id="rId19"/>
    </p:embeddedFont>
    <p:embeddedFont>
      <p:font typeface="Open Sans Light" charset="1" panose="00000000000000000000"/>
      <p:regular r:id="rId20"/>
    </p:embeddedFont>
    <p:embeddedFont>
      <p:font typeface="Open Sans Light Italics" charset="1" panose="00000000000000000000"/>
      <p:regular r:id="rId21"/>
    </p:embeddedFont>
    <p:embeddedFont>
      <p:font typeface="Open Sans Medium" charset="1" panose="00000000000000000000"/>
      <p:regular r:id="rId22"/>
    </p:embeddedFont>
    <p:embeddedFont>
      <p:font typeface="Open Sans Medium Italics" charset="1" panose="00000000000000000000"/>
      <p:regular r:id="rId23"/>
    </p:embeddedFont>
    <p:embeddedFont>
      <p:font typeface="Open Sans Semi-Bold" charset="1" panose="00000000000000000000"/>
      <p:regular r:id="rId24"/>
    </p:embeddedFont>
    <p:embeddedFont>
      <p:font typeface="Open Sans Semi-Bold Italics" charset="1" panose="00000000000000000000"/>
      <p:regular r:id="rId25"/>
    </p:embeddedFont>
    <p:embeddedFont>
      <p:font typeface="Open Sans Ultra-Bold" charset="1" panose="00000000000000000000"/>
      <p:regular r:id="rId26"/>
    </p:embeddedFont>
    <p:embeddedFont>
      <p:font typeface="Open Sans Ultra-Bold Italics" charset="1" panose="00000000000000000000"/>
      <p:regular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slides/slide1.xml" Type="http://schemas.openxmlformats.org/officeDocument/2006/relationships/slide"/><Relationship Id="rId29" Target="slides/slide2.xml" Type="http://schemas.openxmlformats.org/officeDocument/2006/relationships/slide"/><Relationship Id="rId3" Target="viewProps.xml" Type="http://schemas.openxmlformats.org/officeDocument/2006/relationships/viewProps"/><Relationship Id="rId30" Target="slides/slide3.xml" Type="http://schemas.openxmlformats.org/officeDocument/2006/relationships/slide"/><Relationship Id="rId31" Target="slides/slide4.xml" Type="http://schemas.openxmlformats.org/officeDocument/2006/relationships/slide"/><Relationship Id="rId32" Target="slides/slide5.xml" Type="http://schemas.openxmlformats.org/officeDocument/2006/relationships/slide"/><Relationship Id="rId33" Target="slides/slide6.xml" Type="http://schemas.openxmlformats.org/officeDocument/2006/relationships/slide"/><Relationship Id="rId34" Target="slides/slide7.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6502049" y="-5895327"/>
            <a:ext cx="16727557" cy="20216945"/>
          </a:xfrm>
          <a:custGeom>
            <a:avLst/>
            <a:gdLst/>
            <a:ahLst/>
            <a:cxnLst/>
            <a:rect r="r" b="b" t="t" l="l"/>
            <a:pathLst>
              <a:path h="20216945" w="16727557">
                <a:moveTo>
                  <a:pt x="0" y="0"/>
                </a:moveTo>
                <a:lnTo>
                  <a:pt x="16727557" y="0"/>
                </a:lnTo>
                <a:lnTo>
                  <a:pt x="16727557" y="20216946"/>
                </a:lnTo>
                <a:lnTo>
                  <a:pt x="0" y="20216946"/>
                </a:lnTo>
                <a:lnTo>
                  <a:pt x="0" y="0"/>
                </a:lnTo>
                <a:close/>
              </a:path>
            </a:pathLst>
          </a:custGeom>
          <a:blipFill>
            <a:blip r:embed="rId2"/>
            <a:stretch>
              <a:fillRect l="0" t="-2700" r="0" b="-2700"/>
            </a:stretch>
          </a:blipFill>
        </p:spPr>
      </p:sp>
      <p:grpSp>
        <p:nvGrpSpPr>
          <p:cNvPr name="Group 3" id="3"/>
          <p:cNvGrpSpPr/>
          <p:nvPr/>
        </p:nvGrpSpPr>
        <p:grpSpPr>
          <a:xfrm rot="0">
            <a:off x="188428" y="0"/>
            <a:ext cx="7589321" cy="10287000"/>
            <a:chOff x="0" y="0"/>
            <a:chExt cx="2567252" cy="3479800"/>
          </a:xfrm>
        </p:grpSpPr>
        <p:sp>
          <p:nvSpPr>
            <p:cNvPr name="Freeform 4" id="4"/>
            <p:cNvSpPr/>
            <p:nvPr/>
          </p:nvSpPr>
          <p:spPr>
            <a:xfrm flipH="false" flipV="false" rot="0">
              <a:off x="0" y="0"/>
              <a:ext cx="2567252" cy="3479800"/>
            </a:xfrm>
            <a:custGeom>
              <a:avLst/>
              <a:gdLst/>
              <a:ahLst/>
              <a:cxnLst/>
              <a:rect r="r" b="b" t="t" l="l"/>
              <a:pathLst>
                <a:path h="3479800" w="2567252">
                  <a:moveTo>
                    <a:pt x="0" y="0"/>
                  </a:moveTo>
                  <a:lnTo>
                    <a:pt x="2567252" y="0"/>
                  </a:lnTo>
                  <a:lnTo>
                    <a:pt x="2567252" y="3479800"/>
                  </a:lnTo>
                  <a:lnTo>
                    <a:pt x="0" y="3479800"/>
                  </a:lnTo>
                  <a:close/>
                </a:path>
              </a:pathLst>
            </a:custGeom>
            <a:solidFill>
              <a:srgbClr val="000000"/>
            </a:solidFill>
          </p:spPr>
        </p:sp>
      </p:grpSp>
      <p:sp>
        <p:nvSpPr>
          <p:cNvPr name="Freeform 5" id="5"/>
          <p:cNvSpPr/>
          <p:nvPr/>
        </p:nvSpPr>
        <p:spPr>
          <a:xfrm flipH="false" flipV="false" rot="0">
            <a:off x="762341" y="4608165"/>
            <a:ext cx="7182170" cy="5231457"/>
          </a:xfrm>
          <a:custGeom>
            <a:avLst/>
            <a:gdLst/>
            <a:ahLst/>
            <a:cxnLst/>
            <a:rect r="r" b="b" t="t" l="l"/>
            <a:pathLst>
              <a:path h="5231457" w="7182170">
                <a:moveTo>
                  <a:pt x="0" y="0"/>
                </a:moveTo>
                <a:lnTo>
                  <a:pt x="7182170" y="0"/>
                </a:lnTo>
                <a:lnTo>
                  <a:pt x="7182170" y="5231457"/>
                </a:lnTo>
                <a:lnTo>
                  <a:pt x="0" y="5231457"/>
                </a:lnTo>
                <a:lnTo>
                  <a:pt x="0" y="0"/>
                </a:lnTo>
                <a:close/>
              </a:path>
            </a:pathLst>
          </a:custGeom>
          <a:blipFill>
            <a:blip r:embed="rId3"/>
            <a:stretch>
              <a:fillRect l="0" t="0" r="0" b="0"/>
            </a:stretch>
          </a:blipFill>
        </p:spPr>
      </p:sp>
      <p:grpSp>
        <p:nvGrpSpPr>
          <p:cNvPr name="Group 6" id="6"/>
          <p:cNvGrpSpPr/>
          <p:nvPr/>
        </p:nvGrpSpPr>
        <p:grpSpPr>
          <a:xfrm rot="0">
            <a:off x="536969" y="1795990"/>
            <a:ext cx="9483679" cy="2765850"/>
            <a:chOff x="0" y="0"/>
            <a:chExt cx="12644906" cy="3687800"/>
          </a:xfrm>
        </p:grpSpPr>
        <p:sp>
          <p:nvSpPr>
            <p:cNvPr name="TextBox 7" id="7"/>
            <p:cNvSpPr txBox="true"/>
            <p:nvPr/>
          </p:nvSpPr>
          <p:spPr>
            <a:xfrm rot="0">
              <a:off x="0" y="-371475"/>
              <a:ext cx="12644906" cy="3007995"/>
            </a:xfrm>
            <a:prstGeom prst="rect">
              <a:avLst/>
            </a:prstGeom>
          </p:spPr>
          <p:txBody>
            <a:bodyPr anchor="t" rtlCol="false" tIns="0" lIns="0" bIns="0" rIns="0">
              <a:spAutoFit/>
            </a:bodyPr>
            <a:lstStyle/>
            <a:p>
              <a:pPr>
                <a:lnSpc>
                  <a:spcPts val="16380"/>
                </a:lnSpc>
              </a:pPr>
              <a:r>
                <a:rPr lang="en-US" sz="13000">
                  <a:solidFill>
                    <a:srgbClr val="EFEFEF"/>
                  </a:solidFill>
                  <a:latin typeface="Mero Thai"/>
                </a:rPr>
                <a:t>Harmonize</a:t>
              </a:r>
            </a:p>
          </p:txBody>
        </p:sp>
        <p:sp>
          <p:nvSpPr>
            <p:cNvPr name="TextBox 8" id="8"/>
            <p:cNvSpPr txBox="true"/>
            <p:nvPr/>
          </p:nvSpPr>
          <p:spPr>
            <a:xfrm rot="0">
              <a:off x="0" y="2807266"/>
              <a:ext cx="12644906" cy="880534"/>
            </a:xfrm>
            <a:prstGeom prst="rect">
              <a:avLst/>
            </a:prstGeom>
          </p:spPr>
          <p:txBody>
            <a:bodyPr anchor="t" rtlCol="false" tIns="0" lIns="0" bIns="0" rIns="0">
              <a:spAutoFit/>
            </a:bodyPr>
            <a:lstStyle/>
            <a:p>
              <a:pPr>
                <a:lnSpc>
                  <a:spcPts val="5599"/>
                </a:lnSpc>
                <a:spcBef>
                  <a:spcPct val="0"/>
                </a:spcBef>
              </a:pPr>
              <a:r>
                <a:rPr lang="en-US" sz="3999">
                  <a:solidFill>
                    <a:srgbClr val="EFEFEF"/>
                  </a:solidFill>
                  <a:latin typeface="Open Sans Light"/>
                </a:rPr>
                <a:t>                                                   </a:t>
              </a:r>
              <a:r>
                <a:rPr lang="en-US" sz="3999">
                  <a:solidFill>
                    <a:srgbClr val="EFEFEF"/>
                  </a:solidFill>
                  <a:latin typeface="Open Sans Bold"/>
                </a:rPr>
                <a:t>Team 10</a:t>
              </a:r>
            </a:p>
          </p:txBody>
        </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0">
            <a:off x="9749068" y="2420954"/>
            <a:ext cx="7057256" cy="5445092"/>
            <a:chOff x="0" y="0"/>
            <a:chExt cx="9409674" cy="7260123"/>
          </a:xfrm>
        </p:grpSpPr>
        <p:pic>
          <p:nvPicPr>
            <p:cNvPr name="Picture 3" id="3"/>
            <p:cNvPicPr>
              <a:picLocks noChangeAspect="true"/>
            </p:cNvPicPr>
            <p:nvPr/>
          </p:nvPicPr>
          <p:blipFill>
            <a:blip r:embed="rId2"/>
            <a:srcRect l="6876" t="0" r="6876" b="0"/>
            <a:stretch>
              <a:fillRect/>
            </a:stretch>
          </p:blipFill>
          <p:spPr>
            <a:xfrm flipH="false" flipV="false">
              <a:off x="0" y="0"/>
              <a:ext cx="9409674" cy="7260123"/>
            </a:xfrm>
            <a:prstGeom prst="rect">
              <a:avLst/>
            </a:prstGeom>
          </p:spPr>
        </p:pic>
      </p:grpSp>
      <p:grpSp>
        <p:nvGrpSpPr>
          <p:cNvPr name="Group 4" id="4"/>
          <p:cNvGrpSpPr/>
          <p:nvPr/>
        </p:nvGrpSpPr>
        <p:grpSpPr>
          <a:xfrm rot="0">
            <a:off x="1028700" y="1902159"/>
            <a:ext cx="9671963" cy="5963887"/>
            <a:chOff x="0" y="0"/>
            <a:chExt cx="12895951" cy="7951850"/>
          </a:xfrm>
        </p:grpSpPr>
        <p:sp>
          <p:nvSpPr>
            <p:cNvPr name="TextBox 5" id="5"/>
            <p:cNvSpPr txBox="true"/>
            <p:nvPr/>
          </p:nvSpPr>
          <p:spPr>
            <a:xfrm rot="0">
              <a:off x="0" y="-161925"/>
              <a:ext cx="12895951" cy="1640941"/>
            </a:xfrm>
            <a:prstGeom prst="rect">
              <a:avLst/>
            </a:prstGeom>
          </p:spPr>
          <p:txBody>
            <a:bodyPr anchor="t" rtlCol="false" tIns="0" lIns="0" bIns="0" rIns="0">
              <a:spAutoFit/>
            </a:bodyPr>
            <a:lstStyle/>
            <a:p>
              <a:pPr algn="l" marL="0" indent="0" lvl="0">
                <a:lnSpc>
                  <a:spcPts val="8784"/>
                </a:lnSpc>
                <a:spcBef>
                  <a:spcPct val="0"/>
                </a:spcBef>
              </a:pPr>
              <a:r>
                <a:rPr lang="en-US" sz="7320">
                  <a:solidFill>
                    <a:srgbClr val="EFEFEF"/>
                  </a:solidFill>
                  <a:latin typeface="Mero Thai"/>
                </a:rPr>
                <a:t>Problem Statement</a:t>
              </a:r>
            </a:p>
          </p:txBody>
        </p:sp>
        <p:sp>
          <p:nvSpPr>
            <p:cNvPr name="TextBox 6" id="6"/>
            <p:cNvSpPr txBox="true"/>
            <p:nvPr/>
          </p:nvSpPr>
          <p:spPr>
            <a:xfrm rot="0">
              <a:off x="0" y="1781969"/>
              <a:ext cx="12895951" cy="6169881"/>
            </a:xfrm>
            <a:prstGeom prst="rect">
              <a:avLst/>
            </a:prstGeom>
          </p:spPr>
          <p:txBody>
            <a:bodyPr anchor="t" rtlCol="false" tIns="0" lIns="0" bIns="0" rIns="0">
              <a:spAutoFit/>
            </a:bodyPr>
            <a:lstStyle/>
            <a:p>
              <a:pPr algn="l" marL="0" indent="0" lvl="0">
                <a:lnSpc>
                  <a:spcPts val="5279"/>
                </a:lnSpc>
                <a:spcBef>
                  <a:spcPct val="0"/>
                </a:spcBef>
              </a:pPr>
              <a:r>
                <a:rPr lang="en-US" sz="3771">
                  <a:solidFill>
                    <a:srgbClr val="EFEFEF"/>
                  </a:solidFill>
                  <a:latin typeface="Neue Machina Light"/>
                </a:rPr>
                <a:t>Software developers spend most of their life on the internet. They may face constant harassment or bullying online which may lead to depression, anxiety and even loss of life in extreme cases. This tool attempts to prevent it.</a:t>
              </a:r>
            </a:p>
          </p:txBody>
        </p:sp>
      </p:grpSp>
    </p:spTree>
  </p:cSld>
  <p:clrMapOvr>
    <a:masterClrMapping/>
  </p:clrMapOvr>
</p:sld>
</file>

<file path=ppt/slides/slide3.xml><?xml version="1.0" encoding="utf-8"?>
<p:sld xmlns:p="http://schemas.openxmlformats.org/presentationml/2006/main" xmlns:a="http://schemas.openxmlformats.org/drawingml/2006/main">
  <p:cSld>
    <p:bg>
      <p:bgPr>
        <a:solidFill>
          <a:srgbClr val="000000"/>
        </a:solidFill>
      </p:bgPr>
    </p:bg>
    <p:spTree>
      <p:nvGrpSpPr>
        <p:cNvPr id="1" name=""/>
        <p:cNvGrpSpPr/>
        <p:nvPr/>
      </p:nvGrpSpPr>
      <p:grpSpPr>
        <a:xfrm>
          <a:off x="0" y="0"/>
          <a:ext cx="0" cy="0"/>
          <a:chOff x="0" y="0"/>
          <a:chExt cx="0" cy="0"/>
        </a:xfrm>
      </p:grpSpPr>
      <p:sp>
        <p:nvSpPr>
          <p:cNvPr name="TextBox 2" id="2"/>
          <p:cNvSpPr txBox="true"/>
          <p:nvPr/>
        </p:nvSpPr>
        <p:spPr>
          <a:xfrm rot="0">
            <a:off x="1028700" y="3529965"/>
            <a:ext cx="11512967" cy="5728335"/>
          </a:xfrm>
          <a:prstGeom prst="rect">
            <a:avLst/>
          </a:prstGeom>
        </p:spPr>
        <p:txBody>
          <a:bodyPr anchor="t" rtlCol="false" tIns="0" lIns="0" bIns="0" rIns="0">
            <a:spAutoFit/>
          </a:bodyPr>
          <a:lstStyle/>
          <a:p>
            <a:pPr marL="777240" indent="-388620" lvl="1">
              <a:lnSpc>
                <a:spcPts val="5040"/>
              </a:lnSpc>
              <a:buFont typeface="Arial"/>
              <a:buChar char="•"/>
            </a:pPr>
            <a:r>
              <a:rPr lang="en-US" sz="3600">
                <a:solidFill>
                  <a:srgbClr val="EFEFEF"/>
                </a:solidFill>
                <a:latin typeface="Neue Machina Light"/>
              </a:rPr>
              <a:t>Identifying toxic comments in G-mail and GitHub in real-time and blurring them out.</a:t>
            </a:r>
          </a:p>
          <a:p>
            <a:pPr marL="777240" indent="-388620" lvl="1">
              <a:lnSpc>
                <a:spcPts val="5040"/>
              </a:lnSpc>
              <a:buFont typeface="Arial"/>
              <a:buChar char="•"/>
            </a:pPr>
            <a:r>
              <a:rPr lang="en-US" sz="3600">
                <a:solidFill>
                  <a:srgbClr val="EFEFEF"/>
                </a:solidFill>
                <a:latin typeface="Neue Machina Light"/>
              </a:rPr>
              <a:t>Providing better and non-toxic suggestions to  users attempting to post toxic replies and encouraging them to replace it.</a:t>
            </a:r>
          </a:p>
          <a:p>
            <a:pPr marL="777240" indent="-388620" lvl="1">
              <a:lnSpc>
                <a:spcPts val="5040"/>
              </a:lnSpc>
              <a:buFont typeface="Arial"/>
              <a:buChar char="•"/>
            </a:pPr>
            <a:r>
              <a:rPr lang="en-US" sz="3600">
                <a:solidFill>
                  <a:srgbClr val="EFEFEF"/>
                </a:solidFill>
                <a:latin typeface="Neue Machina Light"/>
              </a:rPr>
              <a:t>Providing a toxicity scale for each comment and labelling them as toxic or non-toxic.</a:t>
            </a:r>
          </a:p>
          <a:p>
            <a:pPr>
              <a:lnSpc>
                <a:spcPts val="5040"/>
              </a:lnSpc>
            </a:pPr>
          </a:p>
          <a:p>
            <a:pPr algn="l" marL="0" indent="0" lvl="0">
              <a:lnSpc>
                <a:spcPts val="5040"/>
              </a:lnSpc>
              <a:spcBef>
                <a:spcPct val="0"/>
              </a:spcBef>
            </a:pPr>
          </a:p>
        </p:txBody>
      </p:sp>
      <p:sp>
        <p:nvSpPr>
          <p:cNvPr name="TextBox 3" id="3"/>
          <p:cNvSpPr txBox="true"/>
          <p:nvPr/>
        </p:nvSpPr>
        <p:spPr>
          <a:xfrm rot="0">
            <a:off x="1028700" y="819150"/>
            <a:ext cx="16006481" cy="1543050"/>
          </a:xfrm>
          <a:prstGeom prst="rect">
            <a:avLst/>
          </a:prstGeom>
        </p:spPr>
        <p:txBody>
          <a:bodyPr anchor="t" rtlCol="false" tIns="0" lIns="0" bIns="0" rIns="0">
            <a:spAutoFit/>
          </a:bodyPr>
          <a:lstStyle/>
          <a:p>
            <a:pPr marL="0" indent="0" lvl="0">
              <a:lnSpc>
                <a:spcPts val="10559"/>
              </a:lnSpc>
            </a:pPr>
            <a:r>
              <a:rPr lang="en-US" sz="8799">
                <a:solidFill>
                  <a:srgbClr val="EFEFEF"/>
                </a:solidFill>
                <a:latin typeface="Mero Thai"/>
              </a:rPr>
              <a:t>Proposed Solution</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12912572" y="1335737"/>
            <a:ext cx="3605109" cy="7615526"/>
          </a:xfrm>
          <a:custGeom>
            <a:avLst/>
            <a:gdLst/>
            <a:ahLst/>
            <a:cxnLst/>
            <a:rect r="r" b="b" t="t" l="l"/>
            <a:pathLst>
              <a:path h="7615526" w="3605109">
                <a:moveTo>
                  <a:pt x="0" y="0"/>
                </a:moveTo>
                <a:lnTo>
                  <a:pt x="3605109" y="0"/>
                </a:lnTo>
                <a:lnTo>
                  <a:pt x="3605109" y="7615526"/>
                </a:lnTo>
                <a:lnTo>
                  <a:pt x="0" y="7615526"/>
                </a:lnTo>
                <a:lnTo>
                  <a:pt x="0" y="0"/>
                </a:lnTo>
                <a:close/>
              </a:path>
            </a:pathLst>
          </a:custGeom>
          <a:blipFill>
            <a:blip r:embed="rId2"/>
            <a:stretch>
              <a:fillRect l="0" t="0" r="0" b="0"/>
            </a:stretch>
          </a:blipFill>
        </p:spPr>
      </p:sp>
      <p:sp>
        <p:nvSpPr>
          <p:cNvPr name="TextBox 3" id="3"/>
          <p:cNvSpPr txBox="true"/>
          <p:nvPr/>
        </p:nvSpPr>
        <p:spPr>
          <a:xfrm rot="0">
            <a:off x="1444899" y="2612456"/>
            <a:ext cx="8587510" cy="5991151"/>
          </a:xfrm>
          <a:prstGeom prst="rect">
            <a:avLst/>
          </a:prstGeom>
        </p:spPr>
        <p:txBody>
          <a:bodyPr anchor="t" rtlCol="false" tIns="0" lIns="0" bIns="0" rIns="0">
            <a:spAutoFit/>
          </a:bodyPr>
          <a:lstStyle/>
          <a:p>
            <a:pPr marL="810252" indent="-405126" lvl="1">
              <a:lnSpc>
                <a:spcPts val="5254"/>
              </a:lnSpc>
              <a:buFont typeface="Arial"/>
              <a:buChar char="•"/>
            </a:pPr>
            <a:r>
              <a:rPr lang="en-US" sz="3752">
                <a:solidFill>
                  <a:srgbClr val="EFEFEF"/>
                </a:solidFill>
                <a:latin typeface="Neue Machina Light"/>
              </a:rPr>
              <a:t>SE specific dataset-ToxiCR for identifying toxic comments</a:t>
            </a:r>
          </a:p>
          <a:p>
            <a:pPr marL="810252" indent="-405126" lvl="1">
              <a:lnSpc>
                <a:spcPts val="5254"/>
              </a:lnSpc>
              <a:buFont typeface="Arial"/>
              <a:buChar char="•"/>
            </a:pPr>
            <a:r>
              <a:rPr lang="en-US" sz="3752">
                <a:solidFill>
                  <a:srgbClr val="EFEFEF"/>
                </a:solidFill>
                <a:latin typeface="Neue Machina Light"/>
              </a:rPr>
              <a:t>BERT model fine-tuned on ToxiCR</a:t>
            </a:r>
          </a:p>
          <a:p>
            <a:pPr marL="810252" indent="-405126" lvl="1">
              <a:lnSpc>
                <a:spcPts val="5254"/>
              </a:lnSpc>
              <a:buFont typeface="Arial"/>
              <a:buChar char="•"/>
            </a:pPr>
            <a:r>
              <a:rPr lang="en-US" sz="3752">
                <a:solidFill>
                  <a:srgbClr val="EFEFEF"/>
                </a:solidFill>
                <a:latin typeface="Neue Machina Light"/>
              </a:rPr>
              <a:t>Gemini API for suggestions</a:t>
            </a:r>
          </a:p>
          <a:p>
            <a:pPr marL="810252" indent="-405126" lvl="1">
              <a:lnSpc>
                <a:spcPts val="5254"/>
              </a:lnSpc>
              <a:buFont typeface="Arial"/>
              <a:buChar char="•"/>
            </a:pPr>
            <a:r>
              <a:rPr lang="en-US" sz="3752">
                <a:solidFill>
                  <a:srgbClr val="EFEFEF"/>
                </a:solidFill>
                <a:latin typeface="Neue Machina Light"/>
              </a:rPr>
              <a:t>Flask framework</a:t>
            </a:r>
          </a:p>
          <a:p>
            <a:pPr marL="810252" indent="-405126" lvl="1">
              <a:lnSpc>
                <a:spcPts val="5254"/>
              </a:lnSpc>
              <a:buFont typeface="Arial"/>
              <a:buChar char="•"/>
            </a:pPr>
            <a:r>
              <a:rPr lang="en-US" sz="3752">
                <a:solidFill>
                  <a:srgbClr val="EFEFEF"/>
                </a:solidFill>
                <a:latin typeface="Neue Machina Light"/>
              </a:rPr>
              <a:t>WSGI server</a:t>
            </a:r>
          </a:p>
          <a:p>
            <a:pPr algn="l" marL="810252" indent="-405126" lvl="1">
              <a:lnSpc>
                <a:spcPts val="5254"/>
              </a:lnSpc>
              <a:spcBef>
                <a:spcPct val="0"/>
              </a:spcBef>
              <a:buFont typeface="Arial"/>
              <a:buChar char="•"/>
            </a:pPr>
            <a:r>
              <a:rPr lang="en-US" sz="3752">
                <a:solidFill>
                  <a:srgbClr val="EFEFEF"/>
                </a:solidFill>
                <a:latin typeface="Neue Machina Light"/>
              </a:rPr>
              <a:t>Libraries - TensorFlow, Transformers, Keras, PyTorch</a:t>
            </a:r>
          </a:p>
        </p:txBody>
      </p:sp>
      <p:sp>
        <p:nvSpPr>
          <p:cNvPr name="TextBox 4" id="4"/>
          <p:cNvSpPr txBox="true"/>
          <p:nvPr/>
        </p:nvSpPr>
        <p:spPr>
          <a:xfrm rot="0">
            <a:off x="1028700" y="838200"/>
            <a:ext cx="10424079" cy="1524000"/>
          </a:xfrm>
          <a:prstGeom prst="rect">
            <a:avLst/>
          </a:prstGeom>
        </p:spPr>
        <p:txBody>
          <a:bodyPr anchor="t" rtlCol="false" tIns="0" lIns="0" bIns="0" rIns="0">
            <a:spAutoFit/>
          </a:bodyPr>
          <a:lstStyle/>
          <a:p>
            <a:pPr marL="0" indent="0" lvl="0">
              <a:lnSpc>
                <a:spcPts val="10560"/>
              </a:lnSpc>
              <a:spcBef>
                <a:spcPct val="0"/>
              </a:spcBef>
            </a:pPr>
            <a:r>
              <a:rPr lang="en-US" sz="8800">
                <a:solidFill>
                  <a:srgbClr val="EFEFEF"/>
                </a:solidFill>
                <a:latin typeface="Mero Thai"/>
              </a:rPr>
              <a:t>Technical Details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0">
            <a:off x="-1159716" y="7156679"/>
            <a:ext cx="5576629" cy="4203242"/>
            <a:chOff x="0" y="0"/>
            <a:chExt cx="7435505" cy="5604323"/>
          </a:xfrm>
        </p:grpSpPr>
        <p:pic>
          <p:nvPicPr>
            <p:cNvPr name="Picture 3" id="3"/>
            <p:cNvPicPr>
              <a:picLocks noChangeAspect="true"/>
            </p:cNvPicPr>
            <p:nvPr/>
          </p:nvPicPr>
          <p:blipFill>
            <a:blip r:embed="rId2"/>
            <a:srcRect l="27887" t="0" r="27887" b="0"/>
            <a:stretch>
              <a:fillRect/>
            </a:stretch>
          </p:blipFill>
          <p:spPr>
            <a:xfrm flipH="false" flipV="false">
              <a:off x="0" y="0"/>
              <a:ext cx="7435505" cy="5604323"/>
            </a:xfrm>
            <a:prstGeom prst="rect">
              <a:avLst/>
            </a:prstGeom>
          </p:spPr>
        </p:pic>
      </p:grpSp>
      <p:sp>
        <p:nvSpPr>
          <p:cNvPr name="TextBox 4" id="4"/>
          <p:cNvSpPr txBox="true"/>
          <p:nvPr/>
        </p:nvSpPr>
        <p:spPr>
          <a:xfrm rot="0">
            <a:off x="1028700" y="1328738"/>
            <a:ext cx="8115300" cy="2857500"/>
          </a:xfrm>
          <a:prstGeom prst="rect">
            <a:avLst/>
          </a:prstGeom>
        </p:spPr>
        <p:txBody>
          <a:bodyPr anchor="t" rtlCol="false" tIns="0" lIns="0" bIns="0" rIns="0">
            <a:spAutoFit/>
          </a:bodyPr>
          <a:lstStyle/>
          <a:p>
            <a:pPr algn="l" marL="0" indent="0" lvl="0">
              <a:lnSpc>
                <a:spcPts val="10560"/>
              </a:lnSpc>
              <a:spcBef>
                <a:spcPct val="0"/>
              </a:spcBef>
            </a:pPr>
            <a:r>
              <a:rPr lang="en-US" sz="8800">
                <a:solidFill>
                  <a:srgbClr val="EFEFEF"/>
                </a:solidFill>
                <a:latin typeface="Mero Thai"/>
              </a:rPr>
              <a:t>Plan for Release II</a:t>
            </a:r>
          </a:p>
        </p:txBody>
      </p:sp>
      <p:sp>
        <p:nvSpPr>
          <p:cNvPr name="TextBox 5" id="5"/>
          <p:cNvSpPr txBox="true"/>
          <p:nvPr/>
        </p:nvSpPr>
        <p:spPr>
          <a:xfrm rot="0">
            <a:off x="9396064" y="2071688"/>
            <a:ext cx="6858000" cy="7023101"/>
          </a:xfrm>
          <a:prstGeom prst="rect">
            <a:avLst/>
          </a:prstGeom>
        </p:spPr>
        <p:txBody>
          <a:bodyPr anchor="t" rtlCol="false" tIns="0" lIns="0" bIns="0" rIns="0">
            <a:spAutoFit/>
          </a:bodyPr>
          <a:lstStyle/>
          <a:p>
            <a:pPr marL="863595" indent="-431797" lvl="1">
              <a:lnSpc>
                <a:spcPts val="5599"/>
              </a:lnSpc>
              <a:buFont typeface="Arial"/>
              <a:buChar char="•"/>
            </a:pPr>
            <a:r>
              <a:rPr lang="en-US" sz="3999">
                <a:solidFill>
                  <a:srgbClr val="EFEFEF"/>
                </a:solidFill>
                <a:latin typeface="Neue Machina Light"/>
              </a:rPr>
              <a:t>Checking the GitHub repository and giving a toxicity score for the repo.</a:t>
            </a:r>
          </a:p>
          <a:p>
            <a:pPr marL="863595" indent="-431797" lvl="1">
              <a:lnSpc>
                <a:spcPts val="5599"/>
              </a:lnSpc>
              <a:buFont typeface="Arial"/>
              <a:buChar char="•"/>
            </a:pPr>
            <a:r>
              <a:rPr lang="en-US" sz="3999">
                <a:solidFill>
                  <a:srgbClr val="EFEFEF"/>
                </a:solidFill>
                <a:latin typeface="Neue Machina Light"/>
              </a:rPr>
              <a:t>Improving User-interface.</a:t>
            </a:r>
          </a:p>
          <a:p>
            <a:pPr marL="863595" indent="-431797" lvl="1">
              <a:lnSpc>
                <a:spcPts val="5599"/>
              </a:lnSpc>
              <a:buFont typeface="Arial"/>
              <a:buChar char="•"/>
            </a:pPr>
            <a:r>
              <a:rPr lang="en-US" sz="3999">
                <a:solidFill>
                  <a:srgbClr val="EFEFEF"/>
                </a:solidFill>
                <a:latin typeface="Neue Machina Light"/>
              </a:rPr>
              <a:t>Extending it to other applications.</a:t>
            </a:r>
          </a:p>
          <a:p>
            <a:pPr>
              <a:lnSpc>
                <a:spcPts val="5599"/>
              </a:lnSpc>
            </a:pPr>
          </a:p>
          <a:p>
            <a:pPr algn="l" marL="0" indent="0" lvl="0">
              <a:lnSpc>
                <a:spcPts val="5599"/>
              </a:lnSpc>
              <a:spcBef>
                <a:spcPct val="0"/>
              </a:spcBef>
            </a:pPr>
          </a:p>
        </p:txBody>
      </p:sp>
    </p:spTree>
  </p:cSld>
  <p:clrMapOvr>
    <a:masterClrMapping/>
  </p:clrMapOvr>
</p:sld>
</file>

<file path=ppt/slides/slide6.xml><?xml version="1.0" encoding="utf-8"?>
<p:sld xmlns:p="http://schemas.openxmlformats.org/presentationml/2006/main" xmlns:a="http://schemas.openxmlformats.org/drawingml/2006/main">
  <p:cSld>
    <p:bg>
      <p:bgPr>
        <a:solidFill>
          <a:srgbClr val="000000"/>
        </a:solidFill>
      </p:bgPr>
    </p:bg>
    <p:spTree>
      <p:nvGrpSpPr>
        <p:cNvPr id="1" name=""/>
        <p:cNvGrpSpPr/>
        <p:nvPr/>
      </p:nvGrpSpPr>
      <p:grpSpPr>
        <a:xfrm>
          <a:off x="0" y="0"/>
          <a:ext cx="0" cy="0"/>
          <a:chOff x="0" y="0"/>
          <a:chExt cx="0" cy="0"/>
        </a:xfrm>
      </p:grpSpPr>
      <p:sp>
        <p:nvSpPr>
          <p:cNvPr name="TextBox 2" id="2"/>
          <p:cNvSpPr txBox="true"/>
          <p:nvPr/>
        </p:nvSpPr>
        <p:spPr>
          <a:xfrm rot="0">
            <a:off x="11392770" y="923925"/>
            <a:ext cx="6199841" cy="1485900"/>
          </a:xfrm>
          <a:prstGeom prst="rect">
            <a:avLst/>
          </a:prstGeom>
        </p:spPr>
        <p:txBody>
          <a:bodyPr anchor="t" rtlCol="false" tIns="0" lIns="0" bIns="0" rIns="0">
            <a:spAutoFit/>
          </a:bodyPr>
          <a:lstStyle/>
          <a:p>
            <a:pPr algn="ctr">
              <a:lnSpc>
                <a:spcPts val="3900"/>
              </a:lnSpc>
            </a:pPr>
            <a:r>
              <a:rPr lang="en-US" sz="3000">
                <a:solidFill>
                  <a:srgbClr val="EFEFEF"/>
                </a:solidFill>
                <a:latin typeface="Neue Machina Light"/>
              </a:rPr>
              <a:t>Preprocessing the dataset,Fine-tuning the BERT model, Bug fixing.</a:t>
            </a:r>
          </a:p>
        </p:txBody>
      </p:sp>
      <p:sp>
        <p:nvSpPr>
          <p:cNvPr name="TextBox 3" id="3"/>
          <p:cNvSpPr txBox="true"/>
          <p:nvPr/>
        </p:nvSpPr>
        <p:spPr>
          <a:xfrm rot="0">
            <a:off x="7273615" y="3348037"/>
            <a:ext cx="4565699" cy="495300"/>
          </a:xfrm>
          <a:prstGeom prst="rect">
            <a:avLst/>
          </a:prstGeom>
        </p:spPr>
        <p:txBody>
          <a:bodyPr anchor="t" rtlCol="false" tIns="0" lIns="0" bIns="0" rIns="0">
            <a:spAutoFit/>
          </a:bodyPr>
          <a:lstStyle/>
          <a:p>
            <a:pPr algn="ctr">
              <a:lnSpc>
                <a:spcPts val="3900"/>
              </a:lnSpc>
            </a:pPr>
            <a:r>
              <a:rPr lang="en-US" sz="3000">
                <a:solidFill>
                  <a:srgbClr val="EFEFEF"/>
                </a:solidFill>
                <a:latin typeface="Neue Machina Light"/>
              </a:rPr>
              <a:t>CS21B043</a:t>
            </a:r>
          </a:p>
        </p:txBody>
      </p:sp>
      <p:sp>
        <p:nvSpPr>
          <p:cNvPr name="TextBox 4" id="4"/>
          <p:cNvSpPr txBox="true"/>
          <p:nvPr/>
        </p:nvSpPr>
        <p:spPr>
          <a:xfrm rot="-60000">
            <a:off x="11084750" y="2605090"/>
            <a:ext cx="6162054" cy="1981200"/>
          </a:xfrm>
          <a:prstGeom prst="rect">
            <a:avLst/>
          </a:prstGeom>
        </p:spPr>
        <p:txBody>
          <a:bodyPr anchor="t" rtlCol="false" tIns="0" lIns="0" bIns="0" rIns="0">
            <a:spAutoFit/>
          </a:bodyPr>
          <a:lstStyle/>
          <a:p>
            <a:pPr algn="ctr">
              <a:lnSpc>
                <a:spcPts val="3900"/>
              </a:lnSpc>
            </a:pPr>
            <a:r>
              <a:rPr lang="en-US" sz="3000">
                <a:solidFill>
                  <a:srgbClr val="EFEFEF"/>
                </a:solidFill>
                <a:latin typeface="Neue Machina Light"/>
              </a:rPr>
              <a:t>Dataset exploration, API Integration withe BERT model, Integration with ToxiCheck, Report</a:t>
            </a:r>
          </a:p>
        </p:txBody>
      </p:sp>
      <p:sp>
        <p:nvSpPr>
          <p:cNvPr name="TextBox 5" id="5"/>
          <p:cNvSpPr txBox="true"/>
          <p:nvPr/>
        </p:nvSpPr>
        <p:spPr>
          <a:xfrm rot="0">
            <a:off x="7273615" y="1419225"/>
            <a:ext cx="4565699" cy="495300"/>
          </a:xfrm>
          <a:prstGeom prst="rect">
            <a:avLst/>
          </a:prstGeom>
        </p:spPr>
        <p:txBody>
          <a:bodyPr anchor="t" rtlCol="false" tIns="0" lIns="0" bIns="0" rIns="0">
            <a:spAutoFit/>
          </a:bodyPr>
          <a:lstStyle/>
          <a:p>
            <a:pPr algn="ctr">
              <a:lnSpc>
                <a:spcPts val="3900"/>
              </a:lnSpc>
            </a:pPr>
            <a:r>
              <a:rPr lang="en-US" sz="3000">
                <a:solidFill>
                  <a:srgbClr val="EFEFEF"/>
                </a:solidFill>
                <a:latin typeface="Neue Machina Light"/>
              </a:rPr>
              <a:t>CS21B013</a:t>
            </a:r>
          </a:p>
        </p:txBody>
      </p:sp>
      <p:sp>
        <p:nvSpPr>
          <p:cNvPr name="TextBox 6" id="6"/>
          <p:cNvSpPr txBox="true"/>
          <p:nvPr/>
        </p:nvSpPr>
        <p:spPr>
          <a:xfrm rot="0">
            <a:off x="7273615" y="5338762"/>
            <a:ext cx="4565699" cy="495300"/>
          </a:xfrm>
          <a:prstGeom prst="rect">
            <a:avLst/>
          </a:prstGeom>
        </p:spPr>
        <p:txBody>
          <a:bodyPr anchor="t" rtlCol="false" tIns="0" lIns="0" bIns="0" rIns="0">
            <a:spAutoFit/>
          </a:bodyPr>
          <a:lstStyle/>
          <a:p>
            <a:pPr algn="ctr">
              <a:lnSpc>
                <a:spcPts val="3900"/>
              </a:lnSpc>
            </a:pPr>
            <a:r>
              <a:rPr lang="en-US" sz="3000">
                <a:solidFill>
                  <a:srgbClr val="EFEFEF"/>
                </a:solidFill>
                <a:latin typeface="Neue Machina Light"/>
              </a:rPr>
              <a:t>CS21B045  </a:t>
            </a:r>
          </a:p>
        </p:txBody>
      </p:sp>
      <p:sp>
        <p:nvSpPr>
          <p:cNvPr name="TextBox 7" id="7"/>
          <p:cNvSpPr txBox="true"/>
          <p:nvPr/>
        </p:nvSpPr>
        <p:spPr>
          <a:xfrm rot="0">
            <a:off x="11394305" y="4782786"/>
            <a:ext cx="5543607" cy="1485900"/>
          </a:xfrm>
          <a:prstGeom prst="rect">
            <a:avLst/>
          </a:prstGeom>
        </p:spPr>
        <p:txBody>
          <a:bodyPr anchor="t" rtlCol="false" tIns="0" lIns="0" bIns="0" rIns="0">
            <a:spAutoFit/>
          </a:bodyPr>
          <a:lstStyle/>
          <a:p>
            <a:pPr algn="ctr">
              <a:lnSpc>
                <a:spcPts val="3900"/>
              </a:lnSpc>
            </a:pPr>
            <a:r>
              <a:rPr lang="en-US" sz="3000">
                <a:solidFill>
                  <a:srgbClr val="EFEFEF"/>
                </a:solidFill>
                <a:latin typeface="Neue Machina Light"/>
              </a:rPr>
              <a:t>Detoxification suggestion using Gemini API and Integration with tool,</a:t>
            </a:r>
          </a:p>
        </p:txBody>
      </p:sp>
      <p:sp>
        <p:nvSpPr>
          <p:cNvPr name="TextBox 8" id="8"/>
          <p:cNvSpPr txBox="true"/>
          <p:nvPr/>
        </p:nvSpPr>
        <p:spPr>
          <a:xfrm rot="0">
            <a:off x="734019" y="4506561"/>
            <a:ext cx="5987064" cy="1028700"/>
          </a:xfrm>
          <a:prstGeom prst="rect">
            <a:avLst/>
          </a:prstGeom>
        </p:spPr>
        <p:txBody>
          <a:bodyPr anchor="t" rtlCol="false" tIns="0" lIns="0" bIns="0" rIns="0">
            <a:spAutoFit/>
          </a:bodyPr>
          <a:lstStyle/>
          <a:p>
            <a:pPr>
              <a:lnSpc>
                <a:spcPts val="7080"/>
              </a:lnSpc>
            </a:pPr>
            <a:r>
              <a:rPr lang="en-US" sz="5900">
                <a:solidFill>
                  <a:srgbClr val="EFEFEF"/>
                </a:solidFill>
                <a:latin typeface="Mero Thai"/>
              </a:rPr>
              <a:t>Contributions</a:t>
            </a:r>
          </a:p>
        </p:txBody>
      </p:sp>
      <p:sp>
        <p:nvSpPr>
          <p:cNvPr name="TextBox 9" id="9"/>
          <p:cNvSpPr txBox="true"/>
          <p:nvPr/>
        </p:nvSpPr>
        <p:spPr>
          <a:xfrm rot="0">
            <a:off x="7273615" y="6981825"/>
            <a:ext cx="4565699" cy="495300"/>
          </a:xfrm>
          <a:prstGeom prst="rect">
            <a:avLst/>
          </a:prstGeom>
        </p:spPr>
        <p:txBody>
          <a:bodyPr anchor="t" rtlCol="false" tIns="0" lIns="0" bIns="0" rIns="0">
            <a:spAutoFit/>
          </a:bodyPr>
          <a:lstStyle/>
          <a:p>
            <a:pPr algn="ctr">
              <a:lnSpc>
                <a:spcPts val="3900"/>
              </a:lnSpc>
            </a:pPr>
            <a:r>
              <a:rPr lang="en-US" sz="3000">
                <a:solidFill>
                  <a:srgbClr val="EFEFEF"/>
                </a:solidFill>
                <a:latin typeface="Neue Machina Light"/>
              </a:rPr>
              <a:t>CS21B047</a:t>
            </a:r>
          </a:p>
        </p:txBody>
      </p:sp>
      <p:sp>
        <p:nvSpPr>
          <p:cNvPr name="TextBox 10" id="10"/>
          <p:cNvSpPr txBox="true"/>
          <p:nvPr/>
        </p:nvSpPr>
        <p:spPr>
          <a:xfrm rot="0">
            <a:off x="7273615" y="8763000"/>
            <a:ext cx="4565699" cy="495300"/>
          </a:xfrm>
          <a:prstGeom prst="rect">
            <a:avLst/>
          </a:prstGeom>
        </p:spPr>
        <p:txBody>
          <a:bodyPr anchor="t" rtlCol="false" tIns="0" lIns="0" bIns="0" rIns="0">
            <a:spAutoFit/>
          </a:bodyPr>
          <a:lstStyle/>
          <a:p>
            <a:pPr algn="ctr">
              <a:lnSpc>
                <a:spcPts val="3900"/>
              </a:lnSpc>
            </a:pPr>
            <a:r>
              <a:rPr lang="en-US" sz="3000">
                <a:solidFill>
                  <a:srgbClr val="EFEFEF"/>
                </a:solidFill>
                <a:latin typeface="Neue Machina Light"/>
              </a:rPr>
              <a:t>CS21B053 </a:t>
            </a:r>
          </a:p>
        </p:txBody>
      </p:sp>
      <p:sp>
        <p:nvSpPr>
          <p:cNvPr name="TextBox 11" id="11"/>
          <p:cNvSpPr txBox="true"/>
          <p:nvPr/>
        </p:nvSpPr>
        <p:spPr>
          <a:xfrm rot="0">
            <a:off x="11883259" y="8496300"/>
            <a:ext cx="4565699" cy="1485900"/>
          </a:xfrm>
          <a:prstGeom prst="rect">
            <a:avLst/>
          </a:prstGeom>
        </p:spPr>
        <p:txBody>
          <a:bodyPr anchor="t" rtlCol="false" tIns="0" lIns="0" bIns="0" rIns="0">
            <a:spAutoFit/>
          </a:bodyPr>
          <a:lstStyle/>
          <a:p>
            <a:pPr algn="ctr">
              <a:lnSpc>
                <a:spcPts val="3900"/>
              </a:lnSpc>
            </a:pPr>
            <a:r>
              <a:rPr lang="en-US" sz="3000">
                <a:solidFill>
                  <a:srgbClr val="EFEFEF"/>
                </a:solidFill>
                <a:latin typeface="Neue Machina Light"/>
              </a:rPr>
              <a:t>Analyzed the tool ToxiCheck, Backend, Bug-fixing</a:t>
            </a:r>
          </a:p>
        </p:txBody>
      </p:sp>
      <p:sp>
        <p:nvSpPr>
          <p:cNvPr name="TextBox 12" id="12"/>
          <p:cNvSpPr txBox="true"/>
          <p:nvPr/>
        </p:nvSpPr>
        <p:spPr>
          <a:xfrm rot="0">
            <a:off x="12133995" y="6486525"/>
            <a:ext cx="4565699" cy="1485900"/>
          </a:xfrm>
          <a:prstGeom prst="rect">
            <a:avLst/>
          </a:prstGeom>
        </p:spPr>
        <p:txBody>
          <a:bodyPr anchor="t" rtlCol="false" tIns="0" lIns="0" bIns="0" rIns="0">
            <a:spAutoFit/>
          </a:bodyPr>
          <a:lstStyle/>
          <a:p>
            <a:pPr algn="ctr">
              <a:lnSpc>
                <a:spcPts val="3900"/>
              </a:lnSpc>
            </a:pPr>
            <a:r>
              <a:rPr lang="en-US" sz="3000">
                <a:solidFill>
                  <a:srgbClr val="EFEFEF"/>
                </a:solidFill>
                <a:latin typeface="Neue Machina Light"/>
              </a:rPr>
              <a:t>Explored about automatic reporting, Readme, Backend</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7204506" y="-5178650"/>
            <a:ext cx="15870302" cy="20216945"/>
          </a:xfrm>
          <a:custGeom>
            <a:avLst/>
            <a:gdLst/>
            <a:ahLst/>
            <a:cxnLst/>
            <a:rect r="r" b="b" t="t" l="l"/>
            <a:pathLst>
              <a:path h="20216945" w="15870302">
                <a:moveTo>
                  <a:pt x="0" y="0"/>
                </a:moveTo>
                <a:lnTo>
                  <a:pt x="15870302" y="0"/>
                </a:lnTo>
                <a:lnTo>
                  <a:pt x="15870302" y="20216945"/>
                </a:lnTo>
                <a:lnTo>
                  <a:pt x="0" y="20216945"/>
                </a:lnTo>
                <a:lnTo>
                  <a:pt x="0" y="0"/>
                </a:lnTo>
                <a:close/>
              </a:path>
            </a:pathLst>
          </a:custGeom>
          <a:blipFill>
            <a:blip r:embed="rId2"/>
            <a:stretch>
              <a:fillRect l="0" t="0" r="0" b="0"/>
            </a:stretch>
          </a:blipFill>
        </p:spPr>
      </p:sp>
      <p:grpSp>
        <p:nvGrpSpPr>
          <p:cNvPr name="Group 3" id="3"/>
          <p:cNvGrpSpPr/>
          <p:nvPr/>
        </p:nvGrpSpPr>
        <p:grpSpPr>
          <a:xfrm rot="0">
            <a:off x="0" y="0"/>
            <a:ext cx="7589321" cy="10287000"/>
            <a:chOff x="0" y="0"/>
            <a:chExt cx="2567252" cy="3479800"/>
          </a:xfrm>
        </p:grpSpPr>
        <p:sp>
          <p:nvSpPr>
            <p:cNvPr name="Freeform 4" id="4"/>
            <p:cNvSpPr/>
            <p:nvPr/>
          </p:nvSpPr>
          <p:spPr>
            <a:xfrm flipH="false" flipV="false" rot="0">
              <a:off x="0" y="0"/>
              <a:ext cx="2567252" cy="3479800"/>
            </a:xfrm>
            <a:custGeom>
              <a:avLst/>
              <a:gdLst/>
              <a:ahLst/>
              <a:cxnLst/>
              <a:rect r="r" b="b" t="t" l="l"/>
              <a:pathLst>
                <a:path h="3479800" w="2567252">
                  <a:moveTo>
                    <a:pt x="0" y="0"/>
                  </a:moveTo>
                  <a:lnTo>
                    <a:pt x="2567252" y="0"/>
                  </a:lnTo>
                  <a:lnTo>
                    <a:pt x="2567252" y="3479800"/>
                  </a:lnTo>
                  <a:lnTo>
                    <a:pt x="0" y="3479800"/>
                  </a:lnTo>
                  <a:close/>
                </a:path>
              </a:pathLst>
            </a:custGeom>
            <a:solidFill>
              <a:srgbClr val="000000"/>
            </a:solidFill>
          </p:spPr>
        </p:sp>
      </p:grpSp>
      <p:grpSp>
        <p:nvGrpSpPr>
          <p:cNvPr name="Group 5" id="5"/>
          <p:cNvGrpSpPr/>
          <p:nvPr/>
        </p:nvGrpSpPr>
        <p:grpSpPr>
          <a:xfrm rot="0">
            <a:off x="1028700" y="3245930"/>
            <a:ext cx="5098253" cy="3795139"/>
            <a:chOff x="0" y="0"/>
            <a:chExt cx="6797670" cy="5060186"/>
          </a:xfrm>
        </p:grpSpPr>
        <p:sp>
          <p:nvSpPr>
            <p:cNvPr name="TextBox 6" id="6"/>
            <p:cNvSpPr txBox="true"/>
            <p:nvPr/>
          </p:nvSpPr>
          <p:spPr>
            <a:xfrm rot="0">
              <a:off x="0" y="-190500"/>
              <a:ext cx="6797670" cy="3746500"/>
            </a:xfrm>
            <a:prstGeom prst="rect">
              <a:avLst/>
            </a:prstGeom>
          </p:spPr>
          <p:txBody>
            <a:bodyPr anchor="t" rtlCol="false" tIns="0" lIns="0" bIns="0" rIns="0">
              <a:spAutoFit/>
            </a:bodyPr>
            <a:lstStyle/>
            <a:p>
              <a:pPr marL="0" indent="0" lvl="0">
                <a:lnSpc>
                  <a:spcPts val="10560"/>
                </a:lnSpc>
                <a:spcBef>
                  <a:spcPct val="0"/>
                </a:spcBef>
              </a:pPr>
              <a:r>
                <a:rPr lang="en-US" sz="8800">
                  <a:solidFill>
                    <a:srgbClr val="EFEFEF"/>
                  </a:solidFill>
                  <a:latin typeface="Mero Thai"/>
                </a:rPr>
                <a:t>Thank you!</a:t>
              </a:r>
            </a:p>
          </p:txBody>
        </p:sp>
        <p:sp>
          <p:nvSpPr>
            <p:cNvPr name="TextBox 7" id="7"/>
            <p:cNvSpPr txBox="true"/>
            <p:nvPr/>
          </p:nvSpPr>
          <p:spPr>
            <a:xfrm rot="0">
              <a:off x="0" y="4319353"/>
              <a:ext cx="6797670" cy="740833"/>
            </a:xfrm>
            <a:prstGeom prst="rect">
              <a:avLst/>
            </a:prstGeom>
          </p:spPr>
          <p:txBody>
            <a:bodyPr anchor="t" rtlCol="false" tIns="0" lIns="0" bIns="0" rIns="0">
              <a:spAutoFit/>
            </a:bodyPr>
            <a:lstStyle/>
            <a:p>
              <a:pPr>
                <a:lnSpc>
                  <a:spcPts val="4550"/>
                </a:lnSpc>
              </a:pP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DAF_fbvk8T4</dc:identifier>
  <dcterms:modified xsi:type="dcterms:W3CDTF">2011-08-01T06:04:30Z</dcterms:modified>
  <cp:revision>1</cp:revision>
  <dc:title>Black Grey Sleek and Professional Basic Simple Presentation</dc:title>
</cp:coreProperties>
</file>