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6" r:id="rId2"/>
    <p:sldId id="287" r:id="rId3"/>
    <p:sldId id="270" r:id="rId4"/>
    <p:sldId id="272" r:id="rId5"/>
    <p:sldId id="273" r:id="rId6"/>
    <p:sldId id="275" r:id="rId7"/>
    <p:sldId id="286" r:id="rId8"/>
    <p:sldId id="288" r:id="rId9"/>
    <p:sldId id="289" r:id="rId10"/>
    <p:sldId id="290" r:id="rId11"/>
    <p:sldId id="291" r:id="rId12"/>
    <p:sldId id="2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53E"/>
    <a:srgbClr val="077B3B"/>
    <a:srgbClr val="00A44E"/>
    <a:srgbClr val="007B3B"/>
    <a:srgbClr val="00A651"/>
    <a:srgbClr val="079418"/>
    <a:srgbClr val="004A24"/>
    <a:srgbClr val="74C427"/>
    <a:srgbClr val="8AC4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52"/>
    <p:restoredTop sz="94574"/>
  </p:normalViewPr>
  <p:slideViewPr>
    <p:cSldViewPr snapToGrid="0" snapToObjects="1">
      <p:cViewPr varScale="1">
        <p:scale>
          <a:sx n="90" d="100"/>
          <a:sy n="90" d="100"/>
        </p:scale>
        <p:origin x="154" y="67"/>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630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210E7C09-85A1-C347-BD36-1D230C772538}"/>
              </a:ext>
            </a:extLst>
          </p:cNvPr>
          <p:cNvSpPr>
            <a:spLocks noGrp="1"/>
          </p:cNvSpPr>
          <p:nvPr>
            <p:ph type="body" sz="quarter" idx="10" hasCustomPrompt="1"/>
          </p:nvPr>
        </p:nvSpPr>
        <p:spPr>
          <a:xfrm>
            <a:off x="3911599" y="4366579"/>
            <a:ext cx="4307841" cy="439101"/>
          </a:xfrm>
          <a:prstGeom prst="rect">
            <a:avLst/>
          </a:prstGeom>
        </p:spPr>
        <p:txBody>
          <a:bodyPr/>
          <a:lstStyle>
            <a:lvl1pPr marL="0" indent="0" algn="ctr">
              <a:buFontTx/>
              <a:buNone/>
              <a:defRPr lang="en-US" sz="2800" b="0" i="0" u="none" strike="noStrike" baseline="0" smtClean="0">
                <a:effectLst/>
                <a:latin typeface="Calibri Regular"/>
              </a:defRPr>
            </a:lvl1pPr>
          </a:lstStyle>
          <a:p>
            <a:pPr lvl="0">
              <a:spcBef>
                <a:spcPts val="1600"/>
              </a:spcBef>
            </a:pPr>
            <a:r>
              <a:rPr lang="en-US" b="0" i="0" u="none" strike="noStrike" dirty="0">
                <a:solidFill>
                  <a:srgbClr val="000000"/>
                </a:solidFill>
                <a:effectLst/>
                <a:latin typeface="Segoe UI"/>
              </a:rPr>
              <a:t>Slide Title Here</a:t>
            </a:r>
          </a:p>
        </p:txBody>
      </p:sp>
      <p:sp>
        <p:nvSpPr>
          <p:cNvPr id="10" name="Text Placeholder 9">
            <a:extLst>
              <a:ext uri="{FF2B5EF4-FFF2-40B4-BE49-F238E27FC236}">
                <a16:creationId xmlns:a16="http://schemas.microsoft.com/office/drawing/2014/main" id="{B68784AB-3752-A44B-9D82-F3D2CCF84DDE}"/>
              </a:ext>
            </a:extLst>
          </p:cNvPr>
          <p:cNvSpPr>
            <a:spLocks noGrp="1"/>
          </p:cNvSpPr>
          <p:nvPr>
            <p:ph type="body" sz="quarter" idx="11" hasCustomPrompt="1"/>
          </p:nvPr>
        </p:nvSpPr>
        <p:spPr>
          <a:xfrm>
            <a:off x="3911600" y="5008563"/>
            <a:ext cx="4308475" cy="1655762"/>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Tx/>
              <a:buNone/>
              <a:tabLst/>
              <a:defRPr lang="en-US" sz="1400" b="0" i="0" u="none" strike="noStrike" baseline="0" smtClean="0">
                <a:solidFill>
                  <a:schemeClr val="tx1"/>
                </a:solidFill>
                <a:effectLst/>
                <a:latin typeface="+mn-lt"/>
                <a:cs typeface="Calibri" panose="020F0502020204030204" pitchFamily="34" charset="0"/>
              </a:defRPr>
            </a:lvl1pPr>
          </a:lstStyle>
          <a:p>
            <a:pPr marL="0" marR="0" lvl="0" indent="0" algn="ctr" defTabSz="914400" rtl="0" eaLnBrk="1" fontAlgn="auto" latinLnBrk="0" hangingPunct="1">
              <a:lnSpc>
                <a:spcPct val="90000"/>
              </a:lnSpc>
              <a:spcBef>
                <a:spcPts val="1000"/>
              </a:spcBef>
              <a:spcAft>
                <a:spcPts val="0"/>
              </a:spcAft>
              <a:buClrTx/>
              <a:buSzTx/>
              <a:buFontTx/>
              <a:buNone/>
              <a:tabLst/>
              <a:defRPr/>
            </a:pPr>
            <a:r>
              <a:rPr lang="en-US" sz="1400" dirty="0" err="1"/>
              <a:t>Mauris</a:t>
            </a:r>
            <a:r>
              <a:rPr lang="en-US" sz="1400" dirty="0"/>
              <a:t> </a:t>
            </a:r>
            <a:r>
              <a:rPr lang="en-US" sz="1400" dirty="0" err="1"/>
              <a:t>accumsan</a:t>
            </a:r>
            <a:r>
              <a:rPr lang="en-US" sz="1400" dirty="0"/>
              <a:t> </a:t>
            </a:r>
            <a:r>
              <a:rPr lang="en-US" sz="1400" dirty="0" err="1"/>
              <a:t>purus</a:t>
            </a:r>
            <a:r>
              <a:rPr lang="en-US" sz="1400" dirty="0"/>
              <a:t> in </a:t>
            </a:r>
            <a:r>
              <a:rPr lang="en-US" sz="1400" dirty="0" err="1"/>
              <a:t>quam</a:t>
            </a:r>
            <a:r>
              <a:rPr lang="en-US" sz="1400" dirty="0"/>
              <a:t> </a:t>
            </a:r>
            <a:r>
              <a:rPr lang="en-US" sz="1400" dirty="0" err="1"/>
              <a:t>lobortis</a:t>
            </a:r>
            <a:r>
              <a:rPr lang="en-US" sz="1400" dirty="0"/>
              <a:t> pharetra. </a:t>
            </a:r>
            <a:r>
              <a:rPr lang="en-US" sz="1400" dirty="0" err="1"/>
              <a:t>Proin</a:t>
            </a:r>
            <a:r>
              <a:rPr lang="en-US" sz="1400" dirty="0"/>
              <a:t> sit </a:t>
            </a:r>
            <a:r>
              <a:rPr lang="en-US" sz="1400" dirty="0" err="1"/>
              <a:t>amet</a:t>
            </a:r>
            <a:r>
              <a:rPr lang="en-US" sz="1400" dirty="0"/>
              <a:t> </a:t>
            </a:r>
            <a:r>
              <a:rPr lang="en-US" sz="1400" dirty="0" err="1"/>
              <a:t>elementum</a:t>
            </a:r>
            <a:r>
              <a:rPr lang="en-US" sz="1400" dirty="0"/>
              <a:t> </a:t>
            </a:r>
            <a:r>
              <a:rPr lang="en-US" sz="1400" dirty="0" err="1"/>
              <a:t>turpis</a:t>
            </a:r>
            <a:r>
              <a:rPr lang="en-US" sz="1400" dirty="0"/>
              <a:t>. </a:t>
            </a:r>
            <a:r>
              <a:rPr lang="en-US" sz="1400" dirty="0" err="1"/>
              <a:t>Vivamus</a:t>
            </a:r>
            <a:r>
              <a:rPr lang="en-US" sz="1400" dirty="0"/>
              <a:t> </a:t>
            </a:r>
            <a:r>
              <a:rPr lang="en-US" sz="1400" dirty="0" err="1"/>
              <a:t>sodales</a:t>
            </a:r>
            <a:r>
              <a:rPr lang="en-US" sz="1400" dirty="0"/>
              <a:t> magna id pulvinar </a:t>
            </a:r>
            <a:r>
              <a:rPr lang="en-US" sz="1400" dirty="0" err="1"/>
              <a:t>pretium</a:t>
            </a:r>
            <a:r>
              <a:rPr lang="en-US" sz="1400" dirty="0"/>
              <a:t>. </a:t>
            </a:r>
            <a:r>
              <a:rPr lang="en-US" sz="1400" dirty="0" err="1"/>
              <a:t>Phasellus</a:t>
            </a:r>
            <a:r>
              <a:rPr lang="en-US" sz="1400" dirty="0"/>
              <a:t> porta ipsum </a:t>
            </a:r>
            <a:r>
              <a:rPr lang="en-US" sz="1400" dirty="0" err="1"/>
              <a:t>nec</a:t>
            </a:r>
            <a:r>
              <a:rPr lang="en-US" sz="1400" dirty="0"/>
              <a:t> </a:t>
            </a:r>
            <a:r>
              <a:rPr lang="en-US" sz="1400" dirty="0" err="1"/>
              <a:t>euismod</a:t>
            </a:r>
            <a:r>
              <a:rPr lang="en-US" sz="1400" dirty="0"/>
              <a:t> </a:t>
            </a:r>
            <a:r>
              <a:rPr lang="en-US" sz="1400" dirty="0" err="1"/>
              <a:t>tincidunt</a:t>
            </a:r>
            <a:r>
              <a:rPr lang="en-US" sz="1400" dirty="0"/>
              <a:t>. </a:t>
            </a:r>
            <a:r>
              <a:rPr lang="en-US" sz="1400" dirty="0" err="1"/>
              <a:t>Aliquam</a:t>
            </a:r>
            <a:r>
              <a:rPr lang="en-US" sz="1400" dirty="0"/>
              <a:t> </a:t>
            </a:r>
            <a:r>
              <a:rPr lang="en-US" sz="1400" dirty="0" err="1"/>
              <a:t>ultrices</a:t>
            </a:r>
            <a:r>
              <a:rPr lang="en-US" sz="1400" dirty="0"/>
              <a:t>, </a:t>
            </a:r>
            <a:r>
              <a:rPr lang="en-US" sz="1400" dirty="0" err="1"/>
              <a:t>justo</a:t>
            </a:r>
            <a:r>
              <a:rPr lang="en-US" sz="1400" dirty="0"/>
              <a:t> </a:t>
            </a:r>
            <a:r>
              <a:rPr lang="en-US" sz="1400" dirty="0" err="1"/>
              <a:t>quis</a:t>
            </a:r>
            <a:r>
              <a:rPr lang="en-US" sz="1400" dirty="0"/>
              <a:t> semper</a:t>
            </a:r>
            <a:endParaRPr lang="en-US" dirty="0">
              <a:solidFill>
                <a:srgbClr val="000000"/>
              </a:solidFill>
              <a:effectLst/>
              <a:latin typeface="Helvetica" pitchFamily="2" charset="0"/>
            </a:endParaRPr>
          </a:p>
        </p:txBody>
      </p:sp>
      <p:sp>
        <p:nvSpPr>
          <p:cNvPr id="5" name="Oval 4">
            <a:extLst>
              <a:ext uri="{FF2B5EF4-FFF2-40B4-BE49-F238E27FC236}">
                <a16:creationId xmlns:a16="http://schemas.microsoft.com/office/drawing/2014/main" id="{A3C1BF43-167B-404A-8DED-4E203311E0FD}"/>
              </a:ext>
            </a:extLst>
          </p:cNvPr>
          <p:cNvSpPr/>
          <p:nvPr userDrawn="1"/>
        </p:nvSpPr>
        <p:spPr>
          <a:xfrm>
            <a:off x="4446928" y="763908"/>
            <a:ext cx="3237181" cy="3237181"/>
          </a:xfrm>
          <a:prstGeom prst="ellipse">
            <a:avLst/>
          </a:prstGeom>
          <a:solidFill>
            <a:srgbClr val="0085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0E6958F9-1290-544E-A4D9-C155090F0538}"/>
              </a:ext>
            </a:extLst>
          </p:cNvPr>
          <p:cNvPicPr>
            <a:picLocks noChangeAspect="1"/>
          </p:cNvPicPr>
          <p:nvPr userDrawn="1"/>
        </p:nvPicPr>
        <p:blipFill>
          <a:blip r:embed="rId2"/>
          <a:stretch>
            <a:fillRect/>
          </a:stretch>
        </p:blipFill>
        <p:spPr>
          <a:xfrm>
            <a:off x="4689346" y="1747341"/>
            <a:ext cx="2752344" cy="1270313"/>
          </a:xfrm>
          <a:prstGeom prst="rect">
            <a:avLst/>
          </a:prstGeom>
        </p:spPr>
      </p:pic>
    </p:spTree>
    <p:extLst>
      <p:ext uri="{BB962C8B-B14F-4D97-AF65-F5344CB8AC3E}">
        <p14:creationId xmlns:p14="http://schemas.microsoft.com/office/powerpoint/2010/main" val="1356981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E59F1FB-5E2C-514C-8EE1-7A1EB1EF3DF9}"/>
              </a:ext>
            </a:extLst>
          </p:cNvPr>
          <p:cNvSpPr/>
          <p:nvPr userDrawn="1"/>
        </p:nvSpPr>
        <p:spPr>
          <a:xfrm>
            <a:off x="0" y="0"/>
            <a:ext cx="12192000" cy="6858000"/>
          </a:xfrm>
          <a:prstGeom prst="rect">
            <a:avLst/>
          </a:prstGeom>
          <a:gradFill flip="none" rotWithShape="1">
            <a:gsLst>
              <a:gs pos="0">
                <a:srgbClr val="00A44E"/>
              </a:gs>
              <a:gs pos="100000">
                <a:srgbClr val="004A24"/>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5">
            <a:extLst>
              <a:ext uri="{FF2B5EF4-FFF2-40B4-BE49-F238E27FC236}">
                <a16:creationId xmlns:a16="http://schemas.microsoft.com/office/drawing/2014/main" id="{D2C30F20-235F-174D-B487-D6643917E8A9}"/>
              </a:ext>
            </a:extLst>
          </p:cNvPr>
          <p:cNvSpPr>
            <a:spLocks noGrp="1"/>
          </p:cNvSpPr>
          <p:nvPr>
            <p:ph type="body" sz="quarter" idx="10" hasCustomPrompt="1"/>
          </p:nvPr>
        </p:nvSpPr>
        <p:spPr>
          <a:xfrm>
            <a:off x="3911599" y="4366579"/>
            <a:ext cx="4307841" cy="439101"/>
          </a:xfrm>
          <a:prstGeom prst="rect">
            <a:avLst/>
          </a:prstGeom>
        </p:spPr>
        <p:txBody>
          <a:bodyPr/>
          <a:lstStyle>
            <a:lvl1pPr marL="0" indent="0" algn="ctr">
              <a:buFontTx/>
              <a:buNone/>
              <a:defRPr lang="en-US" dirty="0" smtClean="0">
                <a:solidFill>
                  <a:schemeClr val="bg1"/>
                </a:solidFill>
              </a:defRPr>
            </a:lvl1pPr>
          </a:lstStyle>
          <a:p>
            <a:pPr lvl="0">
              <a:spcBef>
                <a:spcPts val="1600"/>
              </a:spcBef>
            </a:pPr>
            <a:r>
              <a:rPr lang="en-US" sz="2800" dirty="0"/>
              <a:t>Slide Title Here</a:t>
            </a:r>
            <a:endParaRPr lang="en-US" b="0" i="0" u="none" strike="noStrike" dirty="0">
              <a:solidFill>
                <a:srgbClr val="000000"/>
              </a:solidFill>
              <a:effectLst/>
              <a:latin typeface="Segoe UI"/>
            </a:endParaRPr>
          </a:p>
        </p:txBody>
      </p:sp>
      <p:sp>
        <p:nvSpPr>
          <p:cNvPr id="9" name="Text Placeholder 9">
            <a:extLst>
              <a:ext uri="{FF2B5EF4-FFF2-40B4-BE49-F238E27FC236}">
                <a16:creationId xmlns:a16="http://schemas.microsoft.com/office/drawing/2014/main" id="{0D4B792E-BBD3-EA46-9052-2846A6BC14B1}"/>
              </a:ext>
            </a:extLst>
          </p:cNvPr>
          <p:cNvSpPr>
            <a:spLocks noGrp="1"/>
          </p:cNvSpPr>
          <p:nvPr>
            <p:ph type="body" sz="quarter" idx="11" hasCustomPrompt="1"/>
          </p:nvPr>
        </p:nvSpPr>
        <p:spPr>
          <a:xfrm>
            <a:off x="3911600" y="5008563"/>
            <a:ext cx="4308475" cy="1655762"/>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Tx/>
              <a:buNone/>
              <a:tabLst/>
              <a:defRPr lang="en-US" sz="1400" b="0" i="0" u="none" strike="noStrike" baseline="0" smtClean="0">
                <a:solidFill>
                  <a:schemeClr val="bg1"/>
                </a:solidFill>
                <a:effectLst/>
                <a:latin typeface="+mn-lt"/>
                <a:cs typeface="Calibri" panose="020F0502020204030204" pitchFamily="34" charset="0"/>
              </a:defRPr>
            </a:lvl1pPr>
          </a:lstStyle>
          <a:p>
            <a:pPr marL="0" marR="0" lvl="0" indent="0" algn="ctr" defTabSz="914400" rtl="0" eaLnBrk="1" fontAlgn="auto" latinLnBrk="0" hangingPunct="1">
              <a:lnSpc>
                <a:spcPct val="90000"/>
              </a:lnSpc>
              <a:spcBef>
                <a:spcPts val="1000"/>
              </a:spcBef>
              <a:spcAft>
                <a:spcPts val="0"/>
              </a:spcAft>
              <a:buClrTx/>
              <a:buSzTx/>
              <a:buFontTx/>
              <a:buNone/>
              <a:tabLst/>
              <a:defRPr/>
            </a:pPr>
            <a:r>
              <a:rPr lang="en-US" sz="1400" dirty="0" err="1"/>
              <a:t>Mauris</a:t>
            </a:r>
            <a:r>
              <a:rPr lang="en-US" sz="1400" dirty="0"/>
              <a:t> </a:t>
            </a:r>
            <a:r>
              <a:rPr lang="en-US" sz="1400" dirty="0" err="1"/>
              <a:t>accumsan</a:t>
            </a:r>
            <a:r>
              <a:rPr lang="en-US" sz="1400" dirty="0"/>
              <a:t> </a:t>
            </a:r>
            <a:r>
              <a:rPr lang="en-US" sz="1400" dirty="0" err="1"/>
              <a:t>purus</a:t>
            </a:r>
            <a:r>
              <a:rPr lang="en-US" sz="1400" dirty="0"/>
              <a:t> in </a:t>
            </a:r>
            <a:r>
              <a:rPr lang="en-US" sz="1400" dirty="0" err="1"/>
              <a:t>quam</a:t>
            </a:r>
            <a:r>
              <a:rPr lang="en-US" sz="1400" dirty="0"/>
              <a:t> </a:t>
            </a:r>
            <a:r>
              <a:rPr lang="en-US" sz="1400" dirty="0" err="1"/>
              <a:t>lobortis</a:t>
            </a:r>
            <a:r>
              <a:rPr lang="en-US" sz="1400" dirty="0"/>
              <a:t> pharetra. </a:t>
            </a:r>
            <a:r>
              <a:rPr lang="en-US" sz="1400" dirty="0" err="1"/>
              <a:t>Proin</a:t>
            </a:r>
            <a:r>
              <a:rPr lang="en-US" sz="1400" dirty="0"/>
              <a:t> sit </a:t>
            </a:r>
            <a:r>
              <a:rPr lang="en-US" sz="1400" dirty="0" err="1"/>
              <a:t>amet</a:t>
            </a:r>
            <a:r>
              <a:rPr lang="en-US" sz="1400" dirty="0"/>
              <a:t> </a:t>
            </a:r>
            <a:r>
              <a:rPr lang="en-US" sz="1400" dirty="0" err="1"/>
              <a:t>elementum</a:t>
            </a:r>
            <a:r>
              <a:rPr lang="en-US" sz="1400" dirty="0"/>
              <a:t> </a:t>
            </a:r>
            <a:r>
              <a:rPr lang="en-US" sz="1400" dirty="0" err="1"/>
              <a:t>turpis</a:t>
            </a:r>
            <a:r>
              <a:rPr lang="en-US" sz="1400" dirty="0"/>
              <a:t>. </a:t>
            </a:r>
            <a:r>
              <a:rPr lang="en-US" sz="1400" dirty="0" err="1"/>
              <a:t>Vivamus</a:t>
            </a:r>
            <a:r>
              <a:rPr lang="en-US" sz="1400" dirty="0"/>
              <a:t> </a:t>
            </a:r>
            <a:r>
              <a:rPr lang="en-US" sz="1400" dirty="0" err="1"/>
              <a:t>sodales</a:t>
            </a:r>
            <a:r>
              <a:rPr lang="en-US" sz="1400" dirty="0"/>
              <a:t> magna id pulvinar </a:t>
            </a:r>
            <a:r>
              <a:rPr lang="en-US" sz="1400" dirty="0" err="1"/>
              <a:t>pretium</a:t>
            </a:r>
            <a:r>
              <a:rPr lang="en-US" sz="1400" dirty="0"/>
              <a:t>. </a:t>
            </a:r>
            <a:r>
              <a:rPr lang="en-US" sz="1400" dirty="0" err="1"/>
              <a:t>Phasellus</a:t>
            </a:r>
            <a:r>
              <a:rPr lang="en-US" sz="1400" dirty="0"/>
              <a:t> porta ipsum </a:t>
            </a:r>
            <a:r>
              <a:rPr lang="en-US" sz="1400" dirty="0" err="1"/>
              <a:t>nec</a:t>
            </a:r>
            <a:r>
              <a:rPr lang="en-US" sz="1400" dirty="0"/>
              <a:t> </a:t>
            </a:r>
            <a:r>
              <a:rPr lang="en-US" sz="1400" dirty="0" err="1"/>
              <a:t>euismod</a:t>
            </a:r>
            <a:r>
              <a:rPr lang="en-US" sz="1400" dirty="0"/>
              <a:t> </a:t>
            </a:r>
            <a:r>
              <a:rPr lang="en-US" sz="1400" dirty="0" err="1"/>
              <a:t>tincidunt</a:t>
            </a:r>
            <a:r>
              <a:rPr lang="en-US" sz="1400" dirty="0"/>
              <a:t>. </a:t>
            </a:r>
            <a:r>
              <a:rPr lang="en-US" sz="1400" dirty="0" err="1"/>
              <a:t>Aliquam</a:t>
            </a:r>
            <a:r>
              <a:rPr lang="en-US" sz="1400" dirty="0"/>
              <a:t> </a:t>
            </a:r>
            <a:r>
              <a:rPr lang="en-US" sz="1400" dirty="0" err="1"/>
              <a:t>ultrices</a:t>
            </a:r>
            <a:r>
              <a:rPr lang="en-US" sz="1400" dirty="0"/>
              <a:t>, </a:t>
            </a:r>
            <a:r>
              <a:rPr lang="en-US" sz="1400" dirty="0" err="1"/>
              <a:t>justo</a:t>
            </a:r>
            <a:r>
              <a:rPr lang="en-US" sz="1400" dirty="0"/>
              <a:t> </a:t>
            </a:r>
            <a:r>
              <a:rPr lang="en-US" sz="1400" dirty="0" err="1"/>
              <a:t>quis</a:t>
            </a:r>
            <a:r>
              <a:rPr lang="en-US" sz="1400" dirty="0"/>
              <a:t> semper</a:t>
            </a:r>
            <a:endParaRPr lang="en-US" dirty="0">
              <a:solidFill>
                <a:srgbClr val="000000"/>
              </a:solidFill>
              <a:effectLst/>
              <a:latin typeface="Helvetica" pitchFamily="2" charset="0"/>
            </a:endParaRPr>
          </a:p>
        </p:txBody>
      </p:sp>
      <p:sp>
        <p:nvSpPr>
          <p:cNvPr id="6" name="Oval 5">
            <a:extLst>
              <a:ext uri="{FF2B5EF4-FFF2-40B4-BE49-F238E27FC236}">
                <a16:creationId xmlns:a16="http://schemas.microsoft.com/office/drawing/2014/main" id="{0583217F-EF53-454B-993D-E0F772248784}"/>
              </a:ext>
            </a:extLst>
          </p:cNvPr>
          <p:cNvSpPr/>
          <p:nvPr userDrawn="1"/>
        </p:nvSpPr>
        <p:spPr>
          <a:xfrm>
            <a:off x="4446683" y="695669"/>
            <a:ext cx="3237181" cy="32371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63ED3F9B-EE06-3047-9AAE-7CF23F171A05}"/>
              </a:ext>
            </a:extLst>
          </p:cNvPr>
          <p:cNvPicPr>
            <a:picLocks noChangeAspect="1"/>
          </p:cNvPicPr>
          <p:nvPr userDrawn="1"/>
        </p:nvPicPr>
        <p:blipFill>
          <a:blip r:embed="rId2"/>
          <a:stretch>
            <a:fillRect/>
          </a:stretch>
        </p:blipFill>
        <p:spPr>
          <a:xfrm>
            <a:off x="4692681" y="1680755"/>
            <a:ext cx="2745184" cy="1267007"/>
          </a:xfrm>
          <a:prstGeom prst="rect">
            <a:avLst/>
          </a:prstGeom>
        </p:spPr>
      </p:pic>
    </p:spTree>
    <p:extLst>
      <p:ext uri="{BB962C8B-B14F-4D97-AF65-F5344CB8AC3E}">
        <p14:creationId xmlns:p14="http://schemas.microsoft.com/office/powerpoint/2010/main" val="560185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7DFA48A-D45C-104B-BED3-DE006E62D3AF}"/>
              </a:ext>
            </a:extLst>
          </p:cNvPr>
          <p:cNvPicPr>
            <a:picLocks noChangeAspect="1"/>
          </p:cNvPicPr>
          <p:nvPr userDrawn="1"/>
        </p:nvPicPr>
        <p:blipFill>
          <a:blip r:embed="rId2"/>
          <a:stretch>
            <a:fillRect/>
          </a:stretch>
        </p:blipFill>
        <p:spPr>
          <a:xfrm>
            <a:off x="10349932" y="217820"/>
            <a:ext cx="1623486" cy="749301"/>
          </a:xfrm>
          <a:prstGeom prst="rect">
            <a:avLst/>
          </a:prstGeom>
        </p:spPr>
      </p:pic>
      <p:sp>
        <p:nvSpPr>
          <p:cNvPr id="4" name="Text Placeholder 3">
            <a:extLst>
              <a:ext uri="{FF2B5EF4-FFF2-40B4-BE49-F238E27FC236}">
                <a16:creationId xmlns:a16="http://schemas.microsoft.com/office/drawing/2014/main" id="{29C5E821-9602-8B43-B24F-C0C7DEF06399}"/>
              </a:ext>
            </a:extLst>
          </p:cNvPr>
          <p:cNvSpPr>
            <a:spLocks noGrp="1"/>
          </p:cNvSpPr>
          <p:nvPr>
            <p:ph type="body" sz="quarter" idx="10" hasCustomPrompt="1"/>
          </p:nvPr>
        </p:nvSpPr>
        <p:spPr>
          <a:xfrm>
            <a:off x="2092325" y="2631759"/>
            <a:ext cx="8667750" cy="873442"/>
          </a:xfrm>
          <a:prstGeom prst="rect">
            <a:avLst/>
          </a:prstGeom>
        </p:spPr>
        <p:txBody>
          <a:bodyPr/>
          <a:lstStyle>
            <a:lvl1pPr marL="0" indent="0">
              <a:buNone/>
              <a:defRPr sz="6000"/>
            </a:lvl1pPr>
          </a:lstStyle>
          <a:p>
            <a:pPr lvl="0"/>
            <a:r>
              <a:rPr lang="en-US" dirty="0"/>
              <a:t>Very Large Headline Here</a:t>
            </a:r>
          </a:p>
        </p:txBody>
      </p:sp>
      <p:sp>
        <p:nvSpPr>
          <p:cNvPr id="9" name="Text Placeholder 3">
            <a:extLst>
              <a:ext uri="{FF2B5EF4-FFF2-40B4-BE49-F238E27FC236}">
                <a16:creationId xmlns:a16="http://schemas.microsoft.com/office/drawing/2014/main" id="{F6C1644D-226D-1A4D-8637-0158912CDBED}"/>
              </a:ext>
            </a:extLst>
          </p:cNvPr>
          <p:cNvSpPr>
            <a:spLocks noGrp="1"/>
          </p:cNvSpPr>
          <p:nvPr>
            <p:ph type="body" sz="quarter" idx="11" hasCustomPrompt="1"/>
          </p:nvPr>
        </p:nvSpPr>
        <p:spPr>
          <a:xfrm>
            <a:off x="2092325" y="3637598"/>
            <a:ext cx="8667750" cy="2448241"/>
          </a:xfrm>
          <a:prstGeom prst="rect">
            <a:avLst/>
          </a:prstGeom>
        </p:spPr>
        <p:txBody>
          <a:bodyPr/>
          <a:lstStyle>
            <a:lvl1pPr marL="0" indent="0">
              <a:buNone/>
              <a:defRPr sz="1800"/>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Tree>
    <p:extLst>
      <p:ext uri="{BB962C8B-B14F-4D97-AF65-F5344CB8AC3E}">
        <p14:creationId xmlns:p14="http://schemas.microsoft.com/office/powerpoint/2010/main" val="353650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rgbClr val="077B3B"/>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92C9595-0EA3-D84B-B804-E01A3FC5DA6A}"/>
              </a:ext>
            </a:extLst>
          </p:cNvPr>
          <p:cNvPicPr>
            <a:picLocks noChangeAspect="1"/>
          </p:cNvPicPr>
          <p:nvPr userDrawn="1"/>
        </p:nvPicPr>
        <p:blipFill>
          <a:blip r:embed="rId2"/>
          <a:stretch>
            <a:fillRect/>
          </a:stretch>
        </p:blipFill>
        <p:spPr>
          <a:xfrm>
            <a:off x="10351008" y="219456"/>
            <a:ext cx="1627632" cy="751215"/>
          </a:xfrm>
          <a:prstGeom prst="rect">
            <a:avLst/>
          </a:prstGeom>
        </p:spPr>
      </p:pic>
      <p:sp>
        <p:nvSpPr>
          <p:cNvPr id="5" name="Text Placeholder 3">
            <a:extLst>
              <a:ext uri="{FF2B5EF4-FFF2-40B4-BE49-F238E27FC236}">
                <a16:creationId xmlns:a16="http://schemas.microsoft.com/office/drawing/2014/main" id="{4D028BE1-628E-C845-BC44-E884D945FA28}"/>
              </a:ext>
            </a:extLst>
          </p:cNvPr>
          <p:cNvSpPr>
            <a:spLocks noGrp="1"/>
          </p:cNvSpPr>
          <p:nvPr>
            <p:ph type="body" sz="quarter" idx="10" hasCustomPrompt="1"/>
          </p:nvPr>
        </p:nvSpPr>
        <p:spPr>
          <a:xfrm>
            <a:off x="2092325" y="2631759"/>
            <a:ext cx="8667750" cy="873442"/>
          </a:xfrm>
          <a:prstGeom prst="rect">
            <a:avLst/>
          </a:prstGeom>
        </p:spPr>
        <p:txBody>
          <a:bodyPr/>
          <a:lstStyle>
            <a:lvl1pPr marL="0" indent="0">
              <a:buNone/>
              <a:defRPr sz="6000">
                <a:solidFill>
                  <a:schemeClr val="bg1"/>
                </a:solidFill>
              </a:defRPr>
            </a:lvl1pPr>
          </a:lstStyle>
          <a:p>
            <a:pPr lvl="0"/>
            <a:r>
              <a:rPr lang="en-US" dirty="0"/>
              <a:t>Very Large Headline Here</a:t>
            </a:r>
          </a:p>
        </p:txBody>
      </p:sp>
      <p:sp>
        <p:nvSpPr>
          <p:cNvPr id="6" name="Text Placeholder 3">
            <a:extLst>
              <a:ext uri="{FF2B5EF4-FFF2-40B4-BE49-F238E27FC236}">
                <a16:creationId xmlns:a16="http://schemas.microsoft.com/office/drawing/2014/main" id="{DF02F72D-84BA-CE4B-9DF3-FC49E4CE2E0E}"/>
              </a:ext>
            </a:extLst>
          </p:cNvPr>
          <p:cNvSpPr>
            <a:spLocks noGrp="1"/>
          </p:cNvSpPr>
          <p:nvPr>
            <p:ph type="body" sz="quarter" idx="11" hasCustomPrompt="1"/>
          </p:nvPr>
        </p:nvSpPr>
        <p:spPr>
          <a:xfrm>
            <a:off x="2092325" y="3637598"/>
            <a:ext cx="8667750" cy="2448241"/>
          </a:xfrm>
          <a:prstGeom prst="rect">
            <a:avLst/>
          </a:prstGeom>
        </p:spPr>
        <p:txBody>
          <a:bodyPr/>
          <a:lstStyle>
            <a:lvl1pPr marL="0" indent="0">
              <a:buNone/>
              <a:defRPr sz="1800">
                <a:solidFill>
                  <a:schemeClr val="bg1"/>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Tree>
    <p:extLst>
      <p:ext uri="{BB962C8B-B14F-4D97-AF65-F5344CB8AC3E}">
        <p14:creationId xmlns:p14="http://schemas.microsoft.com/office/powerpoint/2010/main" val="921838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56D0D23-7F98-C641-88F6-FE6D8AEF7B11}"/>
              </a:ext>
            </a:extLst>
          </p:cNvPr>
          <p:cNvSpPr>
            <a:spLocks noGrp="1"/>
          </p:cNvSpPr>
          <p:nvPr>
            <p:ph type="body" sz="quarter" idx="10" hasCustomPrompt="1"/>
          </p:nvPr>
        </p:nvSpPr>
        <p:spPr>
          <a:xfrm>
            <a:off x="2895283" y="1778318"/>
            <a:ext cx="4176077" cy="355282"/>
          </a:xfrm>
          <a:prstGeom prst="rect">
            <a:avLst/>
          </a:prstGeom>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Header Goes Here</a:t>
            </a:r>
          </a:p>
        </p:txBody>
      </p:sp>
      <p:sp>
        <p:nvSpPr>
          <p:cNvPr id="10" name="Text Placeholder 5">
            <a:extLst>
              <a:ext uri="{FF2B5EF4-FFF2-40B4-BE49-F238E27FC236}">
                <a16:creationId xmlns:a16="http://schemas.microsoft.com/office/drawing/2014/main" id="{618F94F7-6A0C-4842-97A6-ACC772E67945}"/>
              </a:ext>
            </a:extLst>
          </p:cNvPr>
          <p:cNvSpPr>
            <a:spLocks noGrp="1"/>
          </p:cNvSpPr>
          <p:nvPr>
            <p:ph type="body" sz="quarter" idx="11" hasCustomPrompt="1"/>
          </p:nvPr>
        </p:nvSpPr>
        <p:spPr>
          <a:xfrm>
            <a:off x="2895283" y="2133600"/>
            <a:ext cx="5679757" cy="853440"/>
          </a:xfrm>
          <a:prstGeom prst="rect">
            <a:avLst/>
          </a:prstGeom>
        </p:spPr>
        <p:txBody>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pic>
        <p:nvPicPr>
          <p:cNvPr id="15" name="Picture 14">
            <a:extLst>
              <a:ext uri="{FF2B5EF4-FFF2-40B4-BE49-F238E27FC236}">
                <a16:creationId xmlns:a16="http://schemas.microsoft.com/office/drawing/2014/main" id="{7FAA48E5-92BB-6946-953B-AC27C5395327}"/>
              </a:ext>
            </a:extLst>
          </p:cNvPr>
          <p:cNvPicPr>
            <a:picLocks noChangeAspect="1"/>
          </p:cNvPicPr>
          <p:nvPr userDrawn="1"/>
        </p:nvPicPr>
        <p:blipFill>
          <a:blip r:embed="rId2"/>
          <a:stretch>
            <a:fillRect/>
          </a:stretch>
        </p:blipFill>
        <p:spPr>
          <a:xfrm>
            <a:off x="10351008" y="219456"/>
            <a:ext cx="1623486" cy="749301"/>
          </a:xfrm>
          <a:prstGeom prst="rect">
            <a:avLst/>
          </a:prstGeom>
        </p:spPr>
      </p:pic>
      <p:sp>
        <p:nvSpPr>
          <p:cNvPr id="17" name="Text Placeholder 16">
            <a:extLst>
              <a:ext uri="{FF2B5EF4-FFF2-40B4-BE49-F238E27FC236}">
                <a16:creationId xmlns:a16="http://schemas.microsoft.com/office/drawing/2014/main" id="{A7C738E9-0CF9-D840-A14B-E1FACA560A98}"/>
              </a:ext>
            </a:extLst>
          </p:cNvPr>
          <p:cNvSpPr>
            <a:spLocks noGrp="1"/>
          </p:cNvSpPr>
          <p:nvPr>
            <p:ph type="body" sz="quarter" idx="16" hasCustomPrompt="1"/>
          </p:nvPr>
        </p:nvSpPr>
        <p:spPr>
          <a:xfrm>
            <a:off x="2021205" y="1589881"/>
            <a:ext cx="732155" cy="732155"/>
          </a:xfrm>
          <a:prstGeom prst="ellipse">
            <a:avLst/>
          </a:prstGeom>
          <a:solidFill>
            <a:srgbClr val="00A44E"/>
          </a:solidFill>
        </p:spPr>
        <p:txBody>
          <a:bodyPr anchor="ctr"/>
          <a:lstStyle>
            <a:lvl1pPr marL="0" indent="0" algn="ctr">
              <a:buFontTx/>
              <a:buNone/>
              <a:defRPr b="0" i="0">
                <a:solidFill>
                  <a:schemeClr val="bg1"/>
                </a:solidFill>
                <a:latin typeface="Calibri" panose="020F0502020204030204" pitchFamily="34" charset="0"/>
                <a:cs typeface="Calibri" panose="020F0502020204030204" pitchFamily="34" charset="0"/>
              </a:defRPr>
            </a:lvl1pPr>
          </a:lstStyle>
          <a:p>
            <a:pPr lvl="0"/>
            <a:r>
              <a:rPr lang="en-US" dirty="0"/>
              <a:t>1</a:t>
            </a:r>
          </a:p>
        </p:txBody>
      </p:sp>
      <p:sp>
        <p:nvSpPr>
          <p:cNvPr id="19" name="Text Placeholder 16">
            <a:extLst>
              <a:ext uri="{FF2B5EF4-FFF2-40B4-BE49-F238E27FC236}">
                <a16:creationId xmlns:a16="http://schemas.microsoft.com/office/drawing/2014/main" id="{FEBC0744-1C0D-8A4E-9A74-5B20FDEC0832}"/>
              </a:ext>
            </a:extLst>
          </p:cNvPr>
          <p:cNvSpPr>
            <a:spLocks noGrp="1"/>
          </p:cNvSpPr>
          <p:nvPr>
            <p:ph type="body" sz="quarter" idx="17" hasCustomPrompt="1"/>
          </p:nvPr>
        </p:nvSpPr>
        <p:spPr>
          <a:xfrm>
            <a:off x="2021205" y="3367431"/>
            <a:ext cx="732155" cy="732155"/>
          </a:xfrm>
          <a:prstGeom prst="ellipse">
            <a:avLst/>
          </a:prstGeom>
          <a:solidFill>
            <a:srgbClr val="007B3B"/>
          </a:solidFill>
        </p:spPr>
        <p:txBody>
          <a:bodyPr anchor="ctr"/>
          <a:lstStyle>
            <a:lvl1pPr marL="0" indent="0" algn="ctr">
              <a:buFontTx/>
              <a:buNone/>
              <a:defRPr b="0" i="0">
                <a:solidFill>
                  <a:schemeClr val="bg1"/>
                </a:solidFill>
                <a:latin typeface="Calibri" panose="020F0502020204030204" pitchFamily="34" charset="0"/>
                <a:cs typeface="Calibri" panose="020F0502020204030204" pitchFamily="34" charset="0"/>
              </a:defRPr>
            </a:lvl1pPr>
          </a:lstStyle>
          <a:p>
            <a:pPr lvl="0"/>
            <a:r>
              <a:rPr lang="en-US" dirty="0"/>
              <a:t>2</a:t>
            </a:r>
          </a:p>
        </p:txBody>
      </p:sp>
      <p:sp>
        <p:nvSpPr>
          <p:cNvPr id="20" name="Text Placeholder 16">
            <a:extLst>
              <a:ext uri="{FF2B5EF4-FFF2-40B4-BE49-F238E27FC236}">
                <a16:creationId xmlns:a16="http://schemas.microsoft.com/office/drawing/2014/main" id="{F2A377BB-0714-DD4C-80FE-85B366A98F25}"/>
              </a:ext>
            </a:extLst>
          </p:cNvPr>
          <p:cNvSpPr>
            <a:spLocks noGrp="1"/>
          </p:cNvSpPr>
          <p:nvPr>
            <p:ph type="body" sz="quarter" idx="18" hasCustomPrompt="1"/>
          </p:nvPr>
        </p:nvSpPr>
        <p:spPr>
          <a:xfrm>
            <a:off x="2031047" y="5095108"/>
            <a:ext cx="732155" cy="732155"/>
          </a:xfrm>
          <a:prstGeom prst="ellipse">
            <a:avLst/>
          </a:prstGeom>
          <a:solidFill>
            <a:srgbClr val="00A44E"/>
          </a:solidFill>
        </p:spPr>
        <p:txBody>
          <a:bodyPr anchor="ctr"/>
          <a:lstStyle>
            <a:lvl1pPr marL="0" indent="0" algn="ctr">
              <a:buFontTx/>
              <a:buNone/>
              <a:defRPr b="0" i="0">
                <a:solidFill>
                  <a:schemeClr val="bg1"/>
                </a:solidFill>
                <a:latin typeface="Calibri" panose="020F0502020204030204" pitchFamily="34" charset="0"/>
                <a:cs typeface="Calibri" panose="020F0502020204030204" pitchFamily="34" charset="0"/>
              </a:defRPr>
            </a:lvl1pPr>
          </a:lstStyle>
          <a:p>
            <a:pPr lvl="0"/>
            <a:r>
              <a:rPr lang="en-US" dirty="0"/>
              <a:t>3</a:t>
            </a:r>
          </a:p>
        </p:txBody>
      </p:sp>
      <p:sp>
        <p:nvSpPr>
          <p:cNvPr id="21" name="Text Placeholder 5">
            <a:extLst>
              <a:ext uri="{FF2B5EF4-FFF2-40B4-BE49-F238E27FC236}">
                <a16:creationId xmlns:a16="http://schemas.microsoft.com/office/drawing/2014/main" id="{00BB2566-BA77-DA4D-8AE9-AB7266B6FDB2}"/>
              </a:ext>
            </a:extLst>
          </p:cNvPr>
          <p:cNvSpPr>
            <a:spLocks noGrp="1"/>
          </p:cNvSpPr>
          <p:nvPr>
            <p:ph type="body" sz="quarter" idx="19" hasCustomPrompt="1"/>
          </p:nvPr>
        </p:nvSpPr>
        <p:spPr>
          <a:xfrm>
            <a:off x="2895283" y="3531104"/>
            <a:ext cx="4176077" cy="355282"/>
          </a:xfrm>
          <a:prstGeom prst="rect">
            <a:avLst/>
          </a:prstGeom>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Header Goes Here</a:t>
            </a:r>
          </a:p>
        </p:txBody>
      </p:sp>
      <p:sp>
        <p:nvSpPr>
          <p:cNvPr id="22" name="Text Placeholder 5">
            <a:extLst>
              <a:ext uri="{FF2B5EF4-FFF2-40B4-BE49-F238E27FC236}">
                <a16:creationId xmlns:a16="http://schemas.microsoft.com/office/drawing/2014/main" id="{B58912CC-E0BC-BC43-8A1E-EE3F00B3B169}"/>
              </a:ext>
            </a:extLst>
          </p:cNvPr>
          <p:cNvSpPr>
            <a:spLocks noGrp="1"/>
          </p:cNvSpPr>
          <p:nvPr>
            <p:ph type="body" sz="quarter" idx="20" hasCustomPrompt="1"/>
          </p:nvPr>
        </p:nvSpPr>
        <p:spPr>
          <a:xfrm>
            <a:off x="2895283" y="3886386"/>
            <a:ext cx="5679757" cy="853440"/>
          </a:xfrm>
          <a:prstGeom prst="rect">
            <a:avLst/>
          </a:prstGeom>
        </p:spPr>
        <p:txBody>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23" name="Text Placeholder 5">
            <a:extLst>
              <a:ext uri="{FF2B5EF4-FFF2-40B4-BE49-F238E27FC236}">
                <a16:creationId xmlns:a16="http://schemas.microsoft.com/office/drawing/2014/main" id="{4BF3DBAD-AE6F-A742-B177-934C84760CFB}"/>
              </a:ext>
            </a:extLst>
          </p:cNvPr>
          <p:cNvSpPr>
            <a:spLocks noGrp="1"/>
          </p:cNvSpPr>
          <p:nvPr>
            <p:ph type="body" sz="quarter" idx="21" hasCustomPrompt="1"/>
          </p:nvPr>
        </p:nvSpPr>
        <p:spPr>
          <a:xfrm>
            <a:off x="2895283" y="5289897"/>
            <a:ext cx="4176077" cy="355282"/>
          </a:xfrm>
          <a:prstGeom prst="rect">
            <a:avLst/>
          </a:prstGeom>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Header Goes Here</a:t>
            </a:r>
          </a:p>
        </p:txBody>
      </p:sp>
      <p:sp>
        <p:nvSpPr>
          <p:cNvPr id="24" name="Text Placeholder 5">
            <a:extLst>
              <a:ext uri="{FF2B5EF4-FFF2-40B4-BE49-F238E27FC236}">
                <a16:creationId xmlns:a16="http://schemas.microsoft.com/office/drawing/2014/main" id="{A5F64050-BBE0-6141-A55E-19C9B49423FA}"/>
              </a:ext>
            </a:extLst>
          </p:cNvPr>
          <p:cNvSpPr>
            <a:spLocks noGrp="1"/>
          </p:cNvSpPr>
          <p:nvPr>
            <p:ph type="body" sz="quarter" idx="22" hasCustomPrompt="1"/>
          </p:nvPr>
        </p:nvSpPr>
        <p:spPr>
          <a:xfrm>
            <a:off x="2895283" y="5645179"/>
            <a:ext cx="5679757" cy="853440"/>
          </a:xfrm>
          <a:prstGeom prst="rect">
            <a:avLst/>
          </a:prstGeom>
        </p:spPr>
        <p:txBody>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25" name="Text Placeholder 5">
            <a:extLst>
              <a:ext uri="{FF2B5EF4-FFF2-40B4-BE49-F238E27FC236}">
                <a16:creationId xmlns:a16="http://schemas.microsoft.com/office/drawing/2014/main" id="{210D1966-0F17-4F47-A1D0-2100A95FD57A}"/>
              </a:ext>
            </a:extLst>
          </p:cNvPr>
          <p:cNvSpPr>
            <a:spLocks noGrp="1"/>
          </p:cNvSpPr>
          <p:nvPr>
            <p:ph type="body" sz="quarter" idx="23" hasCustomPrompt="1"/>
          </p:nvPr>
        </p:nvSpPr>
        <p:spPr>
          <a:xfrm>
            <a:off x="2895283" y="737685"/>
            <a:ext cx="5974397" cy="421163"/>
          </a:xfrm>
          <a:prstGeom prst="rect">
            <a:avLst/>
          </a:prstGeom>
        </p:spPr>
        <p:txBody>
          <a:bodyPr/>
          <a:lstStyle>
            <a:lvl1pPr marL="0" indent="0">
              <a:buNone/>
              <a:defRPr sz="3600"/>
            </a:lvl1pPr>
            <a:lvl2pPr marL="457200" indent="0">
              <a:buNone/>
              <a:defRPr/>
            </a:lvl2pPr>
            <a:lvl3pPr marL="914400" indent="0">
              <a:buNone/>
              <a:defRPr/>
            </a:lvl3pPr>
            <a:lvl4pPr marL="1371600" indent="0">
              <a:buNone/>
              <a:defRPr/>
            </a:lvl4pPr>
            <a:lvl5pPr marL="1828800" indent="0">
              <a:buNone/>
              <a:defRPr/>
            </a:lvl5pPr>
          </a:lstStyle>
          <a:p>
            <a:pPr lvl="0"/>
            <a:r>
              <a:rPr lang="en-US" dirty="0"/>
              <a:t>Header Goes Here</a:t>
            </a:r>
          </a:p>
        </p:txBody>
      </p:sp>
    </p:spTree>
    <p:extLst>
      <p:ext uri="{BB962C8B-B14F-4D97-AF65-F5344CB8AC3E}">
        <p14:creationId xmlns:p14="http://schemas.microsoft.com/office/powerpoint/2010/main" val="3243184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7FAA48E5-92BB-6946-953B-AC27C5395327}"/>
              </a:ext>
            </a:extLst>
          </p:cNvPr>
          <p:cNvPicPr>
            <a:picLocks noChangeAspect="1"/>
          </p:cNvPicPr>
          <p:nvPr userDrawn="1"/>
        </p:nvPicPr>
        <p:blipFill>
          <a:blip r:embed="rId2"/>
          <a:stretch>
            <a:fillRect/>
          </a:stretch>
        </p:blipFill>
        <p:spPr>
          <a:xfrm>
            <a:off x="10351008" y="219456"/>
            <a:ext cx="1623486" cy="749301"/>
          </a:xfrm>
          <a:prstGeom prst="rect">
            <a:avLst/>
          </a:prstGeom>
        </p:spPr>
      </p:pic>
      <p:sp>
        <p:nvSpPr>
          <p:cNvPr id="25" name="Text Placeholder 5">
            <a:extLst>
              <a:ext uri="{FF2B5EF4-FFF2-40B4-BE49-F238E27FC236}">
                <a16:creationId xmlns:a16="http://schemas.microsoft.com/office/drawing/2014/main" id="{210D1966-0F17-4F47-A1D0-2100A95FD57A}"/>
              </a:ext>
            </a:extLst>
          </p:cNvPr>
          <p:cNvSpPr>
            <a:spLocks noGrp="1"/>
          </p:cNvSpPr>
          <p:nvPr>
            <p:ph type="body" sz="quarter" idx="23" hasCustomPrompt="1"/>
          </p:nvPr>
        </p:nvSpPr>
        <p:spPr>
          <a:xfrm>
            <a:off x="492284" y="1486747"/>
            <a:ext cx="7107396" cy="1751515"/>
          </a:xfrm>
          <a:prstGeom prst="rect">
            <a:avLst/>
          </a:prstGeom>
        </p:spPr>
        <p:txBody>
          <a:bodyPr/>
          <a:lstStyle>
            <a:lvl1pPr marL="0" indent="0">
              <a:buNone/>
              <a:defRPr sz="2800"/>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a:t>
            </a:r>
          </a:p>
        </p:txBody>
      </p:sp>
      <p:sp>
        <p:nvSpPr>
          <p:cNvPr id="13" name="Text Placeholder 5">
            <a:extLst>
              <a:ext uri="{FF2B5EF4-FFF2-40B4-BE49-F238E27FC236}">
                <a16:creationId xmlns:a16="http://schemas.microsoft.com/office/drawing/2014/main" id="{7DA05E9A-A537-F34A-ABA1-52DBF38C407D}"/>
              </a:ext>
            </a:extLst>
          </p:cNvPr>
          <p:cNvSpPr>
            <a:spLocks noGrp="1"/>
          </p:cNvSpPr>
          <p:nvPr>
            <p:ph type="body" sz="quarter" idx="24" hasCustomPrompt="1"/>
          </p:nvPr>
        </p:nvSpPr>
        <p:spPr>
          <a:xfrm>
            <a:off x="3407674" y="4740462"/>
            <a:ext cx="2174875" cy="355282"/>
          </a:xfrm>
          <a:prstGeom prst="rect">
            <a:avLst/>
          </a:prstGeom>
        </p:spPr>
        <p:txBody>
          <a:bodyPr/>
          <a:lstStyle>
            <a:lvl1pPr marL="0" indent="0">
              <a:buNone/>
              <a:defRPr sz="2000" b="1" i="0">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Header Goes Here</a:t>
            </a:r>
          </a:p>
        </p:txBody>
      </p:sp>
      <p:sp>
        <p:nvSpPr>
          <p:cNvPr id="14" name="Text Placeholder 5">
            <a:extLst>
              <a:ext uri="{FF2B5EF4-FFF2-40B4-BE49-F238E27FC236}">
                <a16:creationId xmlns:a16="http://schemas.microsoft.com/office/drawing/2014/main" id="{117DC69A-FED7-9149-B451-D971805BAEC7}"/>
              </a:ext>
            </a:extLst>
          </p:cNvPr>
          <p:cNvSpPr>
            <a:spLocks noGrp="1"/>
          </p:cNvSpPr>
          <p:nvPr>
            <p:ph type="body" sz="quarter" idx="25" hasCustomPrompt="1"/>
          </p:nvPr>
        </p:nvSpPr>
        <p:spPr>
          <a:xfrm>
            <a:off x="3407674" y="5095744"/>
            <a:ext cx="2002155" cy="1294896"/>
          </a:xfrm>
          <a:prstGeom prst="rect">
            <a:avLst/>
          </a:prstGeom>
        </p:spPr>
        <p:txBody>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p:txBody>
      </p:sp>
      <p:sp>
        <p:nvSpPr>
          <p:cNvPr id="16" name="Text Placeholder 16">
            <a:extLst>
              <a:ext uri="{FF2B5EF4-FFF2-40B4-BE49-F238E27FC236}">
                <a16:creationId xmlns:a16="http://schemas.microsoft.com/office/drawing/2014/main" id="{C375D517-4746-E942-9E60-0A18D5CA6FDD}"/>
              </a:ext>
            </a:extLst>
          </p:cNvPr>
          <p:cNvSpPr>
            <a:spLocks noGrp="1"/>
          </p:cNvSpPr>
          <p:nvPr>
            <p:ph type="body" sz="quarter" idx="26" hasCustomPrompt="1"/>
          </p:nvPr>
        </p:nvSpPr>
        <p:spPr>
          <a:xfrm>
            <a:off x="3407674" y="3854476"/>
            <a:ext cx="732155" cy="732155"/>
          </a:xfrm>
          <a:prstGeom prst="ellipse">
            <a:avLst/>
          </a:prstGeom>
          <a:solidFill>
            <a:srgbClr val="00A44E"/>
          </a:solidFill>
        </p:spPr>
        <p:txBody>
          <a:bodyPr anchor="ctr"/>
          <a:lstStyle>
            <a:lvl1pPr marL="0" indent="0" algn="ctr">
              <a:buFontTx/>
              <a:buNone/>
              <a:defRPr b="0" i="0">
                <a:solidFill>
                  <a:schemeClr val="bg1"/>
                </a:solidFill>
                <a:latin typeface="Calibri" panose="020F0502020204030204" pitchFamily="34" charset="0"/>
                <a:cs typeface="Calibri" panose="020F0502020204030204" pitchFamily="34" charset="0"/>
              </a:defRPr>
            </a:lvl1pPr>
          </a:lstStyle>
          <a:p>
            <a:pPr lvl="0"/>
            <a:r>
              <a:rPr lang="en-US" dirty="0"/>
              <a:t>2</a:t>
            </a:r>
          </a:p>
        </p:txBody>
      </p:sp>
      <p:sp>
        <p:nvSpPr>
          <p:cNvPr id="28" name="Text Placeholder 5">
            <a:extLst>
              <a:ext uri="{FF2B5EF4-FFF2-40B4-BE49-F238E27FC236}">
                <a16:creationId xmlns:a16="http://schemas.microsoft.com/office/drawing/2014/main" id="{2385BFDE-CF4D-4F49-8049-ABD9DB742C8E}"/>
              </a:ext>
            </a:extLst>
          </p:cNvPr>
          <p:cNvSpPr>
            <a:spLocks noGrp="1"/>
          </p:cNvSpPr>
          <p:nvPr>
            <p:ph type="body" sz="quarter" idx="30" hasCustomPrompt="1"/>
          </p:nvPr>
        </p:nvSpPr>
        <p:spPr>
          <a:xfrm>
            <a:off x="492284" y="4740462"/>
            <a:ext cx="2174875" cy="355282"/>
          </a:xfrm>
          <a:prstGeom prst="rect">
            <a:avLst/>
          </a:prstGeom>
        </p:spPr>
        <p:txBody>
          <a:bodyPr/>
          <a:lstStyle>
            <a:lvl1pPr marL="0" indent="0">
              <a:buNone/>
              <a:defRPr sz="2000" b="1" i="0">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Header Goes Here</a:t>
            </a:r>
          </a:p>
        </p:txBody>
      </p:sp>
      <p:sp>
        <p:nvSpPr>
          <p:cNvPr id="29" name="Text Placeholder 5">
            <a:extLst>
              <a:ext uri="{FF2B5EF4-FFF2-40B4-BE49-F238E27FC236}">
                <a16:creationId xmlns:a16="http://schemas.microsoft.com/office/drawing/2014/main" id="{DCFE16C2-82E9-8740-8C87-20DB3E132035}"/>
              </a:ext>
            </a:extLst>
          </p:cNvPr>
          <p:cNvSpPr>
            <a:spLocks noGrp="1"/>
          </p:cNvSpPr>
          <p:nvPr>
            <p:ph type="body" sz="quarter" idx="31" hasCustomPrompt="1"/>
          </p:nvPr>
        </p:nvSpPr>
        <p:spPr>
          <a:xfrm>
            <a:off x="492284" y="5095744"/>
            <a:ext cx="2002155" cy="1294896"/>
          </a:xfrm>
          <a:prstGeom prst="rect">
            <a:avLst/>
          </a:prstGeom>
        </p:spPr>
        <p:txBody>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p:txBody>
      </p:sp>
      <p:sp>
        <p:nvSpPr>
          <p:cNvPr id="30" name="Text Placeholder 16">
            <a:extLst>
              <a:ext uri="{FF2B5EF4-FFF2-40B4-BE49-F238E27FC236}">
                <a16:creationId xmlns:a16="http://schemas.microsoft.com/office/drawing/2014/main" id="{0FDC6856-C94B-2044-A250-C8197993944A}"/>
              </a:ext>
            </a:extLst>
          </p:cNvPr>
          <p:cNvSpPr>
            <a:spLocks noGrp="1"/>
          </p:cNvSpPr>
          <p:nvPr>
            <p:ph type="body" sz="quarter" idx="32" hasCustomPrompt="1"/>
          </p:nvPr>
        </p:nvSpPr>
        <p:spPr>
          <a:xfrm>
            <a:off x="492284" y="3854476"/>
            <a:ext cx="732155" cy="732155"/>
          </a:xfrm>
          <a:prstGeom prst="ellipse">
            <a:avLst/>
          </a:prstGeom>
          <a:solidFill>
            <a:srgbClr val="00A44E"/>
          </a:solidFill>
        </p:spPr>
        <p:txBody>
          <a:bodyPr anchor="ctr"/>
          <a:lstStyle>
            <a:lvl1pPr marL="0" indent="0" algn="ctr">
              <a:buFontTx/>
              <a:buNone/>
              <a:defRPr b="0" i="0">
                <a:solidFill>
                  <a:schemeClr val="bg1"/>
                </a:solidFill>
                <a:latin typeface="Calibri" panose="020F0502020204030204" pitchFamily="34" charset="0"/>
                <a:cs typeface="Calibri" panose="020F0502020204030204" pitchFamily="34" charset="0"/>
              </a:defRPr>
            </a:lvl1pPr>
          </a:lstStyle>
          <a:p>
            <a:pPr lvl="0"/>
            <a:r>
              <a:rPr lang="en-US" dirty="0"/>
              <a:t>1</a:t>
            </a:r>
          </a:p>
        </p:txBody>
      </p:sp>
      <p:sp>
        <p:nvSpPr>
          <p:cNvPr id="31" name="Text Placeholder 5">
            <a:extLst>
              <a:ext uri="{FF2B5EF4-FFF2-40B4-BE49-F238E27FC236}">
                <a16:creationId xmlns:a16="http://schemas.microsoft.com/office/drawing/2014/main" id="{1B3DAE5D-32C0-1D43-8236-574C048D0FE6}"/>
              </a:ext>
            </a:extLst>
          </p:cNvPr>
          <p:cNvSpPr>
            <a:spLocks noGrp="1"/>
          </p:cNvSpPr>
          <p:nvPr>
            <p:ph type="body" sz="quarter" idx="33" hasCustomPrompt="1"/>
          </p:nvPr>
        </p:nvSpPr>
        <p:spPr>
          <a:xfrm>
            <a:off x="9395988" y="4740462"/>
            <a:ext cx="2174875" cy="355282"/>
          </a:xfrm>
          <a:prstGeom prst="rect">
            <a:avLst/>
          </a:prstGeom>
        </p:spPr>
        <p:txBody>
          <a:bodyPr/>
          <a:lstStyle>
            <a:lvl1pPr marL="0" indent="0">
              <a:buNone/>
              <a:defRPr sz="2000" b="1" i="0">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Header Goes Here</a:t>
            </a:r>
          </a:p>
        </p:txBody>
      </p:sp>
      <p:sp>
        <p:nvSpPr>
          <p:cNvPr id="32" name="Text Placeholder 5">
            <a:extLst>
              <a:ext uri="{FF2B5EF4-FFF2-40B4-BE49-F238E27FC236}">
                <a16:creationId xmlns:a16="http://schemas.microsoft.com/office/drawing/2014/main" id="{245E4E13-C49D-BF4A-985A-3B95BE7906D1}"/>
              </a:ext>
            </a:extLst>
          </p:cNvPr>
          <p:cNvSpPr>
            <a:spLocks noGrp="1"/>
          </p:cNvSpPr>
          <p:nvPr>
            <p:ph type="body" sz="quarter" idx="34" hasCustomPrompt="1"/>
          </p:nvPr>
        </p:nvSpPr>
        <p:spPr>
          <a:xfrm>
            <a:off x="9395988" y="5095744"/>
            <a:ext cx="2002155" cy="1294896"/>
          </a:xfrm>
          <a:prstGeom prst="rect">
            <a:avLst/>
          </a:prstGeom>
        </p:spPr>
        <p:txBody>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p:txBody>
      </p:sp>
      <p:sp>
        <p:nvSpPr>
          <p:cNvPr id="33" name="Text Placeholder 16">
            <a:extLst>
              <a:ext uri="{FF2B5EF4-FFF2-40B4-BE49-F238E27FC236}">
                <a16:creationId xmlns:a16="http://schemas.microsoft.com/office/drawing/2014/main" id="{B4724838-E9BD-BB48-A347-3D9240219B5D}"/>
              </a:ext>
            </a:extLst>
          </p:cNvPr>
          <p:cNvSpPr>
            <a:spLocks noGrp="1"/>
          </p:cNvSpPr>
          <p:nvPr>
            <p:ph type="body" sz="quarter" idx="35" hasCustomPrompt="1"/>
          </p:nvPr>
        </p:nvSpPr>
        <p:spPr>
          <a:xfrm>
            <a:off x="9395988" y="3854476"/>
            <a:ext cx="732155" cy="732155"/>
          </a:xfrm>
          <a:prstGeom prst="ellipse">
            <a:avLst/>
          </a:prstGeom>
          <a:solidFill>
            <a:srgbClr val="00A44E"/>
          </a:solidFill>
        </p:spPr>
        <p:txBody>
          <a:bodyPr anchor="ctr"/>
          <a:lstStyle>
            <a:lvl1pPr marL="0" indent="0" algn="ctr">
              <a:buFontTx/>
              <a:buNone/>
              <a:defRPr b="0" i="0">
                <a:solidFill>
                  <a:schemeClr val="bg1"/>
                </a:solidFill>
                <a:latin typeface="Calibri" panose="020F0502020204030204" pitchFamily="34" charset="0"/>
                <a:cs typeface="Calibri" panose="020F0502020204030204" pitchFamily="34" charset="0"/>
              </a:defRPr>
            </a:lvl1pPr>
          </a:lstStyle>
          <a:p>
            <a:pPr lvl="0"/>
            <a:r>
              <a:rPr lang="en-US" dirty="0"/>
              <a:t>4</a:t>
            </a:r>
          </a:p>
        </p:txBody>
      </p:sp>
      <p:sp>
        <p:nvSpPr>
          <p:cNvPr id="34" name="Text Placeholder 5">
            <a:extLst>
              <a:ext uri="{FF2B5EF4-FFF2-40B4-BE49-F238E27FC236}">
                <a16:creationId xmlns:a16="http://schemas.microsoft.com/office/drawing/2014/main" id="{501F45E9-39DB-414E-9EEB-1E6ECD1FA8D4}"/>
              </a:ext>
            </a:extLst>
          </p:cNvPr>
          <p:cNvSpPr>
            <a:spLocks noGrp="1"/>
          </p:cNvSpPr>
          <p:nvPr>
            <p:ph type="body" sz="quarter" idx="36" hasCustomPrompt="1"/>
          </p:nvPr>
        </p:nvSpPr>
        <p:spPr>
          <a:xfrm>
            <a:off x="6424559" y="4740462"/>
            <a:ext cx="2174875" cy="355282"/>
          </a:xfrm>
          <a:prstGeom prst="rect">
            <a:avLst/>
          </a:prstGeom>
        </p:spPr>
        <p:txBody>
          <a:bodyPr/>
          <a:lstStyle>
            <a:lvl1pPr marL="0" indent="0">
              <a:buNone/>
              <a:defRPr sz="2000" b="1" i="0">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Header Goes Here</a:t>
            </a:r>
          </a:p>
        </p:txBody>
      </p:sp>
      <p:sp>
        <p:nvSpPr>
          <p:cNvPr id="35" name="Text Placeholder 5">
            <a:extLst>
              <a:ext uri="{FF2B5EF4-FFF2-40B4-BE49-F238E27FC236}">
                <a16:creationId xmlns:a16="http://schemas.microsoft.com/office/drawing/2014/main" id="{0A5A593D-C0FD-4E46-82D5-69FF869316B4}"/>
              </a:ext>
            </a:extLst>
          </p:cNvPr>
          <p:cNvSpPr>
            <a:spLocks noGrp="1"/>
          </p:cNvSpPr>
          <p:nvPr>
            <p:ph type="body" sz="quarter" idx="37" hasCustomPrompt="1"/>
          </p:nvPr>
        </p:nvSpPr>
        <p:spPr>
          <a:xfrm>
            <a:off x="6424559" y="5095744"/>
            <a:ext cx="2002155" cy="1294896"/>
          </a:xfrm>
          <a:prstGeom prst="rect">
            <a:avLst/>
          </a:prstGeom>
        </p:spPr>
        <p:txBody>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p:txBody>
      </p:sp>
      <p:sp>
        <p:nvSpPr>
          <p:cNvPr id="36" name="Text Placeholder 16">
            <a:extLst>
              <a:ext uri="{FF2B5EF4-FFF2-40B4-BE49-F238E27FC236}">
                <a16:creationId xmlns:a16="http://schemas.microsoft.com/office/drawing/2014/main" id="{25A718CA-3C44-754A-B2CC-F173F1B2E238}"/>
              </a:ext>
            </a:extLst>
          </p:cNvPr>
          <p:cNvSpPr>
            <a:spLocks noGrp="1"/>
          </p:cNvSpPr>
          <p:nvPr>
            <p:ph type="body" sz="quarter" idx="38" hasCustomPrompt="1"/>
          </p:nvPr>
        </p:nvSpPr>
        <p:spPr>
          <a:xfrm>
            <a:off x="6424559" y="3854476"/>
            <a:ext cx="732155" cy="732155"/>
          </a:xfrm>
          <a:prstGeom prst="ellipse">
            <a:avLst/>
          </a:prstGeom>
          <a:solidFill>
            <a:srgbClr val="00A44E"/>
          </a:solidFill>
        </p:spPr>
        <p:txBody>
          <a:bodyPr anchor="ctr"/>
          <a:lstStyle>
            <a:lvl1pPr marL="0" indent="0" algn="ctr">
              <a:buFontTx/>
              <a:buNone/>
              <a:defRPr b="0" i="0">
                <a:solidFill>
                  <a:schemeClr val="bg1"/>
                </a:solidFill>
                <a:latin typeface="Calibri" panose="020F0502020204030204" pitchFamily="34" charset="0"/>
                <a:cs typeface="Calibri" panose="020F0502020204030204" pitchFamily="34" charset="0"/>
              </a:defRPr>
            </a:lvl1pPr>
          </a:lstStyle>
          <a:p>
            <a:pPr lvl="0"/>
            <a:r>
              <a:rPr lang="en-US" dirty="0"/>
              <a:t>3</a:t>
            </a:r>
          </a:p>
        </p:txBody>
      </p:sp>
    </p:spTree>
    <p:extLst>
      <p:ext uri="{BB962C8B-B14F-4D97-AF65-F5344CB8AC3E}">
        <p14:creationId xmlns:p14="http://schemas.microsoft.com/office/powerpoint/2010/main" val="166515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89863526"/>
      </p:ext>
    </p:extLst>
  </p:cSld>
  <p:clrMap bg1="lt1" tx1="dk1" bg2="lt2" tx2="dk2" accent1="accent1" accent2="accent2" accent3="accent3" accent4="accent4" accent5="accent5" accent6="accent6" hlink="hlink" folHlink="folHlink"/>
  <p:sldLayoutIdLst>
    <p:sldLayoutId id="2147483650" r:id="rId1"/>
    <p:sldLayoutId id="2147483653" r:id="rId2"/>
    <p:sldLayoutId id="2147483654" r:id="rId3"/>
    <p:sldLayoutId id="2147483649" r:id="rId4"/>
    <p:sldLayoutId id="2147483652" r:id="rId5"/>
    <p:sldLayoutId id="2147483655" r:id="rId6"/>
    <p:sldLayoutId id="2147483656"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4DF8852-3F5E-3A4A-B788-E6A7CB4D80EB}"/>
              </a:ext>
            </a:extLst>
          </p:cNvPr>
          <p:cNvSpPr>
            <a:spLocks noGrp="1"/>
          </p:cNvSpPr>
          <p:nvPr>
            <p:ph type="body" sz="quarter" idx="10"/>
          </p:nvPr>
        </p:nvSpPr>
        <p:spPr>
          <a:xfrm>
            <a:off x="3911599" y="4366579"/>
            <a:ext cx="4977220" cy="641984"/>
          </a:xfrm>
        </p:spPr>
        <p:txBody>
          <a:bodyPr/>
          <a:lstStyle/>
          <a:p>
            <a:r>
              <a:rPr lang="en-US" dirty="0"/>
              <a:t>Healthcare Data Breaches</a:t>
            </a:r>
          </a:p>
        </p:txBody>
      </p:sp>
      <p:sp>
        <p:nvSpPr>
          <p:cNvPr id="3" name="Text Placeholder 2">
            <a:extLst>
              <a:ext uri="{FF2B5EF4-FFF2-40B4-BE49-F238E27FC236}">
                <a16:creationId xmlns:a16="http://schemas.microsoft.com/office/drawing/2014/main" id="{286BCEE6-1AD2-4849-BBCF-B9FC91D30DC4}"/>
              </a:ext>
            </a:extLst>
          </p:cNvPr>
          <p:cNvSpPr>
            <a:spLocks noGrp="1"/>
          </p:cNvSpPr>
          <p:nvPr>
            <p:ph type="body" sz="quarter" idx="11"/>
          </p:nvPr>
        </p:nvSpPr>
        <p:spPr/>
        <p:txBody>
          <a:bodyPr/>
          <a:lstStyle/>
          <a:p>
            <a:r>
              <a:rPr lang="en-US" dirty="0"/>
              <a:t>Srinivas Pallapu</a:t>
            </a:r>
            <a:br>
              <a:rPr lang="en-US" dirty="0"/>
            </a:br>
            <a:r>
              <a:rPr lang="en-US" dirty="0"/>
              <a:t>11604461</a:t>
            </a:r>
          </a:p>
        </p:txBody>
      </p:sp>
    </p:spTree>
    <p:extLst>
      <p:ext uri="{BB962C8B-B14F-4D97-AF65-F5344CB8AC3E}">
        <p14:creationId xmlns:p14="http://schemas.microsoft.com/office/powerpoint/2010/main" val="40022408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380261C-2441-2E1D-B8BC-CC529811E152}"/>
              </a:ext>
            </a:extLst>
          </p:cNvPr>
          <p:cNvSpPr txBox="1"/>
          <p:nvPr/>
        </p:nvSpPr>
        <p:spPr>
          <a:xfrm>
            <a:off x="499533" y="609755"/>
            <a:ext cx="9516533" cy="671915"/>
          </a:xfrm>
          <a:prstGeom prst="rect">
            <a:avLst/>
          </a:prstGeom>
          <a:noFill/>
        </p:spPr>
        <p:txBody>
          <a:bodyPr wrap="square">
            <a:spAutoFit/>
          </a:bodyPr>
          <a:lstStyle/>
          <a:p>
            <a:pPr marR="0" lvl="0">
              <a:lnSpc>
                <a:spcPct val="107000"/>
              </a:lnSpc>
              <a:spcBef>
                <a:spcPts val="0"/>
              </a:spcBef>
              <a:spcAft>
                <a:spcPts val="800"/>
              </a:spcAft>
            </a:pPr>
            <a:r>
              <a:rPr lang="en-US" sz="1800" kern="0">
                <a:effectLst/>
                <a:latin typeface="Calibri" panose="020F0502020204030204" pitchFamily="34" charset="0"/>
                <a:ea typeface="Calibri" panose="020F0502020204030204" pitchFamily="34" charset="0"/>
                <a:cs typeface="Times New Roman" panose="02020603050405020304" pitchFamily="18" charset="0"/>
              </a:rPr>
              <a:t>4. Do certain types of healthcare data breaches exhibit a correlation based on the location of the information storage that was breached?</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5DF86D5C-CC57-C748-9F3D-D037D3064C15}"/>
              </a:ext>
            </a:extLst>
          </p:cNvPr>
          <p:cNvSpPr txBox="1"/>
          <p:nvPr/>
        </p:nvSpPr>
        <p:spPr>
          <a:xfrm>
            <a:off x="592668" y="2203953"/>
            <a:ext cx="3869266" cy="2715295"/>
          </a:xfrm>
          <a:prstGeom prst="rect">
            <a:avLst/>
          </a:prstGeom>
          <a:noFill/>
        </p:spPr>
        <p:txBody>
          <a:bodyPr wrap="square">
            <a:spAutoFit/>
          </a:bodyPr>
          <a:lstStyle/>
          <a:p>
            <a:pPr marL="0" marR="0">
              <a:lnSpc>
                <a:spcPct val="107000"/>
              </a:lnSpc>
              <a:spcBef>
                <a:spcPts val="0"/>
              </a:spcBef>
              <a:spcAft>
                <a:spcPts val="800"/>
              </a:spcAft>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The tree map clearly shows the most common target of the attacks online are the network servers that store the critical health data records of the patients. This number was equal to 546 in the number of breaches out of 867 breaches in this dataset over the last 3 years. This accounts for about 65% of the total data breaches. The second target areas is the Email in the hacking incident that comprises of 137 data breaches. </a:t>
            </a:r>
          </a:p>
        </p:txBody>
      </p:sp>
      <p:pic>
        <p:nvPicPr>
          <p:cNvPr id="8" name="Picture 7" descr="A blue and green squares with white text&#10;&#10;Description automatically generated">
            <a:extLst>
              <a:ext uri="{FF2B5EF4-FFF2-40B4-BE49-F238E27FC236}">
                <a16:creationId xmlns:a16="http://schemas.microsoft.com/office/drawing/2014/main" id="{76E891D2-97C8-1B25-7A4B-3C094B6C3D9B}"/>
              </a:ext>
            </a:extLst>
          </p:cNvPr>
          <p:cNvPicPr>
            <a:picLocks noChangeAspect="1"/>
          </p:cNvPicPr>
          <p:nvPr/>
        </p:nvPicPr>
        <p:blipFill>
          <a:blip r:embed="rId2"/>
          <a:stretch>
            <a:fillRect/>
          </a:stretch>
        </p:blipFill>
        <p:spPr>
          <a:xfrm>
            <a:off x="4715934" y="1381970"/>
            <a:ext cx="7128700" cy="4747897"/>
          </a:xfrm>
          <a:prstGeom prst="rect">
            <a:avLst/>
          </a:prstGeom>
        </p:spPr>
      </p:pic>
    </p:spTree>
    <p:extLst>
      <p:ext uri="{BB962C8B-B14F-4D97-AF65-F5344CB8AC3E}">
        <p14:creationId xmlns:p14="http://schemas.microsoft.com/office/powerpoint/2010/main" val="863927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382B42C-8595-7D41-ED90-B5DF170F922F}"/>
              </a:ext>
            </a:extLst>
          </p:cNvPr>
          <p:cNvSpPr>
            <a:spLocks noGrp="1"/>
          </p:cNvSpPr>
          <p:nvPr>
            <p:ph type="body" sz="quarter" idx="10"/>
          </p:nvPr>
        </p:nvSpPr>
        <p:spPr>
          <a:xfrm>
            <a:off x="839259" y="709825"/>
            <a:ext cx="8667750" cy="873442"/>
          </a:xfrm>
        </p:spPr>
        <p:txBody>
          <a:bodyPr/>
          <a:lstStyle/>
          <a:p>
            <a:pPr algn="ctr"/>
            <a:r>
              <a:rPr lang="en-US" sz="4400" dirty="0"/>
              <a:t>Conclusion</a:t>
            </a:r>
          </a:p>
        </p:txBody>
      </p:sp>
      <p:sp>
        <p:nvSpPr>
          <p:cNvPr id="3" name="Text Placeholder 2">
            <a:extLst>
              <a:ext uri="{FF2B5EF4-FFF2-40B4-BE49-F238E27FC236}">
                <a16:creationId xmlns:a16="http://schemas.microsoft.com/office/drawing/2014/main" id="{AA449C81-A89C-4687-9513-134068CAC338}"/>
              </a:ext>
            </a:extLst>
          </p:cNvPr>
          <p:cNvSpPr>
            <a:spLocks noGrp="1"/>
          </p:cNvSpPr>
          <p:nvPr>
            <p:ph type="body" sz="quarter" idx="11"/>
          </p:nvPr>
        </p:nvSpPr>
        <p:spPr>
          <a:xfrm>
            <a:off x="1118658" y="1834198"/>
            <a:ext cx="8667750" cy="2448241"/>
          </a:xfrm>
        </p:spPr>
        <p:txBody>
          <a:bodyPr/>
          <a:lstStyle/>
          <a:p>
            <a:pPr marL="285750" indent="-285750">
              <a:buFont typeface="Arial" panose="020B0604020202020204" pitchFamily="34" charset="0"/>
              <a:buChar char="•"/>
            </a:pPr>
            <a:r>
              <a:rPr lang="en-US" dirty="0"/>
              <a:t>Based on this project analysis, we can say that cyber attacks are huge threats in the healthcare related industry and significant steps are required to prevent loss of sensitive information.</a:t>
            </a:r>
          </a:p>
          <a:p>
            <a:pPr marL="285750" indent="-285750">
              <a:buFont typeface="Arial" panose="020B0604020202020204" pitchFamily="34" charset="0"/>
              <a:buChar char="•"/>
            </a:pPr>
            <a:r>
              <a:rPr lang="en-US" dirty="0"/>
              <a:t>The most common data breach is the hacking and IT-related incidents. Showing clear indication that proper IT and security measures need to be implemented in organization like hospitals and other healthcare centers.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States should make policies and provide special care and resources in this process.</a:t>
            </a:r>
          </a:p>
        </p:txBody>
      </p:sp>
    </p:spTree>
    <p:extLst>
      <p:ext uri="{BB962C8B-B14F-4D97-AF65-F5344CB8AC3E}">
        <p14:creationId xmlns:p14="http://schemas.microsoft.com/office/powerpoint/2010/main" val="970755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C038341-3380-1845-A1F6-15BA8BC96522}"/>
              </a:ext>
            </a:extLst>
          </p:cNvPr>
          <p:cNvSpPr>
            <a:spLocks noGrp="1"/>
          </p:cNvSpPr>
          <p:nvPr>
            <p:ph type="body" sz="quarter" idx="10"/>
          </p:nvPr>
        </p:nvSpPr>
        <p:spPr/>
        <p:txBody>
          <a:bodyPr/>
          <a:lstStyle/>
          <a:p>
            <a:r>
              <a:rPr lang="en-US" dirty="0"/>
              <a:t>Thank You</a:t>
            </a:r>
          </a:p>
        </p:txBody>
      </p:sp>
    </p:spTree>
    <p:extLst>
      <p:ext uri="{BB962C8B-B14F-4D97-AF65-F5344CB8AC3E}">
        <p14:creationId xmlns:p14="http://schemas.microsoft.com/office/powerpoint/2010/main" val="3147726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3049783-B54C-9542-9EA4-63127633209A}"/>
              </a:ext>
            </a:extLst>
          </p:cNvPr>
          <p:cNvSpPr>
            <a:spLocks noGrp="1"/>
          </p:cNvSpPr>
          <p:nvPr>
            <p:ph type="body" sz="quarter" idx="10"/>
          </p:nvPr>
        </p:nvSpPr>
        <p:spPr>
          <a:xfrm>
            <a:off x="327321" y="335440"/>
            <a:ext cx="8667750" cy="873442"/>
          </a:xfrm>
        </p:spPr>
        <p:txBody>
          <a:bodyPr/>
          <a:lstStyle/>
          <a:p>
            <a:r>
              <a:rPr lang="en-US" dirty="0"/>
              <a:t>Introduction</a:t>
            </a:r>
          </a:p>
        </p:txBody>
      </p:sp>
      <p:sp>
        <p:nvSpPr>
          <p:cNvPr id="3" name="Text Placeholder 2">
            <a:extLst>
              <a:ext uri="{FF2B5EF4-FFF2-40B4-BE49-F238E27FC236}">
                <a16:creationId xmlns:a16="http://schemas.microsoft.com/office/drawing/2014/main" id="{AB20CFD3-EF8F-CC48-9055-35CF7CBAE710}"/>
              </a:ext>
            </a:extLst>
          </p:cNvPr>
          <p:cNvSpPr>
            <a:spLocks noGrp="1"/>
          </p:cNvSpPr>
          <p:nvPr>
            <p:ph type="body" sz="quarter" idx="11"/>
          </p:nvPr>
        </p:nvSpPr>
        <p:spPr>
          <a:xfrm>
            <a:off x="1220456" y="1915123"/>
            <a:ext cx="8667750" cy="2448241"/>
          </a:xfrm>
        </p:spPr>
        <p:txBody>
          <a:bodyPr/>
          <a:lstStyle/>
          <a:p>
            <a:pPr marL="285750" indent="-285750" algn="jus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Healthcare is one of the most critical sectors with involves a lot of personal and sensitive information making it a primary target for cyber-attacks. Healthcare data breaches are believed to be a significant threat to the privacy and security of individuals' information</a:t>
            </a:r>
          </a:p>
          <a:p>
            <a:pPr marL="285750" indent="-285750" algn="jus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In the United States, the Department of Health and Human Services Office for Civil Rights documents such incidents. </a:t>
            </a:r>
            <a:endParaRPr lang="en-US" dirty="0"/>
          </a:p>
        </p:txBody>
      </p:sp>
    </p:spTree>
    <p:extLst>
      <p:ext uri="{BB962C8B-B14F-4D97-AF65-F5344CB8AC3E}">
        <p14:creationId xmlns:p14="http://schemas.microsoft.com/office/powerpoint/2010/main" val="2676052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3049783-B54C-9542-9EA4-63127633209A}"/>
              </a:ext>
            </a:extLst>
          </p:cNvPr>
          <p:cNvSpPr>
            <a:spLocks noGrp="1"/>
          </p:cNvSpPr>
          <p:nvPr>
            <p:ph type="body" sz="quarter" idx="10"/>
          </p:nvPr>
        </p:nvSpPr>
        <p:spPr>
          <a:xfrm>
            <a:off x="327321" y="335440"/>
            <a:ext cx="8667750" cy="873442"/>
          </a:xfrm>
        </p:spPr>
        <p:txBody>
          <a:bodyPr/>
          <a:lstStyle/>
          <a:p>
            <a:r>
              <a:rPr lang="en-US" dirty="0"/>
              <a:t>Data Collection</a:t>
            </a:r>
          </a:p>
        </p:txBody>
      </p:sp>
      <p:sp>
        <p:nvSpPr>
          <p:cNvPr id="3" name="Text Placeholder 2">
            <a:extLst>
              <a:ext uri="{FF2B5EF4-FFF2-40B4-BE49-F238E27FC236}">
                <a16:creationId xmlns:a16="http://schemas.microsoft.com/office/drawing/2014/main" id="{AB20CFD3-EF8F-CC48-9055-35CF7CBAE710}"/>
              </a:ext>
            </a:extLst>
          </p:cNvPr>
          <p:cNvSpPr>
            <a:spLocks noGrp="1"/>
          </p:cNvSpPr>
          <p:nvPr>
            <p:ph type="body" sz="quarter" idx="11"/>
          </p:nvPr>
        </p:nvSpPr>
        <p:spPr>
          <a:xfrm>
            <a:off x="1220456" y="1915123"/>
            <a:ext cx="8667750" cy="2448241"/>
          </a:xfrm>
        </p:spPr>
        <p:txBody>
          <a:bodyPr/>
          <a:lstStyle/>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dataset used in this project is titled “Healthcare Data Breaches” and contains 866 records of different data breaches in the healthcare domain.</a:t>
            </a: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The data was found in U.S. Department of Health and Human Services Office for Civil Rights.</a:t>
            </a: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The dataset contain 866 data records about healthcare breaches over the last three years. It has 9 columns.</a:t>
            </a:r>
            <a:endParaRPr lang="en-US" dirty="0"/>
          </a:p>
        </p:txBody>
      </p:sp>
    </p:spTree>
    <p:extLst>
      <p:ext uri="{BB962C8B-B14F-4D97-AF65-F5344CB8AC3E}">
        <p14:creationId xmlns:p14="http://schemas.microsoft.com/office/powerpoint/2010/main" val="1166464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A7D4403-99CC-1A77-E7E4-92D2F11BA427}"/>
              </a:ext>
            </a:extLst>
          </p:cNvPr>
          <p:cNvSpPr>
            <a:spLocks noGrp="1"/>
          </p:cNvSpPr>
          <p:nvPr>
            <p:ph type="body" sz="quarter" idx="10"/>
          </p:nvPr>
        </p:nvSpPr>
        <p:spPr>
          <a:xfrm>
            <a:off x="433646" y="558410"/>
            <a:ext cx="8667750" cy="873442"/>
          </a:xfrm>
        </p:spPr>
        <p:txBody>
          <a:bodyPr/>
          <a:lstStyle/>
          <a:p>
            <a:r>
              <a:rPr lang="en-US" sz="4400" dirty="0"/>
              <a:t>Data Dictionary</a:t>
            </a:r>
          </a:p>
        </p:txBody>
      </p:sp>
      <p:sp>
        <p:nvSpPr>
          <p:cNvPr id="3" name="Text Placeholder 2">
            <a:extLst>
              <a:ext uri="{FF2B5EF4-FFF2-40B4-BE49-F238E27FC236}">
                <a16:creationId xmlns:a16="http://schemas.microsoft.com/office/drawing/2014/main" id="{6AC82192-A3A7-102B-5304-290AABCE5CED}"/>
              </a:ext>
            </a:extLst>
          </p:cNvPr>
          <p:cNvSpPr>
            <a:spLocks noGrp="1"/>
          </p:cNvSpPr>
          <p:nvPr>
            <p:ph type="body" sz="quarter" idx="11"/>
          </p:nvPr>
        </p:nvSpPr>
        <p:spPr>
          <a:xfrm>
            <a:off x="650099" y="1265079"/>
            <a:ext cx="10891802" cy="2448241"/>
          </a:xfrm>
        </p:spPr>
        <p:txBody>
          <a:bodyPr/>
          <a:lstStyle/>
          <a:p>
            <a:r>
              <a:rPr lang="en-US" dirty="0"/>
              <a:t>1 . Name of covered entity (string): The name of the covered entity, i.e., the organization or entity responsible for protecting the healthcare data.</a:t>
            </a:r>
          </a:p>
          <a:p>
            <a:r>
              <a:rPr lang="en-US" dirty="0"/>
              <a:t>2. state (string): The U.S. state where the data breach occurred.</a:t>
            </a:r>
          </a:p>
          <a:p>
            <a:r>
              <a:rPr lang="en-US" dirty="0"/>
              <a:t>3. Covered entity type (string): The type of covered entity affected by the breach (e.g., healthcare provider, health plan, business associate).</a:t>
            </a:r>
          </a:p>
          <a:p>
            <a:r>
              <a:rPr lang="en-US" dirty="0"/>
              <a:t>4. Individuals affected (integer): The number of individuals whose data was affected or compromised in the breach.</a:t>
            </a:r>
          </a:p>
          <a:p>
            <a:r>
              <a:rPr lang="en-US" dirty="0"/>
              <a:t>5. Breach submission date (date): The date when the breach was reported or submitted.</a:t>
            </a:r>
          </a:p>
          <a:p>
            <a:r>
              <a:rPr lang="en-US" dirty="0"/>
              <a:t>6. Type of breach (string): The nature or type of the data breach (e.g., unauthorized access, hacking, loss of physical records).</a:t>
            </a:r>
          </a:p>
          <a:p>
            <a:r>
              <a:rPr lang="en-US" dirty="0"/>
              <a:t>7. Location of breached information (string): Details about where the breached information was stored or the specific system affected.</a:t>
            </a:r>
          </a:p>
          <a:p>
            <a:r>
              <a:rPr lang="en-US" dirty="0"/>
              <a:t>8. Business associate present (string): Indicates whether a business associate was involved or present in the breach. It could be a "yes" or "no" value.</a:t>
            </a:r>
          </a:p>
          <a:p>
            <a:r>
              <a:rPr lang="en-US" dirty="0"/>
              <a:t>9. Web description (string): A textual description providing additional information about the breach, potentially including the circumstances or impact.</a:t>
            </a:r>
          </a:p>
        </p:txBody>
      </p:sp>
    </p:spTree>
    <p:extLst>
      <p:ext uri="{BB962C8B-B14F-4D97-AF65-F5344CB8AC3E}">
        <p14:creationId xmlns:p14="http://schemas.microsoft.com/office/powerpoint/2010/main" val="2990560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486DA91-49F9-6CD1-D095-B265E8129453}"/>
              </a:ext>
            </a:extLst>
          </p:cNvPr>
          <p:cNvSpPr>
            <a:spLocks noGrp="1"/>
          </p:cNvSpPr>
          <p:nvPr>
            <p:ph type="body" sz="quarter" idx="10"/>
          </p:nvPr>
        </p:nvSpPr>
        <p:spPr>
          <a:xfrm>
            <a:off x="688827" y="494614"/>
            <a:ext cx="8667750" cy="873442"/>
          </a:xfrm>
        </p:spPr>
        <p:txBody>
          <a:bodyPr/>
          <a:lstStyle/>
          <a:p>
            <a:r>
              <a:rPr lang="en-US" dirty="0"/>
              <a:t>Data Preprocessing</a:t>
            </a:r>
          </a:p>
        </p:txBody>
      </p:sp>
      <p:sp>
        <p:nvSpPr>
          <p:cNvPr id="3" name="Text Placeholder 2">
            <a:extLst>
              <a:ext uri="{FF2B5EF4-FFF2-40B4-BE49-F238E27FC236}">
                <a16:creationId xmlns:a16="http://schemas.microsoft.com/office/drawing/2014/main" id="{598365C9-AD80-F370-79E2-69EE03FD778F}"/>
              </a:ext>
            </a:extLst>
          </p:cNvPr>
          <p:cNvSpPr>
            <a:spLocks noGrp="1"/>
          </p:cNvSpPr>
          <p:nvPr>
            <p:ph type="body" sz="quarter" idx="11"/>
          </p:nvPr>
        </p:nvSpPr>
        <p:spPr>
          <a:xfrm>
            <a:off x="1156660" y="1787533"/>
            <a:ext cx="8667750" cy="2448241"/>
          </a:xfrm>
        </p:spPr>
        <p:txBody>
          <a:bodyPr/>
          <a:lstStyle/>
          <a:p>
            <a:pPr marL="285750" indent="-285750">
              <a:buFont typeface="Arial" panose="020B0604020202020204" pitchFamily="34" charset="0"/>
              <a:buChar char="•"/>
            </a:pPr>
            <a:r>
              <a:rPr lang="en-US" dirty="0"/>
              <a:t>The data collected was good enough to proceed without any significant data preprocessing.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Only 1 column of the web description which was empty was removed.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4 missing records in the State column was replaced with Unknown.</a:t>
            </a:r>
          </a:p>
        </p:txBody>
      </p:sp>
    </p:spTree>
    <p:extLst>
      <p:ext uri="{BB962C8B-B14F-4D97-AF65-F5344CB8AC3E}">
        <p14:creationId xmlns:p14="http://schemas.microsoft.com/office/powerpoint/2010/main" val="760883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E3E10A6-0965-3903-652D-D5E0B3D3BA90}"/>
              </a:ext>
            </a:extLst>
          </p:cNvPr>
          <p:cNvSpPr>
            <a:spLocks noGrp="1"/>
          </p:cNvSpPr>
          <p:nvPr>
            <p:ph type="body" sz="quarter" idx="10"/>
          </p:nvPr>
        </p:nvSpPr>
        <p:spPr>
          <a:xfrm>
            <a:off x="571868" y="675367"/>
            <a:ext cx="9826773" cy="1599999"/>
          </a:xfrm>
        </p:spPr>
        <p:txBody>
          <a:bodyPr/>
          <a:lstStyle/>
          <a:p>
            <a:r>
              <a:rPr lang="en-US" sz="4000" dirty="0"/>
              <a:t>Exploratory Data Analysis-EDA</a:t>
            </a:r>
          </a:p>
        </p:txBody>
      </p:sp>
      <p:pic>
        <p:nvPicPr>
          <p:cNvPr id="4" name="Picture 3">
            <a:extLst>
              <a:ext uri="{FF2B5EF4-FFF2-40B4-BE49-F238E27FC236}">
                <a16:creationId xmlns:a16="http://schemas.microsoft.com/office/drawing/2014/main" id="{BC3C73E3-81BA-6699-E767-E69B6B5FBA8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0859" y="1740111"/>
            <a:ext cx="3511008" cy="4571332"/>
          </a:xfrm>
          <a:prstGeom prst="rect">
            <a:avLst/>
          </a:prstGeom>
          <a:noFill/>
          <a:ln>
            <a:noFill/>
          </a:ln>
        </p:spPr>
      </p:pic>
      <p:sp>
        <p:nvSpPr>
          <p:cNvPr id="6" name="TextBox 5">
            <a:extLst>
              <a:ext uri="{FF2B5EF4-FFF2-40B4-BE49-F238E27FC236}">
                <a16:creationId xmlns:a16="http://schemas.microsoft.com/office/drawing/2014/main" id="{F71E5FC4-3A44-93D8-1DAB-5CEE2B367325}"/>
              </a:ext>
            </a:extLst>
          </p:cNvPr>
          <p:cNvSpPr txBox="1"/>
          <p:nvPr/>
        </p:nvSpPr>
        <p:spPr>
          <a:xfrm>
            <a:off x="5255141" y="1776657"/>
            <a:ext cx="6096000" cy="1264642"/>
          </a:xfrm>
          <a:prstGeom prst="rect">
            <a:avLst/>
          </a:prstGeom>
          <a:noFill/>
        </p:spPr>
        <p:txBody>
          <a:bodyPr wrap="square">
            <a:spAutoFit/>
          </a:bodyPr>
          <a:lstStyle/>
          <a:p>
            <a:pPr marL="0" marR="0" algn="just">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Texas (TX)  is leading in the list with 74 incidents, next in the list is New York with 55 incidents, California with 53 incidents, and Illinois with 52 incidents. These 4 states make up a majority of 27% of all the incidents across the United States.</a:t>
            </a:r>
          </a:p>
        </p:txBody>
      </p:sp>
      <p:sp>
        <p:nvSpPr>
          <p:cNvPr id="8" name="TextBox 7">
            <a:extLst>
              <a:ext uri="{FF2B5EF4-FFF2-40B4-BE49-F238E27FC236}">
                <a16:creationId xmlns:a16="http://schemas.microsoft.com/office/drawing/2014/main" id="{02EC03E1-3DE8-C118-9E39-542E44EBA960}"/>
              </a:ext>
            </a:extLst>
          </p:cNvPr>
          <p:cNvSpPr txBox="1"/>
          <p:nvPr/>
        </p:nvSpPr>
        <p:spPr>
          <a:xfrm>
            <a:off x="5255141" y="3410002"/>
            <a:ext cx="6096000" cy="1663597"/>
          </a:xfrm>
          <a:prstGeom prst="rect">
            <a:avLst/>
          </a:prstGeom>
          <a:noFill/>
        </p:spPr>
        <p:txBody>
          <a:bodyPr wrap="square">
            <a:spAutoFit/>
          </a:bodyPr>
          <a:lstStyle/>
          <a:p>
            <a:pPr marL="0" marR="0" algn="just">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Hawaii, New Mexico, Wyoming, and Montana are some of the states with fewer data breach incidents (less than 5).</a:t>
            </a:r>
          </a:p>
          <a:p>
            <a:pPr marL="0" marR="0" algn="just">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This difference in the count of incidents can be due to different densities of healthcare providers,  varying cybersecurity measures, population, and crime rates in the states.</a:t>
            </a:r>
          </a:p>
        </p:txBody>
      </p:sp>
      <p:sp>
        <p:nvSpPr>
          <p:cNvPr id="10" name="TextBox 9">
            <a:extLst>
              <a:ext uri="{FF2B5EF4-FFF2-40B4-BE49-F238E27FC236}">
                <a16:creationId xmlns:a16="http://schemas.microsoft.com/office/drawing/2014/main" id="{FE04ECA4-9461-A37E-3FC3-1AA3D7F96207}"/>
              </a:ext>
            </a:extLst>
          </p:cNvPr>
          <p:cNvSpPr txBox="1"/>
          <p:nvPr/>
        </p:nvSpPr>
        <p:spPr>
          <a:xfrm>
            <a:off x="813517" y="1287590"/>
            <a:ext cx="6096000" cy="375552"/>
          </a:xfrm>
          <a:prstGeom prst="rect">
            <a:avLst/>
          </a:prstGeom>
          <a:noFill/>
        </p:spPr>
        <p:txBody>
          <a:bodyPr wrap="square">
            <a:spAutoFit/>
          </a:bodyPr>
          <a:lstStyle/>
          <a:p>
            <a:pPr marL="342900" marR="0" lvl="0" indent="-342900" algn="just">
              <a:lnSpc>
                <a:spcPct val="107000"/>
              </a:lnSpc>
              <a:spcBef>
                <a:spcPts val="0"/>
              </a:spcBef>
              <a:spcAft>
                <a:spcPts val="800"/>
              </a:spcAft>
              <a:buFont typeface="+mj-lt"/>
              <a:buAutoNum type="arabicPeriod"/>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Number of Incidents in different states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411091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CAF4AAA-C0DD-FC1A-FAC2-04EF132C794A}"/>
              </a:ext>
            </a:extLst>
          </p:cNvPr>
          <p:cNvSpPr txBox="1"/>
          <p:nvPr/>
        </p:nvSpPr>
        <p:spPr>
          <a:xfrm>
            <a:off x="761999" y="754703"/>
            <a:ext cx="8424333" cy="671915"/>
          </a:xfrm>
          <a:prstGeom prst="rect">
            <a:avLst/>
          </a:prstGeom>
          <a:noFill/>
        </p:spPr>
        <p:txBody>
          <a:bodyPr wrap="square">
            <a:spAutoFit/>
          </a:bodyPr>
          <a:lstStyle/>
          <a:p>
            <a:pPr marL="342900" marR="0" lvl="0" indent="-342900">
              <a:lnSpc>
                <a:spcPct val="107000"/>
              </a:lnSpc>
              <a:spcBef>
                <a:spcPts val="0"/>
              </a:spcBef>
              <a:spcAft>
                <a:spcPts val="800"/>
              </a:spcAft>
              <a:buFont typeface="+mj-lt"/>
              <a:buAutoNum type="arabicPeriod"/>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Does any particular geographical location like States have a significant impact on the number of affected individuals by data breaches in the healthcare sector? </a:t>
            </a:r>
          </a:p>
        </p:txBody>
      </p:sp>
      <p:pic>
        <p:nvPicPr>
          <p:cNvPr id="6" name="Picture 5" descr="A map of the united states&#10;&#10;Description automatically generated">
            <a:extLst>
              <a:ext uri="{FF2B5EF4-FFF2-40B4-BE49-F238E27FC236}">
                <a16:creationId xmlns:a16="http://schemas.microsoft.com/office/drawing/2014/main" id="{1BAE67BA-182C-2DF3-A63A-E5794CB75387}"/>
              </a:ext>
            </a:extLst>
          </p:cNvPr>
          <p:cNvPicPr>
            <a:picLocks noChangeAspect="1"/>
          </p:cNvPicPr>
          <p:nvPr/>
        </p:nvPicPr>
        <p:blipFill>
          <a:blip r:embed="rId2"/>
          <a:stretch>
            <a:fillRect/>
          </a:stretch>
        </p:blipFill>
        <p:spPr>
          <a:xfrm>
            <a:off x="1093575" y="1785196"/>
            <a:ext cx="6975159" cy="4533961"/>
          </a:xfrm>
          <a:prstGeom prst="rect">
            <a:avLst/>
          </a:prstGeom>
        </p:spPr>
      </p:pic>
      <p:sp>
        <p:nvSpPr>
          <p:cNvPr id="8" name="TextBox 7">
            <a:extLst>
              <a:ext uri="{FF2B5EF4-FFF2-40B4-BE49-F238E27FC236}">
                <a16:creationId xmlns:a16="http://schemas.microsoft.com/office/drawing/2014/main" id="{6E994A09-1AC3-73BC-07AD-7E681BD533F9}"/>
              </a:ext>
            </a:extLst>
          </p:cNvPr>
          <p:cNvSpPr txBox="1"/>
          <p:nvPr/>
        </p:nvSpPr>
        <p:spPr>
          <a:xfrm>
            <a:off x="8864599" y="2250702"/>
            <a:ext cx="2963333" cy="1200329"/>
          </a:xfrm>
          <a:prstGeom prst="rect">
            <a:avLst/>
          </a:prstGeom>
          <a:noFill/>
        </p:spPr>
        <p:txBody>
          <a:bodyPr wrap="square">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Colorado and Tennessee are the states which have the most affected individuals due to healthcare breaches.</a:t>
            </a:r>
            <a:endParaRPr lang="en-US" dirty="0"/>
          </a:p>
        </p:txBody>
      </p:sp>
    </p:spTree>
    <p:extLst>
      <p:ext uri="{BB962C8B-B14F-4D97-AF65-F5344CB8AC3E}">
        <p14:creationId xmlns:p14="http://schemas.microsoft.com/office/powerpoint/2010/main" val="3023182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4F53E83-4F90-BD6E-C758-EEF4D3BCE4BF}"/>
              </a:ext>
            </a:extLst>
          </p:cNvPr>
          <p:cNvSpPr txBox="1"/>
          <p:nvPr/>
        </p:nvSpPr>
        <p:spPr>
          <a:xfrm>
            <a:off x="694265" y="620776"/>
            <a:ext cx="9304867" cy="375552"/>
          </a:xfrm>
          <a:prstGeom prst="rect">
            <a:avLst/>
          </a:prstGeom>
          <a:noFill/>
        </p:spPr>
        <p:txBody>
          <a:bodyPr wrap="square">
            <a:spAutoFit/>
          </a:bodyPr>
          <a:lstStyle/>
          <a:p>
            <a:pPr marR="0" lvl="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2. Are there any specific types of data breaches more prevalent in some of the states only?</a:t>
            </a:r>
          </a:p>
        </p:txBody>
      </p:sp>
      <p:pic>
        <p:nvPicPr>
          <p:cNvPr id="6" name="Picture 5" descr="A screenshot of a graph&#10;&#10;Description automatically generated">
            <a:extLst>
              <a:ext uri="{FF2B5EF4-FFF2-40B4-BE49-F238E27FC236}">
                <a16:creationId xmlns:a16="http://schemas.microsoft.com/office/drawing/2014/main" id="{D4DA4A55-14F3-B040-9CE1-3D453197E68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5510" y="2650608"/>
            <a:ext cx="4729376" cy="3322320"/>
          </a:xfrm>
          <a:prstGeom prst="rect">
            <a:avLst/>
          </a:prstGeom>
        </p:spPr>
      </p:pic>
      <p:pic>
        <p:nvPicPr>
          <p:cNvPr id="7" name="Picture 6" descr="A graph of a bar graph&#10;&#10;Description automatically generated with medium confidence">
            <a:extLst>
              <a:ext uri="{FF2B5EF4-FFF2-40B4-BE49-F238E27FC236}">
                <a16:creationId xmlns:a16="http://schemas.microsoft.com/office/drawing/2014/main" id="{21B4B668-C540-0E44-AFD6-DBFF0B612E4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60682" y="2893710"/>
            <a:ext cx="4227542" cy="2969683"/>
          </a:xfrm>
          <a:prstGeom prst="rect">
            <a:avLst/>
          </a:prstGeom>
        </p:spPr>
      </p:pic>
      <p:sp>
        <p:nvSpPr>
          <p:cNvPr id="9" name="TextBox 8">
            <a:extLst>
              <a:ext uri="{FF2B5EF4-FFF2-40B4-BE49-F238E27FC236}">
                <a16:creationId xmlns:a16="http://schemas.microsoft.com/office/drawing/2014/main" id="{41316375-28C9-409B-9B1B-F8BDB045C0DD}"/>
              </a:ext>
            </a:extLst>
          </p:cNvPr>
          <p:cNvSpPr txBox="1"/>
          <p:nvPr/>
        </p:nvSpPr>
        <p:spPr>
          <a:xfrm>
            <a:off x="694264" y="1167487"/>
            <a:ext cx="10693959" cy="1311962"/>
          </a:xfrm>
          <a:prstGeom prst="rect">
            <a:avLst/>
          </a:prstGeom>
          <a:noFill/>
        </p:spPr>
        <p:txBody>
          <a:bodyPr wrap="square">
            <a:spAutoFit/>
          </a:bodyPr>
          <a:lstStyle/>
          <a:p>
            <a:pPr marL="0" marR="0">
              <a:lnSpc>
                <a:spcPct val="107000"/>
              </a:lnSpc>
              <a:spcBef>
                <a:spcPts val="0"/>
              </a:spcBef>
              <a:spcAft>
                <a:spcPts val="800"/>
              </a:spcAft>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Improper Disposal was found particularly in the state of Texas and 1 in New Jersey and Illinois.</a:t>
            </a:r>
          </a:p>
          <a:p>
            <a:pPr marL="0" marR="0">
              <a:lnSpc>
                <a:spcPct val="107000"/>
              </a:lnSpc>
              <a:spcBef>
                <a:spcPts val="0"/>
              </a:spcBef>
              <a:spcAft>
                <a:spcPts val="800"/>
              </a:spcAft>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Loss due to negligence was 3 incidents in Illinois, and 1 each in New York and New Hampshire</a:t>
            </a:r>
          </a:p>
          <a:p>
            <a:pPr marL="0" marR="0">
              <a:lnSpc>
                <a:spcPct val="107000"/>
              </a:lnSpc>
              <a:spcBef>
                <a:spcPts val="0"/>
              </a:spcBef>
              <a:spcAft>
                <a:spcPts val="800"/>
              </a:spcAft>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Breaches due to threat incidents are common in the state of California.</a:t>
            </a:r>
          </a:p>
          <a:p>
            <a:pPr marL="0" marR="0">
              <a:lnSpc>
                <a:spcPct val="107000"/>
              </a:lnSpc>
              <a:spcBef>
                <a:spcPts val="0"/>
              </a:spcBef>
              <a:spcAft>
                <a:spcPts val="800"/>
              </a:spcAft>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Hacking and IT-related issues are prevalent in all the states of USA in any healthcare data breach.</a:t>
            </a:r>
          </a:p>
        </p:txBody>
      </p:sp>
    </p:spTree>
    <p:extLst>
      <p:ext uri="{BB962C8B-B14F-4D97-AF65-F5344CB8AC3E}">
        <p14:creationId xmlns:p14="http://schemas.microsoft.com/office/powerpoint/2010/main" val="103178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FADF6D9-F19A-80E1-0358-26BD9A8BDC66}"/>
              </a:ext>
            </a:extLst>
          </p:cNvPr>
          <p:cNvSpPr txBox="1"/>
          <p:nvPr/>
        </p:nvSpPr>
        <p:spPr>
          <a:xfrm>
            <a:off x="516467" y="624994"/>
            <a:ext cx="9855200" cy="671915"/>
          </a:xfrm>
          <a:prstGeom prst="rect">
            <a:avLst/>
          </a:prstGeom>
          <a:noFill/>
        </p:spPr>
        <p:txBody>
          <a:bodyPr wrap="square">
            <a:spAutoFit/>
          </a:bodyPr>
          <a:lstStyle/>
          <a:p>
            <a:pPr marR="0" lvl="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3. Has there been a significant increase in the frequency of healthcare data breaches over the last 3 years i.e. from 2021 to 2023?</a:t>
            </a:r>
          </a:p>
        </p:txBody>
      </p:sp>
      <p:pic>
        <p:nvPicPr>
          <p:cNvPr id="6" name="Picture 5" descr="A graph with a line and a line&#10;&#10;Description automatically generated with medium confidence">
            <a:extLst>
              <a:ext uri="{FF2B5EF4-FFF2-40B4-BE49-F238E27FC236}">
                <a16:creationId xmlns:a16="http://schemas.microsoft.com/office/drawing/2014/main" id="{6C5BF718-2667-E36B-1D71-28F37172B0C9}"/>
              </a:ext>
            </a:extLst>
          </p:cNvPr>
          <p:cNvPicPr>
            <a:picLocks noChangeAspect="1"/>
          </p:cNvPicPr>
          <p:nvPr/>
        </p:nvPicPr>
        <p:blipFill>
          <a:blip r:embed="rId2"/>
          <a:stretch>
            <a:fillRect/>
          </a:stretch>
        </p:blipFill>
        <p:spPr>
          <a:xfrm>
            <a:off x="777239" y="1828270"/>
            <a:ext cx="7130757" cy="4267730"/>
          </a:xfrm>
          <a:prstGeom prst="rect">
            <a:avLst/>
          </a:prstGeom>
        </p:spPr>
      </p:pic>
      <p:sp>
        <p:nvSpPr>
          <p:cNvPr id="8" name="TextBox 7">
            <a:extLst>
              <a:ext uri="{FF2B5EF4-FFF2-40B4-BE49-F238E27FC236}">
                <a16:creationId xmlns:a16="http://schemas.microsoft.com/office/drawing/2014/main" id="{CD2D474A-2C46-3DF1-E403-FB13A2E007BA}"/>
              </a:ext>
            </a:extLst>
          </p:cNvPr>
          <p:cNvSpPr txBox="1"/>
          <p:nvPr/>
        </p:nvSpPr>
        <p:spPr>
          <a:xfrm>
            <a:off x="8009466" y="1765134"/>
            <a:ext cx="3869267" cy="3608295"/>
          </a:xfrm>
          <a:prstGeom prst="rect">
            <a:avLst/>
          </a:prstGeom>
          <a:noFill/>
        </p:spPr>
        <p:txBody>
          <a:bodyPr wrap="square">
            <a:spAutoFit/>
          </a:bodyPr>
          <a:lstStyle/>
          <a:p>
            <a:pPr marL="285750" marR="0" indent="-285750">
              <a:lnSpc>
                <a:spcPct val="107000"/>
              </a:lnSpc>
              <a:spcBef>
                <a:spcPts val="0"/>
              </a:spcBef>
              <a:spcAft>
                <a:spcPts val="800"/>
              </a:spcAft>
              <a:buFont typeface="Arial" panose="020B0604020202020204" pitchFamily="34" charset="0"/>
              <a:buChar char="•"/>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From the below line chart, there has been a significant increase in the number of hacking or IT-related incidents across the country. It increased from 11 incidents in 2021 to 267 incidents in 2022 and further almost doubled to 443 incidents in the year of 2023.</a:t>
            </a:r>
          </a:p>
          <a:p>
            <a:pPr marL="285750" marR="0" indent="-285750">
              <a:lnSpc>
                <a:spcPct val="107000"/>
              </a:lnSpc>
              <a:spcBef>
                <a:spcPts val="0"/>
              </a:spcBef>
              <a:spcAft>
                <a:spcPts val="800"/>
              </a:spcAft>
              <a:buFont typeface="Arial" panose="020B0604020202020204" pitchFamily="34" charset="0"/>
              <a:buChar char="•"/>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Unauthorized access related incidents are newer in comparison to the other breaches. Maybe because of improved security measures that are now able to identify such elements of unauthorized access in different organizations.</a:t>
            </a:r>
          </a:p>
        </p:txBody>
      </p:sp>
    </p:spTree>
    <p:extLst>
      <p:ext uri="{BB962C8B-B14F-4D97-AF65-F5344CB8AC3E}">
        <p14:creationId xmlns:p14="http://schemas.microsoft.com/office/powerpoint/2010/main" val="1957117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2280</TotalTime>
  <Words>962</Words>
  <Application>Microsoft Office PowerPoint</Application>
  <PresentationFormat>Widescreen</PresentationFormat>
  <Paragraphs>51</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Regular</vt:lpstr>
      <vt:lpstr>Helvetica</vt:lpstr>
      <vt:lpstr>Segoe UI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Davis, Clayton</dc:creator>
  <cp:lastModifiedBy>Kaushal Sen</cp:lastModifiedBy>
  <cp:revision>40</cp:revision>
  <cp:lastPrinted>2019-10-14T17:07:34Z</cp:lastPrinted>
  <dcterms:created xsi:type="dcterms:W3CDTF">2019-07-08T18:39:15Z</dcterms:created>
  <dcterms:modified xsi:type="dcterms:W3CDTF">2023-12-14T05:31:28Z</dcterms:modified>
</cp:coreProperties>
</file>