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1" r:id="rId2"/>
    <p:sldId id="290" r:id="rId3"/>
    <p:sldId id="291" r:id="rId4"/>
    <p:sldId id="279" r:id="rId5"/>
    <p:sldId id="301" r:id="rId6"/>
    <p:sldId id="282" r:id="rId7"/>
    <p:sldId id="283" r:id="rId8"/>
    <p:sldId id="292" r:id="rId9"/>
    <p:sldId id="293" r:id="rId10"/>
    <p:sldId id="294" r:id="rId11"/>
    <p:sldId id="295" r:id="rId12"/>
    <p:sldId id="296" r:id="rId13"/>
    <p:sldId id="302" r:id="rId14"/>
    <p:sldId id="303" r:id="rId15"/>
    <p:sldId id="304" r:id="rId16"/>
    <p:sldId id="305" r:id="rId17"/>
    <p:sldId id="297" r:id="rId18"/>
    <p:sldId id="298" r:id="rId19"/>
    <p:sldId id="299" r:id="rId20"/>
    <p:sldId id="284" r:id="rId21"/>
    <p:sldId id="285" r:id="rId22"/>
    <p:sldId id="28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960E25"/>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p:scale>
          <a:sx n="62" d="100"/>
          <a:sy n="62" d="100"/>
        </p:scale>
        <p:origin x="140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10 April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10 April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10 April 2022</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10 April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10 April 2022</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10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r>
              <a:rPr lang="en-US" sz="1600" b="1" dirty="0"/>
              <a:t>April 2022</a:t>
            </a:r>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a:spAutoFit/>
          </a:bodyPr>
          <a:lstStyle/>
          <a:p>
            <a:pPr algn="ctr"/>
            <a:r>
              <a:rPr lang="en-US" sz="2800" dirty="0"/>
              <a:t>ONLINE TRAIN TICKET RESERVATION SYSTEM  - SRINIVAS TICKET RESERVATION</a:t>
            </a:r>
          </a:p>
        </p:txBody>
      </p:sp>
      <p:sp>
        <p:nvSpPr>
          <p:cNvPr id="8" name="Rectangle 7"/>
          <p:cNvSpPr/>
          <p:nvPr/>
        </p:nvSpPr>
        <p:spPr>
          <a:xfrm>
            <a:off x="762000" y="3048000"/>
            <a:ext cx="6400800" cy="1477328"/>
          </a:xfrm>
          <a:prstGeom prst="rect">
            <a:avLst/>
          </a:prstGeom>
        </p:spPr>
        <p:txBody>
          <a:bodyPr wrap="square">
            <a:spAutoFit/>
          </a:bodyPr>
          <a:lstStyle/>
          <a:p>
            <a:r>
              <a:rPr lang="en-US" dirty="0">
                <a:latin typeface="Arial" pitchFamily="34" charset="0"/>
                <a:cs typeface="Arial" pitchFamily="34" charset="0"/>
              </a:rPr>
              <a:t>Project Supervisor: Dr. A. </a:t>
            </a:r>
            <a:r>
              <a:rPr lang="en-US" dirty="0" err="1">
                <a:latin typeface="Arial" pitchFamily="34" charset="0"/>
                <a:cs typeface="Arial" pitchFamily="34" charset="0"/>
              </a:rPr>
              <a:t>Jesudoss</a:t>
            </a:r>
            <a:endParaRPr lang="en-US" dirty="0">
              <a:latin typeface="Arial" pitchFamily="34" charset="0"/>
              <a:cs typeface="Arial" pitchFamily="34" charset="0"/>
            </a:endParaRPr>
          </a:p>
          <a:p>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Name of the Student: P . Srinivasa prasad</a:t>
            </a:r>
          </a:p>
          <a:p>
            <a:pPr>
              <a:lnSpc>
                <a:spcPct val="150000"/>
              </a:lnSpc>
            </a:pPr>
            <a:r>
              <a:rPr lang="en-US" dirty="0">
                <a:latin typeface="Arial" pitchFamily="34" charset="0"/>
                <a:cs typeface="Arial" pitchFamily="34" charset="0"/>
              </a:rPr>
              <a:t>Register Number: 39110775</a:t>
            </a:r>
          </a:p>
        </p:txBody>
      </p:sp>
      <p:pic>
        <p:nvPicPr>
          <p:cNvPr id="9" name="Picture 8" descr="new letter head July30_2020.png"/>
          <p:cNvPicPr/>
          <p:nvPr/>
        </p:nvPicPr>
        <p:blipFill>
          <a:blip r:embed="rId2" cstate="print"/>
          <a:stretch>
            <a:fillRect/>
          </a:stretch>
        </p:blipFill>
        <p:spPr>
          <a:xfrm>
            <a:off x="228600" y="0"/>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pPr algn="l"/>
            <a:r>
              <a:rPr lang="en-IN" dirty="0">
                <a:solidFill>
                  <a:srgbClr val="C00000"/>
                </a:solidFill>
              </a:rPr>
              <a:t>Application Snapshots</a:t>
            </a:r>
          </a:p>
        </p:txBody>
      </p:sp>
      <p:sp>
        <p:nvSpPr>
          <p:cNvPr id="16" name="Content Placeholder 15"/>
          <p:cNvSpPr>
            <a:spLocks noGrp="1"/>
          </p:cNvSpPr>
          <p:nvPr>
            <p:ph idx="1"/>
          </p:nvPr>
        </p:nvSpPr>
        <p:spPr/>
        <p:txBody>
          <a:bodyPr/>
          <a:lstStyle/>
          <a:p>
            <a:pPr lvl="1">
              <a:buNone/>
            </a:pPr>
            <a:r>
              <a:rPr lang="en-IN" u="sng" dirty="0"/>
              <a:t>Home Page: </a:t>
            </a:r>
          </a:p>
        </p:txBody>
      </p:sp>
      <p:pic>
        <p:nvPicPr>
          <p:cNvPr id="3" name="Picture 2">
            <a:extLst>
              <a:ext uri="{FF2B5EF4-FFF2-40B4-BE49-F238E27FC236}">
                <a16:creationId xmlns:a16="http://schemas.microsoft.com/office/drawing/2014/main" id="{F8B555AF-7F4E-44C2-B943-9622B798DA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4599" y="2019512"/>
            <a:ext cx="4119612" cy="2044985"/>
          </a:xfrm>
          <a:prstGeom prst="rect">
            <a:avLst/>
          </a:prstGeom>
        </p:spPr>
      </p:pic>
      <p:pic>
        <p:nvPicPr>
          <p:cNvPr id="5" name="Picture 4">
            <a:extLst>
              <a:ext uri="{FF2B5EF4-FFF2-40B4-BE49-F238E27FC236}">
                <a16:creationId xmlns:a16="http://schemas.microsoft.com/office/drawing/2014/main" id="{3710893E-2E48-44A8-9571-92BC1AE79A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4599" y="4099159"/>
            <a:ext cx="4119612" cy="23172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pPr algn="l"/>
            <a:r>
              <a:rPr lang="en-IN" dirty="0">
                <a:solidFill>
                  <a:srgbClr val="C00000"/>
                </a:solidFill>
              </a:rPr>
              <a:t>Application Snapshots</a:t>
            </a:r>
            <a:endParaRPr lang="en-IN" dirty="0"/>
          </a:p>
        </p:txBody>
      </p:sp>
      <p:sp>
        <p:nvSpPr>
          <p:cNvPr id="17" name="Content Placeholder 16"/>
          <p:cNvSpPr>
            <a:spLocks noGrp="1"/>
          </p:cNvSpPr>
          <p:nvPr>
            <p:ph idx="1"/>
          </p:nvPr>
        </p:nvSpPr>
        <p:spPr/>
        <p:txBody>
          <a:bodyPr/>
          <a:lstStyle/>
          <a:p>
            <a:pPr>
              <a:buNone/>
            </a:pPr>
            <a:r>
              <a:rPr lang="en-IN" dirty="0"/>
              <a:t> </a:t>
            </a:r>
            <a:endParaRPr lang="en-IN" sz="2800" dirty="0"/>
          </a:p>
          <a:p>
            <a:pPr>
              <a:buNone/>
            </a:pPr>
            <a:r>
              <a:rPr lang="en-IN" sz="2800" dirty="0"/>
              <a:t>												</a:t>
            </a:r>
          </a:p>
          <a:p>
            <a:pPr>
              <a:buNone/>
            </a:pPr>
            <a:endParaRPr lang="en-IN" sz="2800" dirty="0"/>
          </a:p>
          <a:p>
            <a:pPr>
              <a:buNone/>
            </a:pPr>
            <a:endParaRPr lang="en-IN" sz="2800" dirty="0"/>
          </a:p>
        </p:txBody>
      </p:sp>
      <p:sp>
        <p:nvSpPr>
          <p:cNvPr id="6" name="TextBox 5"/>
          <p:cNvSpPr txBox="1"/>
          <p:nvPr/>
        </p:nvSpPr>
        <p:spPr>
          <a:xfrm>
            <a:off x="762000" y="1676400"/>
            <a:ext cx="2405402" cy="523220"/>
          </a:xfrm>
          <a:prstGeom prst="rect">
            <a:avLst/>
          </a:prstGeom>
          <a:noFill/>
        </p:spPr>
        <p:txBody>
          <a:bodyPr wrap="none" rtlCol="0">
            <a:spAutoFit/>
          </a:bodyPr>
          <a:lstStyle/>
          <a:p>
            <a:r>
              <a:rPr lang="en-IN" sz="2800" u="sng" dirty="0"/>
              <a:t>About Us Page:</a:t>
            </a:r>
          </a:p>
        </p:txBody>
      </p:sp>
      <p:pic>
        <p:nvPicPr>
          <p:cNvPr id="3" name="Picture 2">
            <a:extLst>
              <a:ext uri="{FF2B5EF4-FFF2-40B4-BE49-F238E27FC236}">
                <a16:creationId xmlns:a16="http://schemas.microsoft.com/office/drawing/2014/main" id="{7E2A2D14-19A3-42B4-BCC0-B55926DCF3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521954"/>
            <a:ext cx="6705600" cy="38011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C00000"/>
                </a:solidFill>
              </a:rPr>
              <a:t>Application Snapshots</a:t>
            </a:r>
            <a:endParaRPr lang="en-IN" dirty="0"/>
          </a:p>
        </p:txBody>
      </p:sp>
      <p:sp>
        <p:nvSpPr>
          <p:cNvPr id="3" name="Content Placeholder 2"/>
          <p:cNvSpPr>
            <a:spLocks noGrp="1"/>
          </p:cNvSpPr>
          <p:nvPr>
            <p:ph idx="1"/>
          </p:nvPr>
        </p:nvSpPr>
        <p:spPr/>
        <p:txBody>
          <a:bodyPr/>
          <a:lstStyle/>
          <a:p>
            <a:pPr>
              <a:buNone/>
            </a:pPr>
            <a:endParaRPr lang="en-IN" dirty="0"/>
          </a:p>
          <a:p>
            <a:pPr>
              <a:buNone/>
            </a:pPr>
            <a:endParaRPr lang="en-IN" dirty="0"/>
          </a:p>
          <a:p>
            <a:pPr>
              <a:buNone/>
            </a:pPr>
            <a:endParaRPr lang="en-IN"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11" name="TextBox 10"/>
          <p:cNvSpPr txBox="1"/>
          <p:nvPr/>
        </p:nvSpPr>
        <p:spPr>
          <a:xfrm>
            <a:off x="762000" y="1828800"/>
            <a:ext cx="2181303" cy="523220"/>
          </a:xfrm>
          <a:prstGeom prst="rect">
            <a:avLst/>
          </a:prstGeom>
          <a:noFill/>
        </p:spPr>
        <p:txBody>
          <a:bodyPr wrap="none" rtlCol="0">
            <a:spAutoFit/>
          </a:bodyPr>
          <a:lstStyle/>
          <a:p>
            <a:r>
              <a:rPr lang="en-IN" sz="2800" u="sng" dirty="0"/>
              <a:t>Contact Page:</a:t>
            </a:r>
          </a:p>
        </p:txBody>
      </p:sp>
      <p:sp>
        <p:nvSpPr>
          <p:cNvPr id="13" name="TextBox 12"/>
          <p:cNvSpPr txBox="1"/>
          <p:nvPr/>
        </p:nvSpPr>
        <p:spPr>
          <a:xfrm>
            <a:off x="5791200" y="1828800"/>
            <a:ext cx="2242024" cy="523220"/>
          </a:xfrm>
          <a:prstGeom prst="rect">
            <a:avLst/>
          </a:prstGeom>
          <a:noFill/>
        </p:spPr>
        <p:txBody>
          <a:bodyPr wrap="none" rtlCol="0">
            <a:spAutoFit/>
          </a:bodyPr>
          <a:lstStyle/>
          <a:p>
            <a:r>
              <a:rPr lang="en-IN" sz="2800" u="sng" dirty="0"/>
              <a:t>Services Page:</a:t>
            </a:r>
          </a:p>
        </p:txBody>
      </p:sp>
      <p:pic>
        <p:nvPicPr>
          <p:cNvPr id="8" name="Picture 7">
            <a:extLst>
              <a:ext uri="{FF2B5EF4-FFF2-40B4-BE49-F238E27FC236}">
                <a16:creationId xmlns:a16="http://schemas.microsoft.com/office/drawing/2014/main" id="{88F26260-D734-4E70-9E04-1C76F6C030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335753"/>
            <a:ext cx="4030133" cy="2419350"/>
          </a:xfrm>
          <a:prstGeom prst="rect">
            <a:avLst/>
          </a:prstGeom>
        </p:spPr>
      </p:pic>
      <p:pic>
        <p:nvPicPr>
          <p:cNvPr id="10" name="Picture 9">
            <a:extLst>
              <a:ext uri="{FF2B5EF4-FFF2-40B4-BE49-F238E27FC236}">
                <a16:creationId xmlns:a16="http://schemas.microsoft.com/office/drawing/2014/main" id="{F3D205BB-6854-461E-8433-E4BD079441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4223" y="3200400"/>
            <a:ext cx="4030134" cy="2419350"/>
          </a:xfrm>
          <a:prstGeom prst="rect">
            <a:avLst/>
          </a:prstGeom>
        </p:spPr>
      </p:pic>
      <p:pic>
        <p:nvPicPr>
          <p:cNvPr id="16" name="Picture 15">
            <a:extLst>
              <a:ext uri="{FF2B5EF4-FFF2-40B4-BE49-F238E27FC236}">
                <a16:creationId xmlns:a16="http://schemas.microsoft.com/office/drawing/2014/main" id="{74B36B58-DC0C-44BA-A3BE-0E6D7AFCA1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199" y="4130545"/>
            <a:ext cx="4030134" cy="2254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C00000"/>
                </a:solidFill>
              </a:rPr>
              <a:t>Application Snapshots</a:t>
            </a:r>
            <a:endParaRPr lang="en-IN" dirty="0"/>
          </a:p>
        </p:txBody>
      </p:sp>
      <p:sp>
        <p:nvSpPr>
          <p:cNvPr id="3" name="Content Placeholder 2"/>
          <p:cNvSpPr>
            <a:spLocks noGrp="1"/>
          </p:cNvSpPr>
          <p:nvPr>
            <p:ph idx="1"/>
          </p:nvPr>
        </p:nvSpPr>
        <p:spPr/>
        <p:txBody>
          <a:bodyPr>
            <a:normAutofit/>
          </a:bodyPr>
          <a:lstStyle/>
          <a:p>
            <a:pPr>
              <a:buNone/>
            </a:pPr>
            <a:r>
              <a:rPr lang="en-IN" sz="2800" dirty="0"/>
              <a:t>   </a:t>
            </a:r>
            <a:r>
              <a:rPr lang="en-IN" sz="2800" u="sng" dirty="0"/>
              <a:t>Schedule Page:</a:t>
            </a:r>
          </a:p>
          <a:p>
            <a:pPr>
              <a:buNone/>
            </a:pPr>
            <a:endParaRPr lang="en-IN" sz="2800" u="sng" dirty="0"/>
          </a:p>
          <a:p>
            <a:pPr>
              <a:buNone/>
            </a:pPr>
            <a:endParaRPr lang="en-IN" sz="2800" u="sng"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pic>
        <p:nvPicPr>
          <p:cNvPr id="9" name="Picture 8">
            <a:extLst>
              <a:ext uri="{FF2B5EF4-FFF2-40B4-BE49-F238E27FC236}">
                <a16:creationId xmlns:a16="http://schemas.microsoft.com/office/drawing/2014/main" id="{8528001C-AFD1-4380-A02B-22FEAEAEEF6F}"/>
              </a:ext>
            </a:extLst>
          </p:cNvPr>
          <p:cNvPicPr>
            <a:picLocks noChangeAspect="1"/>
          </p:cNvPicPr>
          <p:nvPr/>
        </p:nvPicPr>
        <p:blipFill>
          <a:blip r:embed="rId2"/>
          <a:stretch>
            <a:fillRect/>
          </a:stretch>
        </p:blipFill>
        <p:spPr>
          <a:xfrm>
            <a:off x="1104900" y="2126305"/>
            <a:ext cx="6934200" cy="4019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C00000"/>
                </a:solidFill>
              </a:rPr>
              <a:t>Application Snapshots</a:t>
            </a:r>
            <a:endParaRPr lang="en-IN" dirty="0"/>
          </a:p>
        </p:txBody>
      </p:sp>
      <p:sp>
        <p:nvSpPr>
          <p:cNvPr id="3" name="Content Placeholder 2"/>
          <p:cNvSpPr>
            <a:spLocks noGrp="1"/>
          </p:cNvSpPr>
          <p:nvPr>
            <p:ph idx="1"/>
          </p:nvPr>
        </p:nvSpPr>
        <p:spPr/>
        <p:txBody>
          <a:bodyPr>
            <a:normAutofit/>
          </a:bodyPr>
          <a:lstStyle/>
          <a:p>
            <a:pPr>
              <a:buNone/>
            </a:pPr>
            <a:r>
              <a:rPr lang="en-IN" sz="2800" dirty="0"/>
              <a:t>  </a:t>
            </a:r>
            <a:r>
              <a:rPr lang="en-IN" sz="2800" u="sng" dirty="0"/>
              <a:t>Accommodation Page:</a:t>
            </a:r>
          </a:p>
          <a:p>
            <a:pPr>
              <a:buNone/>
            </a:pPr>
            <a:endParaRPr lang="en-IN" sz="2800" u="sng"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pic>
        <p:nvPicPr>
          <p:cNvPr id="10" name="Picture 9">
            <a:extLst>
              <a:ext uri="{FF2B5EF4-FFF2-40B4-BE49-F238E27FC236}">
                <a16:creationId xmlns:a16="http://schemas.microsoft.com/office/drawing/2014/main" id="{64045493-1AF5-452A-B8F2-E381382CDA76}"/>
              </a:ext>
            </a:extLst>
          </p:cNvPr>
          <p:cNvPicPr>
            <a:picLocks noChangeAspect="1"/>
          </p:cNvPicPr>
          <p:nvPr/>
        </p:nvPicPr>
        <p:blipFill>
          <a:blip r:embed="rId2"/>
          <a:stretch>
            <a:fillRect/>
          </a:stretch>
        </p:blipFill>
        <p:spPr>
          <a:xfrm>
            <a:off x="838200" y="2221707"/>
            <a:ext cx="7467600" cy="4019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C00000"/>
                </a:solidFill>
              </a:rPr>
              <a:t>Application Snapshots</a:t>
            </a:r>
            <a:endParaRPr lang="en-IN" dirty="0"/>
          </a:p>
        </p:txBody>
      </p:sp>
      <p:sp>
        <p:nvSpPr>
          <p:cNvPr id="3" name="Content Placeholder 2"/>
          <p:cNvSpPr>
            <a:spLocks noGrp="1"/>
          </p:cNvSpPr>
          <p:nvPr>
            <p:ph idx="1"/>
          </p:nvPr>
        </p:nvSpPr>
        <p:spPr/>
        <p:txBody>
          <a:bodyPr/>
          <a:lstStyle/>
          <a:p>
            <a:pPr>
              <a:buNone/>
            </a:pPr>
            <a:r>
              <a:rPr lang="en-IN" dirty="0"/>
              <a:t>  </a:t>
            </a:r>
            <a:r>
              <a:rPr lang="en-IN" sz="2800" u="sng" dirty="0"/>
              <a:t>Passenger Info Page:</a:t>
            </a:r>
          </a:p>
          <a:p>
            <a:pPr>
              <a:buNone/>
            </a:pPr>
            <a:endParaRPr lang="en-IN" u="sng"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pic>
        <p:nvPicPr>
          <p:cNvPr id="10" name="Picture 9">
            <a:extLst>
              <a:ext uri="{FF2B5EF4-FFF2-40B4-BE49-F238E27FC236}">
                <a16:creationId xmlns:a16="http://schemas.microsoft.com/office/drawing/2014/main" id="{D8FA7DFA-E373-4413-9825-C242236EF4C2}"/>
              </a:ext>
            </a:extLst>
          </p:cNvPr>
          <p:cNvPicPr>
            <a:picLocks noChangeAspect="1"/>
          </p:cNvPicPr>
          <p:nvPr/>
        </p:nvPicPr>
        <p:blipFill>
          <a:blip r:embed="rId2"/>
          <a:stretch>
            <a:fillRect/>
          </a:stretch>
        </p:blipFill>
        <p:spPr>
          <a:xfrm>
            <a:off x="1143000" y="2253455"/>
            <a:ext cx="6858000" cy="39878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C00000"/>
                </a:solidFill>
              </a:rPr>
              <a:t>Application Snapshots</a:t>
            </a:r>
            <a:endParaRPr lang="en-IN" dirty="0"/>
          </a:p>
        </p:txBody>
      </p:sp>
      <p:sp>
        <p:nvSpPr>
          <p:cNvPr id="3" name="Content Placeholder 2"/>
          <p:cNvSpPr>
            <a:spLocks noGrp="1"/>
          </p:cNvSpPr>
          <p:nvPr>
            <p:ph idx="1"/>
          </p:nvPr>
        </p:nvSpPr>
        <p:spPr/>
        <p:txBody>
          <a:bodyPr/>
          <a:lstStyle/>
          <a:p>
            <a:pPr>
              <a:buNone/>
            </a:pPr>
            <a:r>
              <a:rPr lang="en-IN" dirty="0"/>
              <a:t>  </a:t>
            </a:r>
            <a:r>
              <a:rPr lang="en-IN" sz="2800" u="sng" dirty="0"/>
              <a:t>Payment Info Page:</a:t>
            </a:r>
          </a:p>
          <a:p>
            <a:pPr>
              <a:buNone/>
            </a:pPr>
            <a:endParaRPr lang="en-IN" sz="2800" u="sng" dirty="0"/>
          </a:p>
          <a:p>
            <a:pPr>
              <a:buNone/>
            </a:pPr>
            <a:endParaRPr lang="en-IN" u="sng"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pic>
        <p:nvPicPr>
          <p:cNvPr id="10" name="Picture 9">
            <a:extLst>
              <a:ext uri="{FF2B5EF4-FFF2-40B4-BE49-F238E27FC236}">
                <a16:creationId xmlns:a16="http://schemas.microsoft.com/office/drawing/2014/main" id="{DEDB8568-A5E7-4C7F-A04D-1788E188C473}"/>
              </a:ext>
            </a:extLst>
          </p:cNvPr>
          <p:cNvPicPr>
            <a:picLocks noChangeAspect="1"/>
          </p:cNvPicPr>
          <p:nvPr/>
        </p:nvPicPr>
        <p:blipFill>
          <a:blip r:embed="rId2"/>
          <a:stretch>
            <a:fillRect/>
          </a:stretch>
        </p:blipFill>
        <p:spPr>
          <a:xfrm>
            <a:off x="876300" y="2209800"/>
            <a:ext cx="7391400" cy="41449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C00000"/>
                </a:solidFill>
              </a:rPr>
              <a:t>Application Snapshots</a:t>
            </a:r>
            <a:endParaRPr lang="en-IN" dirty="0"/>
          </a:p>
        </p:txBody>
      </p:sp>
      <p:sp>
        <p:nvSpPr>
          <p:cNvPr id="3" name="Content Placeholder 2"/>
          <p:cNvSpPr>
            <a:spLocks noGrp="1"/>
          </p:cNvSpPr>
          <p:nvPr>
            <p:ph idx="1"/>
          </p:nvPr>
        </p:nvSpPr>
        <p:spPr/>
        <p:txBody>
          <a:bodyPr>
            <a:normAutofit/>
          </a:bodyPr>
          <a:lstStyle/>
          <a:p>
            <a:pPr>
              <a:buNone/>
            </a:pPr>
            <a:r>
              <a:rPr lang="en-IN" sz="2800" dirty="0"/>
              <a:t> </a:t>
            </a:r>
          </a:p>
          <a:p>
            <a:pPr>
              <a:buNone/>
            </a:pPr>
            <a:endParaRPr lang="en-IN" sz="2800" dirty="0"/>
          </a:p>
          <a:p>
            <a:pPr>
              <a:buNone/>
            </a:pPr>
            <a:endParaRPr lang="en-IN" sz="2800"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9" name="TextBox 8"/>
          <p:cNvSpPr txBox="1"/>
          <p:nvPr/>
        </p:nvSpPr>
        <p:spPr>
          <a:xfrm>
            <a:off x="838200" y="1905000"/>
            <a:ext cx="2871876" cy="523220"/>
          </a:xfrm>
          <a:prstGeom prst="rect">
            <a:avLst/>
          </a:prstGeom>
          <a:noFill/>
        </p:spPr>
        <p:txBody>
          <a:bodyPr wrap="none" rtlCol="0">
            <a:spAutoFit/>
          </a:bodyPr>
          <a:lstStyle/>
          <a:p>
            <a:r>
              <a:rPr lang="en-IN" sz="2800" u="sng" dirty="0"/>
              <a:t>Admin Login Page:</a:t>
            </a:r>
          </a:p>
        </p:txBody>
      </p:sp>
      <p:pic>
        <p:nvPicPr>
          <p:cNvPr id="11" name="Picture 10" descr="admin login.JPG"/>
          <p:cNvPicPr>
            <a:picLocks noChangeAspect="1"/>
          </p:cNvPicPr>
          <p:nvPr/>
        </p:nvPicPr>
        <p:blipFill>
          <a:blip r:embed="rId2"/>
          <a:stretch>
            <a:fillRect/>
          </a:stretch>
        </p:blipFill>
        <p:spPr>
          <a:xfrm>
            <a:off x="1066800" y="2743200"/>
            <a:ext cx="7417292" cy="33769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C00000"/>
                </a:solidFill>
              </a:rPr>
              <a:t>Application Snapshots</a:t>
            </a:r>
            <a:endParaRPr lang="en-IN" dirty="0"/>
          </a:p>
        </p:txBody>
      </p:sp>
      <p:sp>
        <p:nvSpPr>
          <p:cNvPr id="3" name="Content Placeholder 2"/>
          <p:cNvSpPr>
            <a:spLocks noGrp="1"/>
          </p:cNvSpPr>
          <p:nvPr>
            <p:ph idx="1"/>
          </p:nvPr>
        </p:nvSpPr>
        <p:spPr/>
        <p:txBody>
          <a:bodyPr/>
          <a:lstStyle/>
          <a:p>
            <a:pPr>
              <a:buNone/>
            </a:pPr>
            <a:r>
              <a:rPr lang="en-IN" dirty="0"/>
              <a:t> </a:t>
            </a:r>
            <a:r>
              <a:rPr lang="en-IN" sz="2800" u="sng" dirty="0"/>
              <a:t>Reserved User Portal</a:t>
            </a:r>
            <a:r>
              <a:rPr lang="en-IN" dirty="0"/>
              <a:t>:	    </a:t>
            </a:r>
            <a:r>
              <a:rPr lang="en-IN" sz="2800" u="sng" dirty="0"/>
              <a:t>Accept Payment Portal</a:t>
            </a:r>
            <a:r>
              <a:rPr lang="en-IN" sz="2800" dirty="0"/>
              <a:t>:</a:t>
            </a:r>
          </a:p>
          <a:p>
            <a:pPr>
              <a:buNone/>
            </a:pPr>
            <a:endParaRPr lang="en-IN" dirty="0"/>
          </a:p>
          <a:p>
            <a:pPr>
              <a:buNone/>
            </a:pPr>
            <a:endParaRPr lang="en-IN"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pic>
        <p:nvPicPr>
          <p:cNvPr id="8" name="Picture 7">
            <a:extLst>
              <a:ext uri="{FF2B5EF4-FFF2-40B4-BE49-F238E27FC236}">
                <a16:creationId xmlns:a16="http://schemas.microsoft.com/office/drawing/2014/main" id="{E974C96B-FC85-49A5-A0FA-FF24745F0C4C}"/>
              </a:ext>
            </a:extLst>
          </p:cNvPr>
          <p:cNvPicPr>
            <a:picLocks noChangeAspect="1"/>
          </p:cNvPicPr>
          <p:nvPr/>
        </p:nvPicPr>
        <p:blipFill>
          <a:blip r:embed="rId2"/>
          <a:stretch>
            <a:fillRect/>
          </a:stretch>
        </p:blipFill>
        <p:spPr>
          <a:xfrm>
            <a:off x="428140" y="3048000"/>
            <a:ext cx="4096721" cy="2466955"/>
          </a:xfrm>
          <a:prstGeom prst="rect">
            <a:avLst/>
          </a:prstGeom>
        </p:spPr>
      </p:pic>
      <p:pic>
        <p:nvPicPr>
          <p:cNvPr id="10" name="Picture 9">
            <a:extLst>
              <a:ext uri="{FF2B5EF4-FFF2-40B4-BE49-F238E27FC236}">
                <a16:creationId xmlns:a16="http://schemas.microsoft.com/office/drawing/2014/main" id="{8B3849BE-BB13-4F89-999F-354F1FA1DC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9140" y="3048000"/>
            <a:ext cx="4220060" cy="24669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C00000"/>
                </a:solidFill>
              </a:rPr>
              <a:t>Application Snapshots</a:t>
            </a:r>
            <a:endParaRPr lang="en-IN" dirty="0"/>
          </a:p>
        </p:txBody>
      </p:sp>
      <p:sp>
        <p:nvSpPr>
          <p:cNvPr id="3" name="Content Placeholder 2"/>
          <p:cNvSpPr>
            <a:spLocks noGrp="1"/>
          </p:cNvSpPr>
          <p:nvPr>
            <p:ph idx="1"/>
          </p:nvPr>
        </p:nvSpPr>
        <p:spPr/>
        <p:txBody>
          <a:bodyPr/>
          <a:lstStyle/>
          <a:p>
            <a:pPr>
              <a:buNone/>
            </a:pPr>
            <a:r>
              <a:rPr lang="en-IN" dirty="0"/>
              <a:t>  	 </a:t>
            </a:r>
            <a:r>
              <a:rPr lang="en-IN" sz="2800" u="sng" dirty="0"/>
              <a:t>Transactions Portal:</a:t>
            </a:r>
            <a:endParaRPr lang="en-IN" u="sng" dirty="0"/>
          </a:p>
          <a:p>
            <a:pPr>
              <a:buNone/>
            </a:pPr>
            <a:endParaRPr lang="en-IN" dirty="0"/>
          </a:p>
          <a:p>
            <a:pPr>
              <a:buNone/>
            </a:pPr>
            <a:endParaRPr lang="en-IN"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pic>
        <p:nvPicPr>
          <p:cNvPr id="8" name="Picture 7">
            <a:extLst>
              <a:ext uri="{FF2B5EF4-FFF2-40B4-BE49-F238E27FC236}">
                <a16:creationId xmlns:a16="http://schemas.microsoft.com/office/drawing/2014/main" id="{1D49354B-0AA2-420F-9018-57B5AA1D1F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335213"/>
            <a:ext cx="7690340" cy="3790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pPr>
              <a:buNone/>
            </a:pPr>
            <a:endParaRPr lang="en-US" sz="2000" dirty="0">
              <a:latin typeface="Arial" pitchFamily="34" charset="0"/>
              <a:cs typeface="Arial" pitchFamily="34" charset="0"/>
            </a:endParaRP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Project Implementation</a:t>
            </a:r>
          </a:p>
          <a:p>
            <a:r>
              <a:rPr lang="en-US" sz="2000" dirty="0">
                <a:latin typeface="Arial" pitchFamily="34" charset="0"/>
                <a:cs typeface="Arial" pitchFamily="34" charset="0"/>
              </a:rPr>
              <a:t>Methodology</a:t>
            </a:r>
          </a:p>
          <a:p>
            <a:r>
              <a:rPr lang="en-US" sz="2000" dirty="0">
                <a:latin typeface="Arial" pitchFamily="34" charset="0"/>
                <a:cs typeface="Arial" pitchFamily="34" charset="0"/>
              </a:rPr>
              <a:t>Summary</a:t>
            </a:r>
          </a:p>
          <a:p>
            <a:r>
              <a:rPr lang="en-US" sz="2000" dirty="0">
                <a:latin typeface="Arial" pitchFamily="34" charset="0"/>
                <a:cs typeface="Arial" pitchFamily="34" charset="0"/>
              </a:rPr>
              <a:t>Conclusion</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Summary</a:t>
            </a:r>
          </a:p>
        </p:txBody>
      </p:sp>
      <p:sp>
        <p:nvSpPr>
          <p:cNvPr id="8" name="Content Placeholder 2"/>
          <p:cNvSpPr>
            <a:spLocks noGrp="1"/>
          </p:cNvSpPr>
          <p:nvPr>
            <p:ph idx="1"/>
          </p:nvPr>
        </p:nvSpPr>
        <p:spPr>
          <a:xfrm>
            <a:off x="457200" y="1600200"/>
            <a:ext cx="8305800" cy="4572000"/>
          </a:xfrm>
        </p:spPr>
        <p:txBody>
          <a:bodyPr>
            <a:normAutofit fontScale="77500" lnSpcReduction="20000"/>
          </a:bodyPr>
          <a:lstStyle/>
          <a:p>
            <a:r>
              <a:rPr lang="en-IN" dirty="0"/>
              <a:t>This “Tickets Ready” app helps in booking your tickets in a quick manner and in affordable price for all people in the society.</a:t>
            </a:r>
          </a:p>
          <a:p>
            <a:r>
              <a:rPr lang="en-IN" dirty="0"/>
              <a:t>In this busy and hectic world, one cannot go to the booking office to book tickets and it’s a waste of time for people who are running to earn money. </a:t>
            </a:r>
          </a:p>
          <a:p>
            <a:r>
              <a:rPr lang="en-IN" dirty="0"/>
              <a:t>This app helps in a very good manner for those people and for female passengers it’s a very good advantage to get concession in ticket fare.</a:t>
            </a:r>
          </a:p>
          <a:p>
            <a:r>
              <a:rPr lang="en-IN" dirty="0"/>
              <a:t>The code is done from the scratch and the layout is made. The data is passed through database and collected in </a:t>
            </a:r>
            <a:r>
              <a:rPr lang="en-IN" dirty="0" err="1"/>
              <a:t>mysql</a:t>
            </a:r>
            <a:r>
              <a:rPr lang="en-IN" dirty="0"/>
              <a:t>. This will be more helpful in booking!!! </a:t>
            </a:r>
          </a:p>
          <a:p>
            <a:pPr>
              <a:buNone/>
            </a:pPr>
            <a:endParaRPr lang="en-US" dirty="0"/>
          </a:p>
        </p:txBody>
      </p:sp>
    </p:spTree>
    <p:extLst>
      <p:ext uri="{BB962C8B-B14F-4D97-AF65-F5344CB8AC3E}">
        <p14:creationId xmlns:p14="http://schemas.microsoft.com/office/powerpoint/2010/main" val="22586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fontScale="92500" lnSpcReduction="10000"/>
          </a:bodyPr>
          <a:lstStyle/>
          <a:p>
            <a:r>
              <a:rPr lang="en-US" dirty="0"/>
              <a:t>The front-end languages such as HTML, CSS and   are becoming one among the emerging languages.</a:t>
            </a:r>
          </a:p>
          <a:p>
            <a:r>
              <a:rPr lang="en-US" dirty="0"/>
              <a:t> This website is connected to backend and thus collecting the total details about the journey becomes very easy.</a:t>
            </a:r>
          </a:p>
          <a:p>
            <a:r>
              <a:rPr lang="en-US" dirty="0"/>
              <a:t> In today’s world, the web development technology is an emerging technique which helps in many real time applications and saves people time and efforts.</a:t>
            </a:r>
          </a:p>
        </p:txBody>
      </p:sp>
    </p:spTree>
    <p:extLst>
      <p:ext uri="{BB962C8B-B14F-4D97-AF65-F5344CB8AC3E}">
        <p14:creationId xmlns:p14="http://schemas.microsoft.com/office/powerpoint/2010/main" val="54284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1227736847"/>
              </p:ext>
            </p:extLst>
          </p:nvPr>
        </p:nvGraphicFramePr>
        <p:xfrm>
          <a:off x="533400" y="2209800"/>
          <a:ext cx="8153400" cy="1314062"/>
        </p:xfrm>
        <a:graphic>
          <a:graphicData uri="http://schemas.openxmlformats.org/drawingml/2006/table">
            <a:tbl>
              <a:tblPr firstRow="1" bandRow="1">
                <a:tableStyleId>{5940675A-B579-460E-94D1-54222C63F5DA}</a:tableStyleId>
              </a:tblPr>
              <a:tblGrid>
                <a:gridCol w="474955">
                  <a:extLst>
                    <a:ext uri="{9D8B030D-6E8A-4147-A177-3AD203B41FA5}">
                      <a16:colId xmlns:a16="http://schemas.microsoft.com/office/drawing/2014/main" val="20000"/>
                    </a:ext>
                  </a:extLst>
                </a:gridCol>
                <a:gridCol w="7678445">
                  <a:extLst>
                    <a:ext uri="{9D8B030D-6E8A-4147-A177-3AD203B41FA5}">
                      <a16:colId xmlns:a16="http://schemas.microsoft.com/office/drawing/2014/main" val="20001"/>
                    </a:ext>
                  </a:extLst>
                </a:gridCol>
              </a:tblGrid>
              <a:tr h="1314062">
                <a:tc>
                  <a:txBody>
                    <a:bodyPr/>
                    <a:lstStyle/>
                    <a:p>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IRCTC – A</a:t>
                      </a:r>
                      <a:r>
                        <a:rPr lang="en-US" sz="1800" kern="1200" baseline="0" dirty="0">
                          <a:solidFill>
                            <a:schemeClr val="tx1"/>
                          </a:solidFill>
                          <a:latin typeface="+mn-lt"/>
                          <a:ea typeface="+mn-ea"/>
                          <a:cs typeface="+mn-cs"/>
                        </a:rPr>
                        <a:t> very known central government aided ticket reservation </a:t>
                      </a:r>
                      <a:r>
                        <a:rPr lang="en-US" sz="1800" kern="1200" dirty="0">
                          <a:solidFill>
                            <a:schemeClr val="tx1"/>
                          </a:solidFill>
                          <a:latin typeface="+mn-lt"/>
                          <a:ea typeface="+mn-ea"/>
                          <a:cs typeface="+mn-cs"/>
                        </a:rPr>
                        <a:t>app that can be downloaded from google play store has been taken as reference.</a:t>
                      </a:r>
                      <a:r>
                        <a:rPr lang="en-US" sz="1800" b="1" kern="1200" dirty="0">
                          <a:solidFill>
                            <a:schemeClr val="tx1"/>
                          </a:solidFill>
                          <a:latin typeface="+mn-lt"/>
                          <a:ea typeface="+mn-ea"/>
                          <a:cs typeface="+mn-cs"/>
                        </a:rPr>
                        <a:t>	</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dirty="0"/>
              <a:t>The aim of this application is to help the users to book train tickets in an affordable cost and time.</a:t>
            </a:r>
          </a:p>
          <a:p>
            <a:pPr algn="just"/>
            <a:r>
              <a:rPr lang="en-US" sz="2800" dirty="0"/>
              <a:t> In this app, admin can login and manage the reserved users and they can give concession and refund as per their wish. </a:t>
            </a:r>
          </a:p>
          <a:p>
            <a:pPr algn="just"/>
            <a:r>
              <a:rPr lang="en-US" sz="2800" dirty="0"/>
              <a:t>The code of this application is done from </a:t>
            </a:r>
            <a:r>
              <a:rPr lang="en-US" sz="2800" dirty="0" err="1"/>
              <a:t>scrach</a:t>
            </a:r>
            <a:r>
              <a:rPr lang="en-US" sz="2800" dirty="0"/>
              <a:t>, front-end with HTML, CSS, JS and Bootstrap and </a:t>
            </a:r>
            <a:r>
              <a:rPr lang="en-US" sz="2800"/>
              <a:t>back-end with MYSQL and PHP.  </a:t>
            </a:r>
            <a:endParaRPr lang="en-US" sz="2800" dirty="0"/>
          </a:p>
        </p:txBody>
      </p:sp>
      <p:sp>
        <p:nvSpPr>
          <p:cNvPr id="7" name="Date Placeholder 6"/>
          <p:cNvSpPr>
            <a:spLocks noGrp="1"/>
          </p:cNvSpPr>
          <p:nvPr>
            <p:ph type="dt" sz="half" idx="10"/>
          </p:nvPr>
        </p:nvSpPr>
        <p:spPr/>
        <p:txBody>
          <a:bodyPr/>
          <a:lstStyle/>
          <a:p>
            <a:r>
              <a:rPr lang="en-US" dirty="0"/>
              <a:t>April 2022</a:t>
            </a:r>
          </a:p>
        </p:txBody>
      </p:sp>
      <p:sp>
        <p:nvSpPr>
          <p:cNvPr id="8" name="Footer Placeholder 7"/>
          <p:cNvSpPr>
            <a:spLocks noGrp="1"/>
          </p:cNvSpPr>
          <p:nvPr>
            <p:ph type="ftr" sz="quarter" idx="11"/>
          </p:nvPr>
        </p:nvSpPr>
        <p:spPr/>
        <p:txBody>
          <a:bodyPr/>
          <a:lstStyle/>
          <a:p>
            <a:r>
              <a:rPr lang="en-US" dirty="0"/>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dirty="0"/>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a:t>April 2022</a:t>
            </a:r>
          </a:p>
        </p:txBody>
      </p:sp>
      <p:sp>
        <p:nvSpPr>
          <p:cNvPr id="8" name="Footer Placeholder 7"/>
          <p:cNvSpPr>
            <a:spLocks noGrp="1"/>
          </p:cNvSpPr>
          <p:nvPr>
            <p:ph type="ftr" sz="quarter" idx="11"/>
          </p:nvPr>
        </p:nvSpPr>
        <p:spPr>
          <a:xfrm>
            <a:off x="3124200" y="6416675"/>
            <a:ext cx="2895600" cy="365125"/>
          </a:xfrm>
        </p:spPr>
        <p:txBody>
          <a:bodyPr/>
          <a:lstStyle/>
          <a:p>
            <a:r>
              <a:rPr lang="en-US" dirty="0"/>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4038600"/>
          </a:xfrm>
        </p:spPr>
        <p:txBody>
          <a:bodyPr>
            <a:normAutofit fontScale="92500" lnSpcReduction="20000"/>
          </a:bodyPr>
          <a:lstStyle/>
          <a:p>
            <a:pPr>
              <a:lnSpc>
                <a:spcPct val="150000"/>
              </a:lnSpc>
            </a:pPr>
            <a:r>
              <a:rPr lang="en-US" sz="2800" dirty="0">
                <a:latin typeface="Arial" pitchFamily="34" charset="0"/>
                <a:cs typeface="Arial" pitchFamily="34" charset="0"/>
              </a:rPr>
              <a:t>To build a web based application for online train ticket reservation system Angular JS.</a:t>
            </a:r>
          </a:p>
          <a:p>
            <a:pPr>
              <a:lnSpc>
                <a:spcPct val="150000"/>
              </a:lnSpc>
            </a:pPr>
            <a:r>
              <a:rPr lang="en-US" sz="2800" dirty="0">
                <a:latin typeface="Arial" pitchFamily="34" charset="0"/>
                <a:cs typeface="Arial" pitchFamily="34" charset="0"/>
              </a:rPr>
              <a:t> The scope involves the admin to control the registered passengers and the refund policies. </a:t>
            </a:r>
          </a:p>
          <a:p>
            <a:pPr>
              <a:lnSpc>
                <a:spcPct val="150000"/>
              </a:lnSpc>
            </a:pPr>
            <a:r>
              <a:rPr lang="en-US" sz="2800" dirty="0">
                <a:latin typeface="Arial" pitchFamily="34" charset="0"/>
                <a:cs typeface="Arial" pitchFamily="34" charset="0"/>
              </a:rPr>
              <a:t> The objective is achieved by coding from scratch and the languages used are HTML, CSS ,JS ,Bootstrap , MySQL , PHP.</a:t>
            </a:r>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April 2022</a:t>
            </a:r>
          </a:p>
        </p:txBody>
      </p:sp>
      <p:sp>
        <p:nvSpPr>
          <p:cNvPr id="3" name="Footer Placeholder 2"/>
          <p:cNvSpPr>
            <a:spLocks noGrp="1"/>
          </p:cNvSpPr>
          <p:nvPr>
            <p:ph type="ftr" sz="quarter" idx="11"/>
          </p:nvPr>
        </p:nvSpPr>
        <p:spPr/>
        <p:txBody>
          <a:bodyPr/>
          <a:lstStyle/>
          <a:p>
            <a:r>
              <a:rPr lang="en-US" dirty="0"/>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5</a:t>
            </a:fld>
            <a:endParaRPr lang="en-US"/>
          </a:p>
        </p:txBody>
      </p:sp>
      <p:sp>
        <p:nvSpPr>
          <p:cNvPr id="5" name="TextBox 4"/>
          <p:cNvSpPr txBox="1"/>
          <p:nvPr/>
        </p:nvSpPr>
        <p:spPr>
          <a:xfrm>
            <a:off x="990600" y="381000"/>
            <a:ext cx="7340664" cy="646331"/>
          </a:xfrm>
          <a:prstGeom prst="rect">
            <a:avLst/>
          </a:prstGeom>
          <a:noFill/>
        </p:spPr>
        <p:txBody>
          <a:bodyPr wrap="none" rtlCol="0">
            <a:spAutoFit/>
          </a:bodyPr>
          <a:lstStyle/>
          <a:p>
            <a:r>
              <a:rPr lang="en-US" sz="3600" dirty="0">
                <a:solidFill>
                  <a:srgbClr val="C00000"/>
                </a:solidFill>
                <a:latin typeface="Arial" pitchFamily="34" charset="0"/>
                <a:cs typeface="Arial" pitchFamily="34" charset="0"/>
              </a:rPr>
              <a:t>System Architecture / Ideation Map</a:t>
            </a:r>
            <a:endParaRPr lang="en-IN" sz="3600" dirty="0"/>
          </a:p>
        </p:txBody>
      </p:sp>
      <p:sp>
        <p:nvSpPr>
          <p:cNvPr id="6" name="TextBox 5"/>
          <p:cNvSpPr txBox="1"/>
          <p:nvPr/>
        </p:nvSpPr>
        <p:spPr>
          <a:xfrm>
            <a:off x="3657600" y="1295400"/>
            <a:ext cx="685800" cy="369332"/>
          </a:xfrm>
          <a:prstGeom prst="rect">
            <a:avLst/>
          </a:prstGeom>
          <a:noFill/>
        </p:spPr>
        <p:txBody>
          <a:bodyPr wrap="square" rtlCol="0">
            <a:spAutoFit/>
          </a:bodyPr>
          <a:lstStyle/>
          <a:p>
            <a:r>
              <a:rPr lang="en-IN" dirty="0"/>
              <a:t>User</a:t>
            </a:r>
          </a:p>
        </p:txBody>
      </p:sp>
      <p:sp>
        <p:nvSpPr>
          <p:cNvPr id="8" name="Rectangle 7"/>
          <p:cNvSpPr/>
          <p:nvPr/>
        </p:nvSpPr>
        <p:spPr>
          <a:xfrm>
            <a:off x="3581400" y="18288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Home</a:t>
            </a:r>
          </a:p>
        </p:txBody>
      </p:sp>
      <p:sp>
        <p:nvSpPr>
          <p:cNvPr id="9" name="Rectangle 8"/>
          <p:cNvSpPr/>
          <p:nvPr/>
        </p:nvSpPr>
        <p:spPr>
          <a:xfrm>
            <a:off x="3429000" y="25146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Reserve Now</a:t>
            </a:r>
          </a:p>
        </p:txBody>
      </p:sp>
      <p:sp>
        <p:nvSpPr>
          <p:cNvPr id="10" name="Rectangle 9"/>
          <p:cNvSpPr/>
          <p:nvPr/>
        </p:nvSpPr>
        <p:spPr>
          <a:xfrm>
            <a:off x="3352800" y="3124200"/>
            <a:ext cx="1219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Select  Schedule</a:t>
            </a:r>
          </a:p>
        </p:txBody>
      </p:sp>
      <p:sp>
        <p:nvSpPr>
          <p:cNvPr id="11" name="Rectangle 10"/>
          <p:cNvSpPr/>
          <p:nvPr/>
        </p:nvSpPr>
        <p:spPr>
          <a:xfrm>
            <a:off x="3276600" y="3657600"/>
            <a:ext cx="1524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Select  Accommodation</a:t>
            </a:r>
          </a:p>
        </p:txBody>
      </p:sp>
      <p:sp>
        <p:nvSpPr>
          <p:cNvPr id="12" name="Rectangle 11"/>
          <p:cNvSpPr/>
          <p:nvPr/>
        </p:nvSpPr>
        <p:spPr>
          <a:xfrm>
            <a:off x="3276600" y="4191000"/>
            <a:ext cx="1524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Passenger Info</a:t>
            </a:r>
          </a:p>
        </p:txBody>
      </p:sp>
      <p:sp>
        <p:nvSpPr>
          <p:cNvPr id="13" name="Rectangle 12"/>
          <p:cNvSpPr/>
          <p:nvPr/>
        </p:nvSpPr>
        <p:spPr>
          <a:xfrm>
            <a:off x="3276600" y="4800600"/>
            <a:ext cx="152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Payment Info</a:t>
            </a:r>
          </a:p>
        </p:txBody>
      </p:sp>
      <p:sp>
        <p:nvSpPr>
          <p:cNvPr id="14" name="Rectangle 13"/>
          <p:cNvSpPr/>
          <p:nvPr/>
        </p:nvSpPr>
        <p:spPr>
          <a:xfrm>
            <a:off x="3276600" y="5334000"/>
            <a:ext cx="152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Ticket Confirmation</a:t>
            </a:r>
          </a:p>
        </p:txBody>
      </p:sp>
      <p:sp>
        <p:nvSpPr>
          <p:cNvPr id="15" name="Rectangle 14"/>
          <p:cNvSpPr/>
          <p:nvPr/>
        </p:nvSpPr>
        <p:spPr>
          <a:xfrm>
            <a:off x="3276600" y="5867400"/>
            <a:ext cx="1600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Back to home</a:t>
            </a:r>
          </a:p>
        </p:txBody>
      </p:sp>
      <p:sp>
        <p:nvSpPr>
          <p:cNvPr id="18" name="Down Arrow 17"/>
          <p:cNvSpPr/>
          <p:nvPr/>
        </p:nvSpPr>
        <p:spPr>
          <a:xfrm>
            <a:off x="3886200" y="28194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3886200" y="22098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3886200" y="16002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own Arrow 20"/>
          <p:cNvSpPr/>
          <p:nvPr/>
        </p:nvSpPr>
        <p:spPr>
          <a:xfrm>
            <a:off x="3886200" y="34290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Down Arrow 23"/>
          <p:cNvSpPr/>
          <p:nvPr/>
        </p:nvSpPr>
        <p:spPr>
          <a:xfrm>
            <a:off x="3886200" y="3962400"/>
            <a:ext cx="152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Down Arrow 25"/>
          <p:cNvSpPr/>
          <p:nvPr/>
        </p:nvSpPr>
        <p:spPr>
          <a:xfrm>
            <a:off x="3886200" y="44958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own Arrow 26"/>
          <p:cNvSpPr/>
          <p:nvPr/>
        </p:nvSpPr>
        <p:spPr>
          <a:xfrm>
            <a:off x="3886200" y="50292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Down Arrow 27"/>
          <p:cNvSpPr/>
          <p:nvPr/>
        </p:nvSpPr>
        <p:spPr>
          <a:xfrm>
            <a:off x="3886200" y="5562600"/>
            <a:ext cx="1524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Elbow Connector 32"/>
          <p:cNvCxnSpPr>
            <a:stCxn id="15" idx="3"/>
            <a:endCxn id="8" idx="3"/>
          </p:cNvCxnSpPr>
          <p:nvPr/>
        </p:nvCxnSpPr>
        <p:spPr>
          <a:xfrm flipH="1" flipV="1">
            <a:off x="4267200" y="2019300"/>
            <a:ext cx="609600" cy="3962400"/>
          </a:xfrm>
          <a:prstGeom prst="bentConnector3">
            <a:avLst>
              <a:gd name="adj1" fmla="val -375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dirty="0"/>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371600"/>
            <a:ext cx="8305800" cy="4495800"/>
          </a:xfrm>
        </p:spPr>
        <p:txBody>
          <a:bodyPr>
            <a:normAutofit fontScale="92500" lnSpcReduction="10000"/>
          </a:bodyPr>
          <a:lstStyle/>
          <a:p>
            <a:pPr>
              <a:lnSpc>
                <a:spcPct val="150000"/>
              </a:lnSpc>
            </a:pPr>
            <a:r>
              <a:rPr lang="en-US" sz="2800" dirty="0">
                <a:latin typeface="Arial" pitchFamily="34" charset="0"/>
                <a:cs typeface="Arial" pitchFamily="34" charset="0"/>
              </a:rPr>
              <a:t>Create workspace and implement the basic frontend part of the website using the frontend languages.</a:t>
            </a:r>
          </a:p>
          <a:p>
            <a:pPr>
              <a:lnSpc>
                <a:spcPct val="150000"/>
              </a:lnSpc>
            </a:pPr>
            <a:r>
              <a:rPr lang="en-US" sz="2800" dirty="0">
                <a:latin typeface="Arial" pitchFamily="34" charset="0"/>
                <a:cs typeface="Arial" pitchFamily="34" charset="0"/>
              </a:rPr>
              <a:t>Create components and make their layout with HTML, CSS and JavaScript.</a:t>
            </a:r>
          </a:p>
          <a:p>
            <a:pPr>
              <a:lnSpc>
                <a:spcPct val="150000"/>
              </a:lnSpc>
            </a:pPr>
            <a:r>
              <a:rPr lang="en-US" sz="2800" dirty="0">
                <a:latin typeface="Arial" pitchFamily="34" charset="0"/>
                <a:cs typeface="Arial" pitchFamily="34" charset="0"/>
              </a:rPr>
              <a:t>Create the features with PHP.</a:t>
            </a:r>
          </a:p>
          <a:p>
            <a:pPr>
              <a:lnSpc>
                <a:spcPct val="150000"/>
              </a:lnSpc>
            </a:pPr>
            <a:r>
              <a:rPr lang="en-US" sz="2800" dirty="0">
                <a:latin typeface="Arial" pitchFamily="34" charset="0"/>
                <a:cs typeface="Arial" pitchFamily="34" charset="0"/>
              </a:rPr>
              <a:t>Build routes/links in between the components.</a:t>
            </a:r>
          </a:p>
          <a:p>
            <a:pPr>
              <a:lnSpc>
                <a:spcPct val="150000"/>
              </a:lnSpc>
            </a:pPr>
            <a:r>
              <a:rPr lang="en-US" sz="2800" dirty="0">
                <a:latin typeface="Arial" pitchFamily="34" charset="0"/>
                <a:cs typeface="Arial" pitchFamily="34" charset="0"/>
              </a:rPr>
              <a:t>Connect the app to backend </a:t>
            </a:r>
            <a:r>
              <a:rPr lang="en-US" sz="2800" dirty="0" err="1">
                <a:latin typeface="Arial" pitchFamily="34" charset="0"/>
                <a:cs typeface="Arial" pitchFamily="34" charset="0"/>
              </a:rPr>
              <a:t>mysql</a:t>
            </a:r>
            <a:r>
              <a:rPr lang="en-US" sz="2800" dirty="0">
                <a:latin typeface="Arial" pitchFamily="34" charset="0"/>
                <a:cs typeface="Arial" pitchFamily="34" charset="0"/>
              </a:rPr>
              <a:t> database.</a:t>
            </a:r>
          </a:p>
          <a:p>
            <a:pPr>
              <a:buNone/>
            </a:pPr>
            <a:endParaRPr lang="en-US" dirty="0"/>
          </a:p>
        </p:txBody>
      </p:sp>
    </p:spTree>
    <p:extLst>
      <p:ext uri="{BB962C8B-B14F-4D97-AF65-F5344CB8AC3E}">
        <p14:creationId xmlns:p14="http://schemas.microsoft.com/office/powerpoint/2010/main" val="2526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4724400"/>
          </a:xfrm>
        </p:spPr>
        <p:txBody>
          <a:bodyPr>
            <a:normAutofit fontScale="85000" lnSpcReduction="20000"/>
          </a:bodyPr>
          <a:lstStyle/>
          <a:p>
            <a:pPr algn="just">
              <a:lnSpc>
                <a:spcPct val="150000"/>
              </a:lnSpc>
            </a:pPr>
            <a:r>
              <a:rPr lang="en-US" sz="2800" dirty="0">
                <a:latin typeface="Arial" pitchFamily="34" charset="0"/>
                <a:cs typeface="Arial" pitchFamily="34" charset="0"/>
              </a:rPr>
              <a:t>The first step is to code for the desired pages for the ticket reservation system from scratch i.e. Visual Studio Code.</a:t>
            </a:r>
          </a:p>
          <a:p>
            <a:pPr algn="just">
              <a:lnSpc>
                <a:spcPct val="150000"/>
              </a:lnSpc>
            </a:pPr>
            <a:r>
              <a:rPr lang="en-US" sz="2800" dirty="0">
                <a:latin typeface="Arial" pitchFamily="34" charset="0"/>
                <a:cs typeface="Arial" pitchFamily="34" charset="0"/>
              </a:rPr>
              <a:t>In this website the home page contains the about details, contact details, and the extra features offered by the tickets ready website.</a:t>
            </a:r>
          </a:p>
          <a:p>
            <a:pPr algn="just">
              <a:lnSpc>
                <a:spcPct val="150000"/>
              </a:lnSpc>
            </a:pPr>
            <a:r>
              <a:rPr lang="en-US" sz="2800" dirty="0">
                <a:latin typeface="Arial" pitchFamily="34" charset="0"/>
                <a:cs typeface="Arial" pitchFamily="34" charset="0"/>
              </a:rPr>
              <a:t>And there is a feature for admin where he/she can control those who are booking tickets by accepting their payment, declining, an giving concession etc.</a:t>
            </a:r>
          </a:p>
          <a:p>
            <a:pPr algn="just">
              <a:lnSpc>
                <a:spcPct val="90000"/>
              </a:lnSpc>
              <a:buNone/>
            </a:pPr>
            <a:endParaRPr lang="en-US" sz="28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125036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Arial" pitchFamily="34" charset="0"/>
                <a:cs typeface="Arial" pitchFamily="34" charset="0"/>
              </a:rPr>
              <a:t>Methodology</a:t>
            </a:r>
            <a:endParaRPr lang="en-IN" dirty="0"/>
          </a:p>
        </p:txBody>
      </p:sp>
      <p:sp>
        <p:nvSpPr>
          <p:cNvPr id="3" name="Content Placeholder 2"/>
          <p:cNvSpPr>
            <a:spLocks noGrp="1"/>
          </p:cNvSpPr>
          <p:nvPr>
            <p:ph idx="1"/>
          </p:nvPr>
        </p:nvSpPr>
        <p:spPr/>
        <p:txBody>
          <a:bodyPr>
            <a:normAutofit/>
          </a:bodyPr>
          <a:lstStyle/>
          <a:p>
            <a:r>
              <a:rPr lang="en-IN" sz="2400" dirty="0">
                <a:latin typeface="Arial" pitchFamily="34" charset="0"/>
                <a:cs typeface="Arial" pitchFamily="34" charset="0"/>
              </a:rPr>
              <a:t>Once after the user clicks register now button, he/she will be directed to a page where he/she should book their schedule of travel like journey date, boarding place and destination place.</a:t>
            </a:r>
          </a:p>
          <a:p>
            <a:r>
              <a:rPr lang="en-IN" sz="2400" dirty="0">
                <a:latin typeface="Arial" pitchFamily="34" charset="0"/>
                <a:cs typeface="Arial" pitchFamily="34" charset="0"/>
              </a:rPr>
              <a:t>After booking the schedule of travel, the user will be directed to a page where he/she should select the accommodation of travel and should enter the number of passengers. </a:t>
            </a:r>
          </a:p>
          <a:p>
            <a:r>
              <a:rPr lang="en-IN" sz="2400" dirty="0">
                <a:latin typeface="Arial" pitchFamily="34" charset="0"/>
                <a:cs typeface="Arial" pitchFamily="34" charset="0"/>
              </a:rPr>
              <a:t>The task after entering the number of passengers is to give the details of who books the ticket and the passengers’ info in passenger info page. </a:t>
            </a:r>
          </a:p>
          <a:p>
            <a:endParaRPr lang="en-IN" sz="24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Arial" pitchFamily="34" charset="0"/>
                <a:cs typeface="Arial" pitchFamily="34" charset="0"/>
              </a:rPr>
              <a:t>Methodology</a:t>
            </a:r>
            <a:endParaRPr lang="en-IN" dirty="0"/>
          </a:p>
        </p:txBody>
      </p:sp>
      <p:sp>
        <p:nvSpPr>
          <p:cNvPr id="3" name="Content Placeholder 2"/>
          <p:cNvSpPr>
            <a:spLocks noGrp="1"/>
          </p:cNvSpPr>
          <p:nvPr>
            <p:ph idx="1"/>
          </p:nvPr>
        </p:nvSpPr>
        <p:spPr/>
        <p:txBody>
          <a:bodyPr>
            <a:normAutofit fontScale="92500"/>
          </a:bodyPr>
          <a:lstStyle/>
          <a:p>
            <a:r>
              <a:rPr lang="en-IN" sz="2400" dirty="0">
                <a:latin typeface="Arial" pitchFamily="34" charset="0"/>
                <a:cs typeface="Arial" pitchFamily="34" charset="0"/>
              </a:rPr>
              <a:t>Once after the passengers info is entered, the final booking will be done and the ticket will be generated with all information such as booked person, passengers’ info, boarding place, destination place and the fare for the ticket. </a:t>
            </a:r>
          </a:p>
          <a:p>
            <a:r>
              <a:rPr lang="en-IN" sz="2400" dirty="0">
                <a:latin typeface="Arial" pitchFamily="34" charset="0"/>
                <a:cs typeface="Arial" pitchFamily="34" charset="0"/>
              </a:rPr>
              <a:t>As mentioned before, there will be a separate login for admin, the admin can login to the portal and control</a:t>
            </a:r>
            <a:r>
              <a:rPr lang="en-US" sz="2400" dirty="0">
                <a:latin typeface="Arial" pitchFamily="34" charset="0"/>
                <a:cs typeface="Arial" pitchFamily="34" charset="0"/>
              </a:rPr>
              <a:t> those who are booking tickets by accepting their payment, declining, an giving concession etc.</a:t>
            </a:r>
            <a:r>
              <a:rPr lang="en-IN" sz="2400" dirty="0">
                <a:latin typeface="Arial" pitchFamily="34" charset="0"/>
                <a:cs typeface="Arial" pitchFamily="34" charset="0"/>
              </a:rPr>
              <a:t> </a:t>
            </a:r>
          </a:p>
          <a:p>
            <a:r>
              <a:rPr lang="en-IN" sz="2400" dirty="0">
                <a:latin typeface="Arial" pitchFamily="34" charset="0"/>
                <a:cs typeface="Arial" pitchFamily="34" charset="0"/>
              </a:rPr>
              <a:t>The details of all before mentioned activities gets collected in MySQL database and that acts as the backend server.</a:t>
            </a:r>
          </a:p>
          <a:p>
            <a:r>
              <a:rPr lang="en-IN" sz="2400" dirty="0">
                <a:latin typeface="Arial" pitchFamily="34" charset="0"/>
                <a:cs typeface="Arial" pitchFamily="34" charset="0"/>
              </a:rPr>
              <a:t>After all these methods, finally the Tickets Ready website for booking railway tickets online is successfully done.</a:t>
            </a:r>
          </a:p>
          <a:p>
            <a:endParaRPr lang="en-IN" dirty="0"/>
          </a:p>
        </p:txBody>
      </p:sp>
      <p:sp>
        <p:nvSpPr>
          <p:cNvPr id="4" name="Date Placeholder 3"/>
          <p:cNvSpPr>
            <a:spLocks noGrp="1"/>
          </p:cNvSpPr>
          <p:nvPr>
            <p:ph type="dt" sz="half" idx="10"/>
          </p:nvPr>
        </p:nvSpPr>
        <p:spPr/>
        <p:txBody>
          <a:bodyPr/>
          <a:lstStyle/>
          <a:p>
            <a:r>
              <a:rPr lang="en-US" dirty="0"/>
              <a:t>April 2022</a:t>
            </a:r>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TotalTime>
  <Words>980</Words>
  <Application>Microsoft Office PowerPoint</Application>
  <PresentationFormat>On-screen Show (4:3)</PresentationFormat>
  <Paragraphs>152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Custom Design</vt:lpstr>
      <vt:lpstr> </vt:lpstr>
      <vt:lpstr>Presentation Outline</vt:lpstr>
      <vt:lpstr>PowerPoint Presentation</vt:lpstr>
      <vt:lpstr>Objectives</vt:lpstr>
      <vt:lpstr>PowerPoint Presentation</vt:lpstr>
      <vt:lpstr>Project Implementation</vt:lpstr>
      <vt:lpstr>Methodology</vt:lpstr>
      <vt:lpstr>Methodology</vt:lpstr>
      <vt:lpstr>Methodology</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Application Snapshots</vt:lpstr>
      <vt:lpstr>Summary</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srinivas vasu</cp:lastModifiedBy>
  <cp:revision>134</cp:revision>
  <dcterms:created xsi:type="dcterms:W3CDTF">2019-11-06T07:48:53Z</dcterms:created>
  <dcterms:modified xsi:type="dcterms:W3CDTF">2022-04-10T16:49:52Z</dcterms:modified>
</cp:coreProperties>
</file>