
<file path=[Content_Types].xml><?xml version="1.0" encoding="utf-8"?>
<Types xmlns="http://schemas.openxmlformats.org/package/2006/content-types">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56" r:id="rId5"/>
    <p:sldId id="260" r:id="rId6"/>
    <p:sldId id="262" r:id="rId7"/>
    <p:sldId id="271" r:id="rId8"/>
    <p:sldId id="270" r:id="rId9"/>
    <p:sldId id="273" r:id="rId10"/>
    <p:sldId id="274" r:id="rId11"/>
    <p:sldId id="275" r:id="rId12"/>
    <p:sldId id="276" r:id="rId13"/>
    <p:sldId id="272"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F3431F-B54D-4424-A36B-AC973F180A1D}">
          <p14:sldIdLst>
            <p14:sldId id="256"/>
            <p14:sldId id="260"/>
            <p14:sldId id="262"/>
            <p14:sldId id="271"/>
            <p14:sldId id="270"/>
            <p14:sldId id="273"/>
            <p14:sldId id="274"/>
            <p14:sldId id="275"/>
            <p14:sldId id="276"/>
          </p14:sldIdLst>
        </p14:section>
        <p14:section name="Untitled Section" id="{C1FF145B-267F-4858-A5D7-7344486285DF}">
          <p14:sldIdLst>
            <p14:sldId id="272"/>
            <p14:sldId id="277"/>
          </p14:sldIdLst>
        </p14:section>
      </p14:sectionLst>
    </p:ex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014067"/>
    <a:srgbClr val="014E7D"/>
    <a:srgbClr val="013657"/>
    <a:srgbClr val="01456F"/>
    <a:srgbClr val="014B79"/>
    <a:srgbClr val="0937C9"/>
    <a:srgbClr val="002774"/>
    <a:srgbClr val="929A4A"/>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4" autoAdjust="0"/>
  </p:normalViewPr>
  <p:slideViewPr>
    <p:cSldViewPr snapToGrid="0" showGuides="1">
      <p:cViewPr varScale="1">
        <p:scale>
          <a:sx n="86" d="100"/>
          <a:sy n="86" d="100"/>
        </p:scale>
        <p:origin x="562" y="67"/>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443094476455726"/>
          <c:y val="4.236057246508209E-2"/>
          <c:w val="0.39773925211324929"/>
          <c:h val="0.7170932338916115"/>
        </c:manualLayout>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1ED-1049-82C3-207A44D401A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1ED-1049-82C3-207A44D401A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1ED-1049-82C3-207A44D401A5}"/>
              </c:ext>
            </c:extLst>
          </c:dPt>
          <c:val>
            <c:numRef>
              <c:f>Sheet1!$B$2:$B$4</c:f>
              <c:numCache>
                <c:formatCode>General</c:formatCode>
                <c:ptCount val="3"/>
                <c:pt idx="0">
                  <c:v>4.3</c:v>
                </c:pt>
                <c:pt idx="1">
                  <c:v>2.5</c:v>
                </c:pt>
                <c:pt idx="2">
                  <c:v>3.5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Series 1</c:v>
                      </c:pt>
                    </c:strCache>
                  </c:strRef>
                </c15:tx>
              </c15:filteredSeriesTitle>
            </c:ext>
            <c:ext xmlns:c15="http://schemas.microsoft.com/office/drawing/2012/chart" uri="{02D57815-91ED-43cb-92C2-25804820EDAC}">
              <c15:filteredCategoryTitle>
                <c15:cat>
                  <c:strRef>
                    <c:extLst>
                      <c:ext uri="{02D57815-91ED-43cb-92C2-25804820EDAC}">
                        <c15:formulaRef>
                          <c15:sqref>Sheet1!$A$2:$A$4</c15:sqref>
                        </c15:formulaRef>
                      </c:ext>
                    </c:extLst>
                    <c:strCache>
                      <c:ptCount val="3"/>
                      <c:pt idx="0">
                        <c:v>Placement</c:v>
                      </c:pt>
                      <c:pt idx="1">
                        <c:v>Layering</c:v>
                      </c:pt>
                      <c:pt idx="2">
                        <c:v>Integration</c:v>
                      </c:pt>
                    </c:strCache>
                  </c:strRef>
                </c15:cat>
              </c15:filteredCategoryTitle>
            </c:ext>
            <c:ext xmlns:c16="http://schemas.microsoft.com/office/drawing/2014/chart" uri="{C3380CC4-5D6E-409C-BE32-E72D297353CC}">
              <c16:uniqueId val="{00000008-11ED-1049-82C3-207A44D401A5}"/>
            </c:ext>
          </c:extLst>
        </c:ser>
        <c:ser>
          <c:idx val="1"/>
          <c:order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A-11ED-1049-82C3-207A44D401A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C-11ED-1049-82C3-207A44D401A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E-11ED-1049-82C3-207A44D401A5}"/>
              </c:ext>
            </c:extLst>
          </c:dPt>
          <c:val>
            <c:numRef>
              <c:f>Sheet1!$C$2:$C$4</c:f>
              <c:numCache>
                <c:formatCode>General</c:formatCode>
                <c:ptCount val="3"/>
                <c:pt idx="0">
                  <c:v>2.4</c:v>
                </c:pt>
                <c:pt idx="1">
                  <c:v>4.4000000000000004</c:v>
                </c:pt>
                <c:pt idx="2">
                  <c:v>1.8</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Series 2</c:v>
                      </c:pt>
                    </c:strCache>
                  </c:strRef>
                </c15:tx>
              </c15:filteredSeriesTitle>
            </c:ext>
            <c:ext xmlns:c15="http://schemas.microsoft.com/office/drawing/2012/chart" uri="{02D57815-91ED-43cb-92C2-25804820EDAC}">
              <c15:filteredCategoryTitle>
                <c15:cat>
                  <c:strRef>
                    <c:extLst>
                      <c:ext uri="{02D57815-91ED-43cb-92C2-25804820EDAC}">
                        <c15:formulaRef>
                          <c15:sqref>Sheet1!$A$2:$A$4</c15:sqref>
                        </c15:formulaRef>
                      </c:ext>
                    </c:extLst>
                    <c:strCache>
                      <c:ptCount val="3"/>
                      <c:pt idx="0">
                        <c:v>Placement</c:v>
                      </c:pt>
                      <c:pt idx="1">
                        <c:v>Layering</c:v>
                      </c:pt>
                      <c:pt idx="2">
                        <c:v>Integration</c:v>
                      </c:pt>
                    </c:strCache>
                  </c:strRef>
                </c15:cat>
              </c15:filteredCategoryTitle>
            </c:ext>
            <c:ext xmlns:c16="http://schemas.microsoft.com/office/drawing/2014/chart" uri="{C3380CC4-5D6E-409C-BE32-E72D297353CC}">
              <c16:uniqueId val="{00000011-11ED-1049-82C3-207A44D401A5}"/>
            </c:ext>
          </c:extLst>
        </c:ser>
        <c:ser>
          <c:idx val="2"/>
          <c:order val="2"/>
          <c:dPt>
            <c:idx val="0"/>
            <c:bubble3D val="0"/>
            <c:spPr>
              <a:solidFill>
                <a:schemeClr val="accent1"/>
              </a:solidFill>
              <a:ln w="19050">
                <a:solidFill>
                  <a:schemeClr val="lt1"/>
                </a:solidFill>
              </a:ln>
              <a:effectLst/>
            </c:spPr>
            <c:extLst>
              <c:ext xmlns:c16="http://schemas.microsoft.com/office/drawing/2014/chart" uri="{C3380CC4-5D6E-409C-BE32-E72D297353CC}">
                <c16:uniqueId val="{00000013-11ED-1049-82C3-207A44D401A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5-11ED-1049-82C3-207A44D401A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7-11ED-1049-82C3-207A44D401A5}"/>
              </c:ext>
            </c:extLst>
          </c:dPt>
          <c:val>
            <c:numRef>
              <c:f>Sheet1!$D$2:$D$4</c:f>
              <c:numCache>
                <c:formatCode>General</c:formatCode>
                <c:ptCount val="3"/>
                <c:pt idx="0">
                  <c:v>2</c:v>
                </c:pt>
                <c:pt idx="1">
                  <c:v>2</c:v>
                </c:pt>
                <c:pt idx="2">
                  <c:v>3</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Series 3</c:v>
                      </c:pt>
                    </c:strCache>
                  </c:strRef>
                </c15:tx>
              </c15:filteredSeriesTitle>
            </c:ext>
            <c:ext xmlns:c15="http://schemas.microsoft.com/office/drawing/2012/chart" uri="{02D57815-91ED-43cb-92C2-25804820EDAC}">
              <c15:filteredCategoryTitle>
                <c15:cat>
                  <c:strRef>
                    <c:extLst>
                      <c:ext uri="{02D57815-91ED-43cb-92C2-25804820EDAC}">
                        <c15:formulaRef>
                          <c15:sqref>Sheet1!$A$2:$A$4</c15:sqref>
                        </c15:formulaRef>
                      </c:ext>
                    </c:extLst>
                    <c:strCache>
                      <c:ptCount val="3"/>
                      <c:pt idx="0">
                        <c:v>Placement</c:v>
                      </c:pt>
                      <c:pt idx="1">
                        <c:v>Layering</c:v>
                      </c:pt>
                      <c:pt idx="2">
                        <c:v>Integration</c:v>
                      </c:pt>
                    </c:strCache>
                  </c:strRef>
                </c15:cat>
              </c15:filteredCategoryTitle>
            </c:ext>
            <c:ext xmlns:c16="http://schemas.microsoft.com/office/drawing/2014/chart" uri="{C3380CC4-5D6E-409C-BE32-E72D297353CC}">
              <c16:uniqueId val="{0000001A-11ED-1049-82C3-207A44D401A5}"/>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8/1/2019</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8/1/2019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45963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473770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06950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0065975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390840366"/>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
        <p:nvSpPr>
          <p:cNvPr id="6" name="Text Placeholder 5">
            <a:extLst>
              <a:ext uri="{FF2B5EF4-FFF2-40B4-BE49-F238E27FC236}">
                <a16:creationId xmlns:a16="http://schemas.microsoft.com/office/drawing/2014/main"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66534080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a:t>Click icon to add picture</a:t>
            </a:r>
            <a:endParaRPr lang="en-US" noProof="0" dirty="0"/>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Building image">
            <a:extLst>
              <a:ext uri="{FF2B5EF4-FFF2-40B4-BE49-F238E27FC236}">
                <a16:creationId xmlns:a16="http://schemas.microsoft.com/office/drawing/2014/main" id="{257F6BCE-75BB-4ECD-BEA5-21C36A9CC0E9}"/>
              </a:ext>
              <a:ext uri="{C183D7F6-B498-43B3-948B-1728B52AA6E4}">
                <adec:decorative xmlns:adec="http://schemas.microsoft.com/office/drawing/2017/decorative" val="0"/>
              </a:ext>
            </a:extLst>
          </p:cNvPr>
          <p:cNvPicPr>
            <a:picLocks noGrp="1" noChangeAspect="1"/>
          </p:cNvPicPr>
          <p:nvPr>
            <p:ph type="pic" sz="quarter" idx="13"/>
          </p:nvPr>
        </p:nvPicPr>
        <p:blipFill>
          <a:blip r:embed="rId2"/>
          <a:srcRect l="20743" r="20743"/>
          <a:stretch>
            <a:fillRect/>
          </a:stretch>
        </p:blipFill>
        <p:spPr/>
      </p:pic>
      <p:sp>
        <p:nvSpPr>
          <p:cNvPr id="18" name="Hexagon 17">
            <a:extLst>
              <a:ext uri="{FF2B5EF4-FFF2-40B4-BE49-F238E27FC236}">
                <a16:creationId xmlns:a16="http://schemas.microsoft.com/office/drawing/2014/main" id="{0E6B042D-E9CB-40E0-AAE9-6AD11F53E044}"/>
              </a:ext>
              <a:ext uri="{C183D7F6-B498-43B3-948B-1728B52AA6E4}">
                <adec:decorative xmlns:adec="http://schemas.microsoft.com/office/drawing/2017/decorative" val="1"/>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2886805" y="2814210"/>
            <a:ext cx="2021707" cy="1160173"/>
            <a:chOff x="2886805" y="2860865"/>
            <a:chExt cx="2021707" cy="1160173"/>
          </a:xfrm>
        </p:grpSpPr>
        <p:sp>
          <p:nvSpPr>
            <p:cNvPr id="20" name="TextBox 19">
              <a:extLst>
                <a:ext uri="{FF2B5EF4-FFF2-40B4-BE49-F238E27FC236}">
                  <a16:creationId xmlns:a16="http://schemas.microsoft.com/office/drawing/2014/main" id="{94DF2E04-7632-4FED-B0BF-8FB243D982A3}"/>
                </a:ext>
              </a:extLst>
            </p:cNvPr>
            <p:cNvSpPr txBox="1"/>
            <p:nvPr/>
          </p:nvSpPr>
          <p:spPr>
            <a:xfrm>
              <a:off x="2886805" y="2860865"/>
              <a:ext cx="2021707" cy="1015663"/>
            </a:xfrm>
            <a:prstGeom prst="rect">
              <a:avLst/>
            </a:prstGeom>
            <a:noFill/>
          </p:spPr>
          <p:txBody>
            <a:bodyPr wrap="none" rtlCol="0">
              <a:spAutoFit/>
            </a:bodyPr>
            <a:lstStyle/>
            <a:p>
              <a:r>
                <a:rPr lang="en-US" sz="6000" b="1" dirty="0">
                  <a:solidFill>
                    <a:schemeClr val="bg1"/>
                  </a:solidFill>
                  <a:latin typeface="Arial Black" panose="020B0A04020102020204" pitchFamily="34" charset="0"/>
                </a:rPr>
                <a:t>AML</a:t>
              </a:r>
            </a:p>
          </p:txBody>
        </p:sp>
        <p:sp>
          <p:nvSpPr>
            <p:cNvPr id="21" name="TextBox 20">
              <a:extLst>
                <a:ext uri="{FF2B5EF4-FFF2-40B4-BE49-F238E27FC236}">
                  <a16:creationId xmlns:a16="http://schemas.microsoft.com/office/drawing/2014/main" id="{FC9A1C71-347B-44A9-88B4-692D9731582D}"/>
                </a:ext>
              </a:extLst>
            </p:cNvPr>
            <p:cNvSpPr txBox="1"/>
            <p:nvPr/>
          </p:nvSpPr>
          <p:spPr>
            <a:xfrm>
              <a:off x="2955850" y="3713261"/>
              <a:ext cx="184731" cy="307777"/>
            </a:xfrm>
            <a:prstGeom prst="rect">
              <a:avLst/>
            </a:prstGeom>
            <a:noFill/>
          </p:spPr>
          <p:txBody>
            <a:bodyPr wrap="none" rtlCol="0">
              <a:spAutoFit/>
            </a:bodyPr>
            <a:lstStyle/>
            <a:p>
              <a:endParaRPr lang="en-US" sz="1400" dirty="0">
                <a:solidFill>
                  <a:schemeClr val="bg1"/>
                </a:solidFill>
                <a:latin typeface="Calibri Light" panose="020F0302020204030204" pitchFamily="34" charset="0"/>
                <a:cs typeface="Calibri Light" panose="020F0302020204030204" pitchFamily="34" charset="0"/>
              </a:endParaRP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lstStyle/>
          <a:p>
            <a:r>
              <a:rPr lang="en-US" b="0" dirty="0"/>
              <a:t>TRANSACTION MONITORING</a:t>
            </a:r>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B1102AB-3738-4AAC-850F-758475AE8001}"/>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noProof="0" smtClean="0"/>
              <a:t>10</a:t>
            </a:fld>
            <a:endParaRPr lang="en-US" noProof="0" dirty="0"/>
          </a:p>
        </p:txBody>
      </p:sp>
      <p:sp>
        <p:nvSpPr>
          <p:cNvPr id="8" name="Title 7">
            <a:extLst>
              <a:ext uri="{FF2B5EF4-FFF2-40B4-BE49-F238E27FC236}">
                <a16:creationId xmlns:a16="http://schemas.microsoft.com/office/drawing/2014/main" id="{7B4CA510-8753-4134-ACD5-313EF1452414}"/>
              </a:ext>
            </a:extLst>
          </p:cNvPr>
          <p:cNvSpPr>
            <a:spLocks noGrp="1"/>
          </p:cNvSpPr>
          <p:nvPr>
            <p:ph type="title"/>
          </p:nvPr>
        </p:nvSpPr>
        <p:spPr/>
        <p:txBody>
          <a:bodyPr>
            <a:normAutofit fontScale="90000"/>
          </a:bodyPr>
          <a:lstStyle/>
          <a:p>
            <a:r>
              <a:rPr lang="en-IN" dirty="0"/>
              <a:t> Process Map</a:t>
            </a:r>
            <a:br>
              <a:rPr lang="en-IN" dirty="0"/>
            </a:br>
            <a:endParaRPr lang="en-IN" dirty="0"/>
          </a:p>
        </p:txBody>
      </p:sp>
      <p:sp>
        <p:nvSpPr>
          <p:cNvPr id="11" name="Rectangle: Rounded Corners 10">
            <a:extLst>
              <a:ext uri="{FF2B5EF4-FFF2-40B4-BE49-F238E27FC236}">
                <a16:creationId xmlns:a16="http://schemas.microsoft.com/office/drawing/2014/main" id="{DC4DFE38-4E61-421F-AB68-E21E71565428}"/>
              </a:ext>
            </a:extLst>
          </p:cNvPr>
          <p:cNvSpPr/>
          <p:nvPr/>
        </p:nvSpPr>
        <p:spPr>
          <a:xfrm>
            <a:off x="4233858" y="366878"/>
            <a:ext cx="2324100" cy="6426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EVENT</a:t>
            </a:r>
          </a:p>
          <a:p>
            <a:pPr algn="ctr"/>
            <a:r>
              <a:rPr lang="en-IN" sz="1600" dirty="0">
                <a:solidFill>
                  <a:schemeClr val="tx1"/>
                </a:solidFill>
              </a:rPr>
              <a:t>( Purchase/Payment)</a:t>
            </a:r>
          </a:p>
        </p:txBody>
      </p:sp>
      <p:cxnSp>
        <p:nvCxnSpPr>
          <p:cNvPr id="13" name="Straight Arrow Connector 12">
            <a:extLst>
              <a:ext uri="{FF2B5EF4-FFF2-40B4-BE49-F238E27FC236}">
                <a16:creationId xmlns:a16="http://schemas.microsoft.com/office/drawing/2014/main" id="{C297DFCE-3579-4002-B255-4061E2238FF9}"/>
              </a:ext>
            </a:extLst>
          </p:cNvPr>
          <p:cNvCxnSpPr>
            <a:cxnSpLocks/>
            <a:stCxn id="11" idx="2"/>
          </p:cNvCxnSpPr>
          <p:nvPr/>
        </p:nvCxnSpPr>
        <p:spPr>
          <a:xfrm>
            <a:off x="5395908" y="1009500"/>
            <a:ext cx="0" cy="323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BF53A3C7-FC3D-4599-A92B-E35A3901720E}"/>
              </a:ext>
            </a:extLst>
          </p:cNvPr>
          <p:cNvSpPr/>
          <p:nvPr/>
        </p:nvSpPr>
        <p:spPr>
          <a:xfrm>
            <a:off x="4267193" y="1332719"/>
            <a:ext cx="2324099" cy="5289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TRANSACTION</a:t>
            </a:r>
          </a:p>
        </p:txBody>
      </p:sp>
      <p:cxnSp>
        <p:nvCxnSpPr>
          <p:cNvPr id="24" name="Straight Arrow Connector 23">
            <a:extLst>
              <a:ext uri="{FF2B5EF4-FFF2-40B4-BE49-F238E27FC236}">
                <a16:creationId xmlns:a16="http://schemas.microsoft.com/office/drawing/2014/main" id="{E3619413-AB06-4BF9-94D5-0B5A2482CB00}"/>
              </a:ext>
            </a:extLst>
          </p:cNvPr>
          <p:cNvCxnSpPr>
            <a:stCxn id="14" idx="2"/>
          </p:cNvCxnSpPr>
          <p:nvPr/>
        </p:nvCxnSpPr>
        <p:spPr>
          <a:xfrm>
            <a:off x="5429243" y="1861672"/>
            <a:ext cx="0" cy="251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Flowchart: Decision 26">
            <a:extLst>
              <a:ext uri="{FF2B5EF4-FFF2-40B4-BE49-F238E27FC236}">
                <a16:creationId xmlns:a16="http://schemas.microsoft.com/office/drawing/2014/main" id="{347EC9FD-0EE0-44A8-AFD0-AF4824C1DF13}"/>
              </a:ext>
            </a:extLst>
          </p:cNvPr>
          <p:cNvSpPr/>
          <p:nvPr/>
        </p:nvSpPr>
        <p:spPr>
          <a:xfrm>
            <a:off x="4238616" y="2133191"/>
            <a:ext cx="2466981" cy="97196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MONITORING</a:t>
            </a:r>
          </a:p>
        </p:txBody>
      </p:sp>
      <p:sp>
        <p:nvSpPr>
          <p:cNvPr id="28" name="Rectangle: Rounded Corners 27">
            <a:extLst>
              <a:ext uri="{FF2B5EF4-FFF2-40B4-BE49-F238E27FC236}">
                <a16:creationId xmlns:a16="http://schemas.microsoft.com/office/drawing/2014/main" id="{7D22AF54-EEF6-4FF1-BE75-3A1712D6B50A}"/>
              </a:ext>
            </a:extLst>
          </p:cNvPr>
          <p:cNvSpPr/>
          <p:nvPr/>
        </p:nvSpPr>
        <p:spPr>
          <a:xfrm>
            <a:off x="1714498" y="3015161"/>
            <a:ext cx="1990714" cy="3585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FALSE POSITIVE</a:t>
            </a:r>
          </a:p>
        </p:txBody>
      </p:sp>
      <p:sp>
        <p:nvSpPr>
          <p:cNvPr id="29" name="Rectangle: Rounded Corners 28">
            <a:extLst>
              <a:ext uri="{FF2B5EF4-FFF2-40B4-BE49-F238E27FC236}">
                <a16:creationId xmlns:a16="http://schemas.microsoft.com/office/drawing/2014/main" id="{B77E0E59-14E9-43B4-9B97-56721706EC7C}"/>
              </a:ext>
            </a:extLst>
          </p:cNvPr>
          <p:cNvSpPr/>
          <p:nvPr/>
        </p:nvSpPr>
        <p:spPr>
          <a:xfrm>
            <a:off x="7153285" y="2818805"/>
            <a:ext cx="1990738" cy="35860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SUSPICIOUS</a:t>
            </a:r>
          </a:p>
        </p:txBody>
      </p:sp>
      <p:sp>
        <p:nvSpPr>
          <p:cNvPr id="30" name="Rectangle: Rounded Corners 29">
            <a:extLst>
              <a:ext uri="{FF2B5EF4-FFF2-40B4-BE49-F238E27FC236}">
                <a16:creationId xmlns:a16="http://schemas.microsoft.com/office/drawing/2014/main" id="{E5B29251-4204-47D3-ADC3-6DCFA93D2CC6}"/>
              </a:ext>
            </a:extLst>
          </p:cNvPr>
          <p:cNvSpPr/>
          <p:nvPr/>
        </p:nvSpPr>
        <p:spPr>
          <a:xfrm>
            <a:off x="7153308" y="3429000"/>
            <a:ext cx="1990715" cy="3586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ESCALATE TO L2</a:t>
            </a:r>
          </a:p>
        </p:txBody>
      </p:sp>
      <p:sp>
        <p:nvSpPr>
          <p:cNvPr id="31" name="Rectangle: Rounded Corners 30">
            <a:extLst>
              <a:ext uri="{FF2B5EF4-FFF2-40B4-BE49-F238E27FC236}">
                <a16:creationId xmlns:a16="http://schemas.microsoft.com/office/drawing/2014/main" id="{E5AED321-7CE7-48B7-8CB8-72421313D7CC}"/>
              </a:ext>
            </a:extLst>
          </p:cNvPr>
          <p:cNvSpPr/>
          <p:nvPr/>
        </p:nvSpPr>
        <p:spPr>
          <a:xfrm>
            <a:off x="9934552" y="6090008"/>
            <a:ext cx="2124098" cy="5326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REPORT TO REGUALATORS</a:t>
            </a:r>
          </a:p>
        </p:txBody>
      </p:sp>
      <p:sp>
        <p:nvSpPr>
          <p:cNvPr id="32" name="Rectangle: Rounded Corners 31">
            <a:extLst>
              <a:ext uri="{FF2B5EF4-FFF2-40B4-BE49-F238E27FC236}">
                <a16:creationId xmlns:a16="http://schemas.microsoft.com/office/drawing/2014/main" id="{CD279073-FF1A-40AD-BCDD-EAA5D2DD3739}"/>
              </a:ext>
            </a:extLst>
          </p:cNvPr>
          <p:cNvSpPr/>
          <p:nvPr/>
        </p:nvSpPr>
        <p:spPr>
          <a:xfrm>
            <a:off x="1714496" y="3548873"/>
            <a:ext cx="1990715" cy="3586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CLOSE @ L1</a:t>
            </a:r>
          </a:p>
        </p:txBody>
      </p:sp>
      <p:sp>
        <p:nvSpPr>
          <p:cNvPr id="33" name="Rectangle: Rounded Corners 32">
            <a:extLst>
              <a:ext uri="{FF2B5EF4-FFF2-40B4-BE49-F238E27FC236}">
                <a16:creationId xmlns:a16="http://schemas.microsoft.com/office/drawing/2014/main" id="{3017E5DB-44BD-4865-8AA4-A0F91E4B697D}"/>
              </a:ext>
            </a:extLst>
          </p:cNvPr>
          <p:cNvSpPr/>
          <p:nvPr/>
        </p:nvSpPr>
        <p:spPr>
          <a:xfrm>
            <a:off x="4400548" y="4963999"/>
            <a:ext cx="2057390" cy="3586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CLOSE @ L2</a:t>
            </a:r>
          </a:p>
        </p:txBody>
      </p:sp>
      <p:sp>
        <p:nvSpPr>
          <p:cNvPr id="34" name="Rectangle: Rounded Corners 33">
            <a:extLst>
              <a:ext uri="{FF2B5EF4-FFF2-40B4-BE49-F238E27FC236}">
                <a16:creationId xmlns:a16="http://schemas.microsoft.com/office/drawing/2014/main" id="{632F3B01-B8C8-4C72-83F0-E5162117111B}"/>
              </a:ext>
            </a:extLst>
          </p:cNvPr>
          <p:cNvSpPr/>
          <p:nvPr/>
        </p:nvSpPr>
        <p:spPr>
          <a:xfrm>
            <a:off x="4400548" y="4229141"/>
            <a:ext cx="2057390" cy="3586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FALSE POSITIVE</a:t>
            </a:r>
          </a:p>
        </p:txBody>
      </p:sp>
      <p:sp>
        <p:nvSpPr>
          <p:cNvPr id="35" name="Rectangle: Rounded Corners 34">
            <a:extLst>
              <a:ext uri="{FF2B5EF4-FFF2-40B4-BE49-F238E27FC236}">
                <a16:creationId xmlns:a16="http://schemas.microsoft.com/office/drawing/2014/main" id="{89769BD3-45F9-4916-B221-8549259265FC}"/>
              </a:ext>
            </a:extLst>
          </p:cNvPr>
          <p:cNvSpPr/>
          <p:nvPr/>
        </p:nvSpPr>
        <p:spPr>
          <a:xfrm>
            <a:off x="9967906" y="5262353"/>
            <a:ext cx="2057390" cy="3586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SAR FILING</a:t>
            </a:r>
          </a:p>
        </p:txBody>
      </p:sp>
      <p:sp>
        <p:nvSpPr>
          <p:cNvPr id="36" name="Rectangle: Rounded Corners 35">
            <a:extLst>
              <a:ext uri="{FF2B5EF4-FFF2-40B4-BE49-F238E27FC236}">
                <a16:creationId xmlns:a16="http://schemas.microsoft.com/office/drawing/2014/main" id="{698D1634-8209-4B84-AFD8-E32B69338DFE}"/>
              </a:ext>
            </a:extLst>
          </p:cNvPr>
          <p:cNvSpPr/>
          <p:nvPr/>
        </p:nvSpPr>
        <p:spPr>
          <a:xfrm>
            <a:off x="8543902" y="4079345"/>
            <a:ext cx="2057390" cy="3586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SUSPICIOUS</a:t>
            </a:r>
          </a:p>
        </p:txBody>
      </p:sp>
      <p:cxnSp>
        <p:nvCxnSpPr>
          <p:cNvPr id="44" name="Straight Arrow Connector 43">
            <a:extLst>
              <a:ext uri="{FF2B5EF4-FFF2-40B4-BE49-F238E27FC236}">
                <a16:creationId xmlns:a16="http://schemas.microsoft.com/office/drawing/2014/main" id="{68554D1D-37CD-474A-90FE-756251F4C98E}"/>
              </a:ext>
            </a:extLst>
          </p:cNvPr>
          <p:cNvCxnSpPr>
            <a:stCxn id="35" idx="2"/>
            <a:endCxn id="31" idx="0"/>
          </p:cNvCxnSpPr>
          <p:nvPr/>
        </p:nvCxnSpPr>
        <p:spPr>
          <a:xfrm>
            <a:off x="10996601" y="5620955"/>
            <a:ext cx="0" cy="469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BFE7D6D-BA58-4C9A-9AED-E0E70EF58149}"/>
              </a:ext>
            </a:extLst>
          </p:cNvPr>
          <p:cNvCxnSpPr>
            <a:cxnSpLocks/>
            <a:stCxn id="30" idx="3"/>
          </p:cNvCxnSpPr>
          <p:nvPr/>
        </p:nvCxnSpPr>
        <p:spPr>
          <a:xfrm>
            <a:off x="9144023" y="3608301"/>
            <a:ext cx="4285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A526F11-C694-4E26-A340-CC1FAD7D09D5}"/>
              </a:ext>
            </a:extLst>
          </p:cNvPr>
          <p:cNvCxnSpPr>
            <a:endCxn id="36" idx="0"/>
          </p:cNvCxnSpPr>
          <p:nvPr/>
        </p:nvCxnSpPr>
        <p:spPr>
          <a:xfrm>
            <a:off x="9572597" y="3592873"/>
            <a:ext cx="0" cy="486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B0CF74A-E8F4-4CEF-A797-1F57AEB4D5D7}"/>
              </a:ext>
            </a:extLst>
          </p:cNvPr>
          <p:cNvCxnSpPr>
            <a:stCxn id="27" idx="3"/>
          </p:cNvCxnSpPr>
          <p:nvPr/>
        </p:nvCxnSpPr>
        <p:spPr>
          <a:xfrm>
            <a:off x="6705597" y="2619171"/>
            <a:ext cx="14430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C7B1397-0529-4D94-A0AB-2120FE998257}"/>
              </a:ext>
            </a:extLst>
          </p:cNvPr>
          <p:cNvCxnSpPr>
            <a:endCxn id="29" idx="0"/>
          </p:cNvCxnSpPr>
          <p:nvPr/>
        </p:nvCxnSpPr>
        <p:spPr>
          <a:xfrm>
            <a:off x="8148654" y="2619171"/>
            <a:ext cx="0" cy="199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8E54066E-A407-4E0E-BB46-F60CA968D4B5}"/>
              </a:ext>
            </a:extLst>
          </p:cNvPr>
          <p:cNvCxnSpPr>
            <a:stCxn id="29" idx="2"/>
            <a:endCxn id="30" idx="0"/>
          </p:cNvCxnSpPr>
          <p:nvPr/>
        </p:nvCxnSpPr>
        <p:spPr>
          <a:xfrm>
            <a:off x="8148654" y="3177406"/>
            <a:ext cx="12" cy="251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5AB9199-5219-4940-96AC-F681443D8A85}"/>
              </a:ext>
            </a:extLst>
          </p:cNvPr>
          <p:cNvCxnSpPr>
            <a:stCxn id="34" idx="2"/>
            <a:endCxn id="33" idx="0"/>
          </p:cNvCxnSpPr>
          <p:nvPr/>
        </p:nvCxnSpPr>
        <p:spPr>
          <a:xfrm>
            <a:off x="5429243" y="4587743"/>
            <a:ext cx="0" cy="376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1E7D60F-F3BE-4279-809A-19EBB097C718}"/>
              </a:ext>
            </a:extLst>
          </p:cNvPr>
          <p:cNvCxnSpPr>
            <a:cxnSpLocks/>
            <a:stCxn id="30" idx="1"/>
          </p:cNvCxnSpPr>
          <p:nvPr/>
        </p:nvCxnSpPr>
        <p:spPr>
          <a:xfrm flipH="1">
            <a:off x="5429242" y="3608301"/>
            <a:ext cx="17240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86CB4CD-20CC-4823-AD4D-861BCAE460F1}"/>
              </a:ext>
            </a:extLst>
          </p:cNvPr>
          <p:cNvCxnSpPr>
            <a:cxnSpLocks/>
            <a:endCxn id="34" idx="0"/>
          </p:cNvCxnSpPr>
          <p:nvPr/>
        </p:nvCxnSpPr>
        <p:spPr>
          <a:xfrm>
            <a:off x="5429243" y="3608301"/>
            <a:ext cx="0" cy="620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CD7FDED-74F5-4610-86E6-5F796182BD1B}"/>
              </a:ext>
            </a:extLst>
          </p:cNvPr>
          <p:cNvCxnSpPr>
            <a:stCxn id="27" idx="1"/>
          </p:cNvCxnSpPr>
          <p:nvPr/>
        </p:nvCxnSpPr>
        <p:spPr>
          <a:xfrm flipH="1">
            <a:off x="2709853" y="2619171"/>
            <a:ext cx="15287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43869287-68D0-467C-9951-878E359B6B6D}"/>
              </a:ext>
            </a:extLst>
          </p:cNvPr>
          <p:cNvCxnSpPr>
            <a:endCxn id="28" idx="0"/>
          </p:cNvCxnSpPr>
          <p:nvPr/>
        </p:nvCxnSpPr>
        <p:spPr>
          <a:xfrm>
            <a:off x="2709853" y="2619171"/>
            <a:ext cx="2" cy="395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9BEB53A-FA2A-4C2A-8619-C56172C3EDB3}"/>
              </a:ext>
            </a:extLst>
          </p:cNvPr>
          <p:cNvCxnSpPr>
            <a:stCxn id="28" idx="2"/>
            <a:endCxn id="32" idx="0"/>
          </p:cNvCxnSpPr>
          <p:nvPr/>
        </p:nvCxnSpPr>
        <p:spPr>
          <a:xfrm flipH="1">
            <a:off x="2709854" y="3373760"/>
            <a:ext cx="1" cy="175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Rectangle: Rounded Corners 87">
            <a:extLst>
              <a:ext uri="{FF2B5EF4-FFF2-40B4-BE49-F238E27FC236}">
                <a16:creationId xmlns:a16="http://schemas.microsoft.com/office/drawing/2014/main" id="{7CFBB86F-8AAA-403D-A672-CABE29320513}"/>
              </a:ext>
            </a:extLst>
          </p:cNvPr>
          <p:cNvSpPr/>
          <p:nvPr/>
        </p:nvSpPr>
        <p:spPr>
          <a:xfrm>
            <a:off x="6762758" y="4662874"/>
            <a:ext cx="2057390" cy="3586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FALSE POSITIVE</a:t>
            </a:r>
          </a:p>
        </p:txBody>
      </p:sp>
      <p:sp>
        <p:nvSpPr>
          <p:cNvPr id="94" name="Rectangle: Rounded Corners 93">
            <a:extLst>
              <a:ext uri="{FF2B5EF4-FFF2-40B4-BE49-F238E27FC236}">
                <a16:creationId xmlns:a16="http://schemas.microsoft.com/office/drawing/2014/main" id="{45AC98C9-3A0E-46B1-A26E-06EE04B82F5A}"/>
              </a:ext>
            </a:extLst>
          </p:cNvPr>
          <p:cNvSpPr/>
          <p:nvPr/>
        </p:nvSpPr>
        <p:spPr>
          <a:xfrm>
            <a:off x="6762758" y="5262353"/>
            <a:ext cx="2057390" cy="3586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CLOSE @ L3</a:t>
            </a:r>
          </a:p>
        </p:txBody>
      </p:sp>
      <p:sp>
        <p:nvSpPr>
          <p:cNvPr id="95" name="Rectangle: Rounded Corners 94">
            <a:extLst>
              <a:ext uri="{FF2B5EF4-FFF2-40B4-BE49-F238E27FC236}">
                <a16:creationId xmlns:a16="http://schemas.microsoft.com/office/drawing/2014/main" id="{3A622323-772E-4F83-8C42-C130ED668DFC}"/>
              </a:ext>
            </a:extLst>
          </p:cNvPr>
          <p:cNvSpPr/>
          <p:nvPr/>
        </p:nvSpPr>
        <p:spPr>
          <a:xfrm>
            <a:off x="9967906" y="4662874"/>
            <a:ext cx="2057390" cy="3586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ESCALATE TO L3</a:t>
            </a:r>
          </a:p>
        </p:txBody>
      </p:sp>
      <p:cxnSp>
        <p:nvCxnSpPr>
          <p:cNvPr id="100" name="Straight Connector 99">
            <a:extLst>
              <a:ext uri="{FF2B5EF4-FFF2-40B4-BE49-F238E27FC236}">
                <a16:creationId xmlns:a16="http://schemas.microsoft.com/office/drawing/2014/main" id="{36C081AE-B26F-42CB-90A1-D2BD231B34C0}"/>
              </a:ext>
            </a:extLst>
          </p:cNvPr>
          <p:cNvCxnSpPr>
            <a:stCxn id="36" idx="1"/>
          </p:cNvCxnSpPr>
          <p:nvPr/>
        </p:nvCxnSpPr>
        <p:spPr>
          <a:xfrm flipH="1">
            <a:off x="7791453" y="4258646"/>
            <a:ext cx="7524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B999C7D1-78F5-4E92-B70F-46D06103658F}"/>
              </a:ext>
            </a:extLst>
          </p:cNvPr>
          <p:cNvCxnSpPr>
            <a:endCxn id="88" idx="0"/>
          </p:cNvCxnSpPr>
          <p:nvPr/>
        </p:nvCxnSpPr>
        <p:spPr>
          <a:xfrm>
            <a:off x="7791453" y="4258646"/>
            <a:ext cx="0" cy="404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6E31431E-F63A-4CF0-B371-003E15E74960}"/>
              </a:ext>
            </a:extLst>
          </p:cNvPr>
          <p:cNvCxnSpPr>
            <a:stCxn id="88" idx="2"/>
            <a:endCxn id="94" idx="0"/>
          </p:cNvCxnSpPr>
          <p:nvPr/>
        </p:nvCxnSpPr>
        <p:spPr>
          <a:xfrm>
            <a:off x="7791453" y="5021476"/>
            <a:ext cx="0" cy="240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97BE0C3-CB3C-4B75-B85A-69C616ED037F}"/>
              </a:ext>
            </a:extLst>
          </p:cNvPr>
          <p:cNvCxnSpPr>
            <a:cxnSpLocks/>
          </p:cNvCxnSpPr>
          <p:nvPr/>
        </p:nvCxnSpPr>
        <p:spPr>
          <a:xfrm flipH="1">
            <a:off x="10601352" y="4258646"/>
            <a:ext cx="3952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C3CC7C7D-F7E5-4E2E-9E0C-DFAA8567B0C3}"/>
              </a:ext>
            </a:extLst>
          </p:cNvPr>
          <p:cNvCxnSpPr>
            <a:cxnSpLocks/>
          </p:cNvCxnSpPr>
          <p:nvPr/>
        </p:nvCxnSpPr>
        <p:spPr>
          <a:xfrm>
            <a:off x="10996601" y="4258646"/>
            <a:ext cx="0" cy="404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7649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6ABCF-7C2C-4574-87C8-7608241128F0}"/>
              </a:ext>
            </a:extLst>
          </p:cNvPr>
          <p:cNvSpPr>
            <a:spLocks noGrp="1"/>
          </p:cNvSpPr>
          <p:nvPr>
            <p:ph type="title"/>
          </p:nvPr>
        </p:nvSpPr>
        <p:spPr>
          <a:xfrm>
            <a:off x="3159168" y="1702746"/>
            <a:ext cx="7342622" cy="2187891"/>
          </a:xfrm>
        </p:spPr>
        <p:txBody>
          <a:bodyPr/>
          <a:lstStyle/>
          <a:p>
            <a:r>
              <a:rPr lang="en-IN" dirty="0"/>
              <a:t>THANK YOU!</a:t>
            </a:r>
          </a:p>
        </p:txBody>
      </p:sp>
      <p:sp>
        <p:nvSpPr>
          <p:cNvPr id="6" name="Footer Placeholder 5">
            <a:extLst>
              <a:ext uri="{FF2B5EF4-FFF2-40B4-BE49-F238E27FC236}">
                <a16:creationId xmlns:a16="http://schemas.microsoft.com/office/drawing/2014/main" id="{E12D2215-2965-480D-8E35-D4CA94D54155}"/>
              </a:ext>
            </a:extLst>
          </p:cNvPr>
          <p:cNvSpPr>
            <a:spLocks noGrp="1"/>
          </p:cNvSpPr>
          <p:nvPr>
            <p:ph type="ftr" sz="quarter" idx="14"/>
          </p:nvPr>
        </p:nvSpPr>
        <p:spPr/>
        <p:txBody>
          <a:bodyPr/>
          <a:lstStyle/>
          <a:p>
            <a:r>
              <a:rPr lang="en-US" noProof="0"/>
              <a:t>Add a footer</a:t>
            </a:r>
            <a:endParaRPr lang="en-US" noProof="0" dirty="0"/>
          </a:p>
        </p:txBody>
      </p:sp>
      <p:sp>
        <p:nvSpPr>
          <p:cNvPr id="7" name="Slide Number Placeholder 6">
            <a:extLst>
              <a:ext uri="{FF2B5EF4-FFF2-40B4-BE49-F238E27FC236}">
                <a16:creationId xmlns:a16="http://schemas.microsoft.com/office/drawing/2014/main" id="{96A3881E-2C51-47EF-8E99-8A1736E44D4D}"/>
              </a:ext>
            </a:extLst>
          </p:cNvPr>
          <p:cNvSpPr>
            <a:spLocks noGrp="1"/>
          </p:cNvSpPr>
          <p:nvPr>
            <p:ph type="sldNum" sz="quarter" idx="15"/>
          </p:nvPr>
        </p:nvSpPr>
        <p:spPr/>
        <p:txBody>
          <a:bodyPr/>
          <a:lstStyle/>
          <a:p>
            <a:fld id="{8699F50C-BE38-4BD0-BA84-9B090E1F2B9B}" type="slidenum">
              <a:rPr lang="en-US" noProof="0" smtClean="0"/>
              <a:t>11</a:t>
            </a:fld>
            <a:endParaRPr lang="en-US" noProof="0" dirty="0"/>
          </a:p>
        </p:txBody>
      </p:sp>
    </p:spTree>
    <p:extLst>
      <p:ext uri="{BB962C8B-B14F-4D97-AF65-F5344CB8AC3E}">
        <p14:creationId xmlns:p14="http://schemas.microsoft.com/office/powerpoint/2010/main" val="1958855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770185"/>
            <a:ext cx="7342622" cy="1215566"/>
          </a:xfrm>
        </p:spPr>
        <p:txBody>
          <a:bodyPr/>
          <a:lstStyle/>
          <a:p>
            <a:r>
              <a:rPr lang="en-US" b="0" dirty="0"/>
              <a:t>AML</a:t>
            </a:r>
          </a:p>
        </p:txBody>
      </p:sp>
      <p:sp>
        <p:nvSpPr>
          <p:cNvPr id="42" name="Content Placeholder 6">
            <a:extLst>
              <a:ext uri="{FF2B5EF4-FFF2-40B4-BE49-F238E27FC236}">
                <a16:creationId xmlns:a16="http://schemas.microsoft.com/office/drawing/2014/main" id="{55EACD59-7C51-4810-94C6-BCB4D12346DC}"/>
              </a:ext>
            </a:extLst>
          </p:cNvPr>
          <p:cNvSpPr>
            <a:spLocks noGrp="1"/>
          </p:cNvSpPr>
          <p:nvPr>
            <p:ph idx="1"/>
          </p:nvPr>
        </p:nvSpPr>
        <p:spPr>
          <a:xfrm>
            <a:off x="531378" y="2474785"/>
            <a:ext cx="4942829" cy="2958275"/>
          </a:xfrm>
        </p:spPr>
        <p:txBody>
          <a:bodyPr>
            <a:normAutofit/>
          </a:bodyPr>
          <a:lstStyle/>
          <a:p>
            <a:pPr lvl="0"/>
            <a:r>
              <a:rPr lang="en-US" dirty="0"/>
              <a:t>AML is set of procedures or regulations that are implemented to curb money laundering activities and to counter terrorist financing activities.</a:t>
            </a:r>
          </a:p>
          <a:p>
            <a:pPr lvl="0"/>
            <a:r>
              <a:rPr lang="en-US" dirty="0"/>
              <a:t>Regulators such as FATF, Egmont Group, Wolfsburg Principles, etc. impose these rules and regulations</a:t>
            </a:r>
          </a:p>
          <a:p>
            <a:pPr lvl="0"/>
            <a:endParaRPr lang="en-US" dirty="0"/>
          </a:p>
        </p:txBody>
      </p:sp>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2</a:t>
            </a:fld>
            <a:endParaRPr lang="en-US" dirty="0"/>
          </a:p>
        </p:txBody>
      </p:sp>
    </p:spTree>
    <p:extLst>
      <p:ext uri="{BB962C8B-B14F-4D97-AF65-F5344CB8AC3E}">
        <p14:creationId xmlns:p14="http://schemas.microsoft.com/office/powerpoint/2010/main" val="3205466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a:t>
            </a:fld>
            <a:endParaRPr lang="en-US" dirty="0"/>
          </a:p>
        </p:txBody>
      </p:sp>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531814" y="439847"/>
            <a:ext cx="8333222" cy="1147969"/>
          </a:xfrm>
        </p:spPr>
        <p:txBody>
          <a:bodyPr>
            <a:normAutofit/>
          </a:bodyPr>
          <a:lstStyle/>
          <a:p>
            <a:r>
              <a:rPr lang="en-US" sz="4000" b="0" dirty="0">
                <a:solidFill>
                  <a:schemeClr val="accent2">
                    <a:lumMod val="60000"/>
                    <a:lumOff val="40000"/>
                  </a:schemeClr>
                </a:solidFill>
              </a:rPr>
              <a:t>STAGES IN MONEY LAUNDERING</a:t>
            </a:r>
            <a:endParaRPr lang="en-US" sz="4000" b="0" dirty="0"/>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p:txBody>
          <a:bodyPr/>
          <a:lstStyle/>
          <a:p>
            <a:pPr marL="457200" indent="-457200">
              <a:buClr>
                <a:schemeClr val="accent2">
                  <a:lumMod val="40000"/>
                  <a:lumOff val="60000"/>
                </a:schemeClr>
              </a:buClr>
              <a:buFont typeface="+mj-lt"/>
              <a:buAutoNum type="arabicPeriod"/>
            </a:pPr>
            <a:r>
              <a:rPr lang="en-US" dirty="0">
                <a:latin typeface="Arial" panose="020B0604020202020204" pitchFamily="34" charset="0"/>
                <a:cs typeface="Arial" panose="020B0604020202020204" pitchFamily="34" charset="0"/>
              </a:rPr>
              <a:t>PLACEMENT </a:t>
            </a:r>
          </a:p>
          <a:p>
            <a:pPr marL="457200" indent="-457200">
              <a:buClr>
                <a:schemeClr val="accent2">
                  <a:lumMod val="40000"/>
                  <a:lumOff val="60000"/>
                </a:schemeClr>
              </a:buClr>
              <a:buFont typeface="+mj-lt"/>
              <a:buAutoNum type="arabicPeriod"/>
            </a:pPr>
            <a:r>
              <a:rPr lang="en-US" dirty="0">
                <a:latin typeface="Arial" panose="020B0604020202020204" pitchFamily="34" charset="0"/>
                <a:cs typeface="Arial" panose="020B0604020202020204" pitchFamily="34" charset="0"/>
              </a:rPr>
              <a:t>LAYERING</a:t>
            </a:r>
          </a:p>
          <a:p>
            <a:pPr marL="457200" indent="-457200">
              <a:buClr>
                <a:schemeClr val="accent2">
                  <a:lumMod val="40000"/>
                  <a:lumOff val="60000"/>
                </a:schemeClr>
              </a:buClr>
              <a:buFont typeface="+mj-lt"/>
              <a:buAutoNum type="arabicPeriod"/>
            </a:pPr>
            <a:r>
              <a:rPr lang="en-US" dirty="0">
                <a:latin typeface="Arial" panose="020B0604020202020204" pitchFamily="34" charset="0"/>
                <a:cs typeface="Arial" panose="020B0604020202020204" pitchFamily="34" charset="0"/>
              </a:rPr>
              <a:t>INTEGRATION</a:t>
            </a:r>
          </a:p>
        </p:txBody>
      </p:sp>
      <p:graphicFrame>
        <p:nvGraphicFramePr>
          <p:cNvPr id="34" name="Chart Placeholder 24" descr="Cylindrical chart">
            <a:extLst>
              <a:ext uri="{FF2B5EF4-FFF2-40B4-BE49-F238E27FC236}">
                <a16:creationId xmlns:a16="http://schemas.microsoft.com/office/drawing/2014/main" id="{71FC94C7-3179-A442-AB05-74D7AFF60709}"/>
              </a:ext>
            </a:extLst>
          </p:cNvPr>
          <p:cNvGraphicFramePr>
            <a:graphicFrameLocks noGrp="1"/>
          </p:cNvGraphicFramePr>
          <p:nvPr>
            <p:ph type="chart" sz="quarter" idx="10"/>
            <p:extLst>
              <p:ext uri="{D42A27DB-BD31-4B8C-83A1-F6EECF244321}">
                <p14:modId xmlns:p14="http://schemas.microsoft.com/office/powerpoint/2010/main" val="1983371476"/>
              </p:ext>
            </p:extLst>
          </p:nvPr>
        </p:nvGraphicFramePr>
        <p:xfrm>
          <a:off x="5795963" y="2005013"/>
          <a:ext cx="5719762" cy="40846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0042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C79C283-59F2-4C48-957A-A9C43BA80443}"/>
              </a:ext>
            </a:extLst>
          </p:cNvPr>
          <p:cNvSpPr>
            <a:spLocks noGrp="1"/>
          </p:cNvSpPr>
          <p:nvPr>
            <p:ph idx="1"/>
          </p:nvPr>
        </p:nvSpPr>
        <p:spPr>
          <a:xfrm>
            <a:off x="150378" y="2227567"/>
            <a:ext cx="4942829" cy="2958275"/>
          </a:xfrm>
        </p:spPr>
        <p:txBody>
          <a:bodyPr>
            <a:noAutofit/>
          </a:bodyPr>
          <a:lstStyle/>
          <a:p>
            <a:r>
              <a:rPr lang="en-IN" sz="2000" dirty="0"/>
              <a:t>To alert the FI/Banks about the customer transactions which appear to be anomalous or unusual and which needs further examination and investigation.</a:t>
            </a:r>
          </a:p>
          <a:p>
            <a:r>
              <a:rPr lang="en-IN" sz="2000" dirty="0"/>
              <a:t> In some cases it is distinguished from Transaction screening which involves filtering of payment instructions(e.g. wire or fund transfers) prior to the execution in order to prevent the FI from releasing funds to the unsuitable person or FI</a:t>
            </a:r>
          </a:p>
          <a:p>
            <a:pPr marL="0" indent="0">
              <a:buNone/>
            </a:pPr>
            <a:endParaRPr lang="en-US" sz="2000" dirty="0"/>
          </a:p>
          <a:p>
            <a:pPr marL="0" indent="0">
              <a:buNone/>
            </a:pPr>
            <a:r>
              <a:rPr lang="en-IN" sz="2000" dirty="0"/>
              <a:t> </a:t>
            </a:r>
          </a:p>
        </p:txBody>
      </p:sp>
      <p:sp>
        <p:nvSpPr>
          <p:cNvPr id="8" name="Title 7">
            <a:extLst>
              <a:ext uri="{FF2B5EF4-FFF2-40B4-BE49-F238E27FC236}">
                <a16:creationId xmlns:a16="http://schemas.microsoft.com/office/drawing/2014/main" id="{EB2548CB-8692-4A14-9296-84C22A7CD0B4}"/>
              </a:ext>
            </a:extLst>
          </p:cNvPr>
          <p:cNvSpPr>
            <a:spLocks noGrp="1"/>
          </p:cNvSpPr>
          <p:nvPr>
            <p:ph type="title"/>
          </p:nvPr>
        </p:nvSpPr>
        <p:spPr>
          <a:xfrm>
            <a:off x="83703" y="997117"/>
            <a:ext cx="6174222" cy="1230450"/>
          </a:xfrm>
        </p:spPr>
        <p:txBody>
          <a:bodyPr>
            <a:noAutofit/>
          </a:bodyPr>
          <a:lstStyle/>
          <a:p>
            <a:r>
              <a:rPr lang="en-IN" sz="3400" dirty="0"/>
              <a:t>Purpose of </a:t>
            </a:r>
            <a:br>
              <a:rPr lang="en-IN" sz="3400" dirty="0"/>
            </a:br>
            <a:r>
              <a:rPr lang="en-IN" sz="3400" dirty="0"/>
              <a:t>Transaction Monitoring</a:t>
            </a:r>
            <a:br>
              <a:rPr lang="en-IN" sz="3400" dirty="0"/>
            </a:br>
            <a:r>
              <a:rPr lang="en-IN" sz="3400" dirty="0"/>
              <a:t> </a:t>
            </a:r>
          </a:p>
        </p:txBody>
      </p:sp>
      <p:sp>
        <p:nvSpPr>
          <p:cNvPr id="4" name="Slide Number Placeholder 3">
            <a:extLst>
              <a:ext uri="{FF2B5EF4-FFF2-40B4-BE49-F238E27FC236}">
                <a16:creationId xmlns:a16="http://schemas.microsoft.com/office/drawing/2014/main" id="{C68480E2-FAD3-405B-87D5-40ACC5E118BF}"/>
              </a:ext>
            </a:extLst>
          </p:cNvPr>
          <p:cNvSpPr>
            <a:spLocks noGrp="1"/>
          </p:cNvSpPr>
          <p:nvPr>
            <p:ph type="sldNum" sz="quarter" idx="15"/>
          </p:nvPr>
        </p:nvSpPr>
        <p:spPr/>
        <p:txBody>
          <a:bodyPr/>
          <a:lstStyle/>
          <a:p>
            <a:fld id="{8699F50C-BE38-4BD0-BA84-9B090E1F2B9B}" type="slidenum">
              <a:rPr lang="en-US" noProof="0" smtClean="0"/>
              <a:t>4</a:t>
            </a:fld>
            <a:endParaRPr lang="en-US" noProof="0" dirty="0"/>
          </a:p>
        </p:txBody>
      </p:sp>
    </p:spTree>
    <p:extLst>
      <p:ext uri="{BB962C8B-B14F-4D97-AF65-F5344CB8AC3E}">
        <p14:creationId xmlns:p14="http://schemas.microsoft.com/office/powerpoint/2010/main" val="1603106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C79C283-59F2-4C48-957A-A9C43BA80443}"/>
              </a:ext>
            </a:extLst>
          </p:cNvPr>
          <p:cNvSpPr>
            <a:spLocks noGrp="1"/>
          </p:cNvSpPr>
          <p:nvPr>
            <p:ph idx="1"/>
          </p:nvPr>
        </p:nvSpPr>
        <p:spPr>
          <a:xfrm>
            <a:off x="132622" y="1497154"/>
            <a:ext cx="4942829" cy="3845935"/>
          </a:xfrm>
        </p:spPr>
        <p:txBody>
          <a:bodyPr>
            <a:noAutofit/>
          </a:bodyPr>
          <a:lstStyle/>
          <a:p>
            <a:r>
              <a:rPr lang="en-IN" sz="2000" dirty="0"/>
              <a:t>It is a process that every financial Institution do to monitor their client’s account activities on a regular basis based on the risk associated to the bank by them.</a:t>
            </a:r>
          </a:p>
          <a:p>
            <a:pPr fontAlgn="base"/>
            <a:r>
              <a:rPr lang="en-US" sz="2000" dirty="0"/>
              <a:t>The nature, scale and complexity of a financial institution’s business.  </a:t>
            </a:r>
          </a:p>
          <a:p>
            <a:pPr fontAlgn="base"/>
            <a:r>
              <a:rPr lang="en-US" sz="2000" dirty="0"/>
              <a:t>The diversity of a financial institution’s operations, including geographical diversity.  </a:t>
            </a:r>
          </a:p>
          <a:p>
            <a:pPr fontAlgn="base"/>
            <a:r>
              <a:rPr lang="en-US" sz="2000" dirty="0"/>
              <a:t>The financial institution’s customer, product and activity profile.</a:t>
            </a:r>
          </a:p>
          <a:p>
            <a:pPr fontAlgn="base"/>
            <a:r>
              <a:rPr lang="en-US" sz="2000" dirty="0"/>
              <a:t>The distribution channels used.  The volume and size of the transactions.</a:t>
            </a:r>
          </a:p>
          <a:p>
            <a:pPr fontAlgn="base"/>
            <a:r>
              <a:rPr lang="en-US" sz="2000" dirty="0"/>
              <a:t>The degree of risk associated with each area of the financial institution’s operation.  </a:t>
            </a:r>
          </a:p>
          <a:p>
            <a:pPr marL="0" indent="0" fontAlgn="base">
              <a:buNone/>
            </a:pPr>
            <a:endParaRPr lang="en-US" sz="2000" dirty="0"/>
          </a:p>
        </p:txBody>
      </p:sp>
      <p:sp>
        <p:nvSpPr>
          <p:cNvPr id="8" name="Title 7">
            <a:extLst>
              <a:ext uri="{FF2B5EF4-FFF2-40B4-BE49-F238E27FC236}">
                <a16:creationId xmlns:a16="http://schemas.microsoft.com/office/drawing/2014/main" id="{EB2548CB-8692-4A14-9296-84C22A7CD0B4}"/>
              </a:ext>
            </a:extLst>
          </p:cNvPr>
          <p:cNvSpPr>
            <a:spLocks noGrp="1"/>
          </p:cNvSpPr>
          <p:nvPr>
            <p:ph type="title"/>
          </p:nvPr>
        </p:nvSpPr>
        <p:spPr>
          <a:xfrm>
            <a:off x="198003" y="530670"/>
            <a:ext cx="5897997" cy="1307933"/>
          </a:xfrm>
        </p:spPr>
        <p:txBody>
          <a:bodyPr>
            <a:normAutofit/>
          </a:bodyPr>
          <a:lstStyle/>
          <a:p>
            <a:r>
              <a:rPr lang="en-IN" sz="4000" dirty="0"/>
              <a:t>Scope</a:t>
            </a:r>
            <a:br>
              <a:rPr lang="en-IN" sz="4000" dirty="0"/>
            </a:br>
            <a:endParaRPr lang="en-IN" sz="4000" dirty="0"/>
          </a:p>
        </p:txBody>
      </p:sp>
      <p:sp>
        <p:nvSpPr>
          <p:cNvPr id="4" name="Slide Number Placeholder 3">
            <a:extLst>
              <a:ext uri="{FF2B5EF4-FFF2-40B4-BE49-F238E27FC236}">
                <a16:creationId xmlns:a16="http://schemas.microsoft.com/office/drawing/2014/main" id="{C68480E2-FAD3-405B-87D5-40ACC5E118BF}"/>
              </a:ext>
            </a:extLst>
          </p:cNvPr>
          <p:cNvSpPr>
            <a:spLocks noGrp="1"/>
          </p:cNvSpPr>
          <p:nvPr>
            <p:ph type="sldNum" sz="quarter" idx="15"/>
          </p:nvPr>
        </p:nvSpPr>
        <p:spPr/>
        <p:txBody>
          <a:bodyPr/>
          <a:lstStyle/>
          <a:p>
            <a:fld id="{8699F50C-BE38-4BD0-BA84-9B090E1F2B9B}" type="slidenum">
              <a:rPr lang="en-US" noProof="0" smtClean="0"/>
              <a:t>5</a:t>
            </a:fld>
            <a:endParaRPr lang="en-US" noProof="0" dirty="0"/>
          </a:p>
        </p:txBody>
      </p:sp>
    </p:spTree>
    <p:extLst>
      <p:ext uri="{BB962C8B-B14F-4D97-AF65-F5344CB8AC3E}">
        <p14:creationId xmlns:p14="http://schemas.microsoft.com/office/powerpoint/2010/main" val="4087095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67F373-EED0-47B7-9FE1-C863980F3016}"/>
              </a:ext>
            </a:extLst>
          </p:cNvPr>
          <p:cNvSpPr>
            <a:spLocks noGrp="1"/>
          </p:cNvSpPr>
          <p:nvPr>
            <p:ph idx="1"/>
          </p:nvPr>
        </p:nvSpPr>
        <p:spPr>
          <a:xfrm>
            <a:off x="338530" y="2734816"/>
            <a:ext cx="4942829" cy="2958275"/>
          </a:xfrm>
        </p:spPr>
        <p:txBody>
          <a:bodyPr>
            <a:normAutofit/>
          </a:bodyPr>
          <a:lstStyle/>
          <a:p>
            <a:r>
              <a:rPr lang="en-IN" sz="2100" dirty="0"/>
              <a:t>Product that does these transaction monitoring are NICE ACTIMIZE, ORACLE MANTAS,SAS, BAE SYSTEMS</a:t>
            </a:r>
          </a:p>
          <a:p>
            <a:r>
              <a:rPr lang="en-US" sz="2100" dirty="0"/>
              <a:t>KYC is done and the customer profile is thoroughly understood and  the transactions are run on certain software which will generate an alert</a:t>
            </a:r>
          </a:p>
          <a:p>
            <a:endParaRPr lang="en-IN" dirty="0"/>
          </a:p>
        </p:txBody>
      </p:sp>
      <p:sp>
        <p:nvSpPr>
          <p:cNvPr id="4" name="Title 3">
            <a:extLst>
              <a:ext uri="{FF2B5EF4-FFF2-40B4-BE49-F238E27FC236}">
                <a16:creationId xmlns:a16="http://schemas.microsoft.com/office/drawing/2014/main" id="{B8C60601-E3D8-470A-95F4-95ACD66E3E86}"/>
              </a:ext>
            </a:extLst>
          </p:cNvPr>
          <p:cNvSpPr>
            <a:spLocks noGrp="1"/>
          </p:cNvSpPr>
          <p:nvPr>
            <p:ph type="title"/>
          </p:nvPr>
        </p:nvSpPr>
        <p:spPr>
          <a:xfrm>
            <a:off x="397866" y="887025"/>
            <a:ext cx="5190135" cy="1570850"/>
          </a:xfrm>
        </p:spPr>
        <p:txBody>
          <a:bodyPr>
            <a:normAutofit fontScale="90000"/>
          </a:bodyPr>
          <a:lstStyle/>
          <a:p>
            <a:r>
              <a:rPr lang="en-IN" dirty="0"/>
              <a:t>TRANSACTION MONITORING PRODUCTS</a:t>
            </a:r>
          </a:p>
        </p:txBody>
      </p:sp>
      <p:sp>
        <p:nvSpPr>
          <p:cNvPr id="6" name="Footer Placeholder 5">
            <a:extLst>
              <a:ext uri="{FF2B5EF4-FFF2-40B4-BE49-F238E27FC236}">
                <a16:creationId xmlns:a16="http://schemas.microsoft.com/office/drawing/2014/main" id="{2B6B4D5B-BCEB-4347-9881-2685411AFD70}"/>
              </a:ext>
            </a:extLst>
          </p:cNvPr>
          <p:cNvSpPr>
            <a:spLocks noGrp="1"/>
          </p:cNvSpPr>
          <p:nvPr>
            <p:ph type="ftr" sz="quarter" idx="14"/>
          </p:nvPr>
        </p:nvSpPr>
        <p:spPr/>
        <p:txBody>
          <a:bodyPr/>
          <a:lstStyle/>
          <a:p>
            <a:r>
              <a:rPr lang="en-US" noProof="0"/>
              <a:t>Add a footer</a:t>
            </a:r>
            <a:endParaRPr lang="en-US" noProof="0" dirty="0"/>
          </a:p>
        </p:txBody>
      </p:sp>
      <p:sp>
        <p:nvSpPr>
          <p:cNvPr id="7" name="Slide Number Placeholder 6">
            <a:extLst>
              <a:ext uri="{FF2B5EF4-FFF2-40B4-BE49-F238E27FC236}">
                <a16:creationId xmlns:a16="http://schemas.microsoft.com/office/drawing/2014/main" id="{66724CC7-D2E9-47FB-AD46-78725A22D3FD}"/>
              </a:ext>
            </a:extLst>
          </p:cNvPr>
          <p:cNvSpPr>
            <a:spLocks noGrp="1"/>
          </p:cNvSpPr>
          <p:nvPr>
            <p:ph type="sldNum" sz="quarter" idx="15"/>
          </p:nvPr>
        </p:nvSpPr>
        <p:spPr/>
        <p:txBody>
          <a:bodyPr/>
          <a:lstStyle/>
          <a:p>
            <a:fld id="{8699F50C-BE38-4BD0-BA84-9B090E1F2B9B}" type="slidenum">
              <a:rPr lang="en-US" noProof="0" smtClean="0"/>
              <a:t>6</a:t>
            </a:fld>
            <a:endParaRPr lang="en-US" noProof="0" dirty="0"/>
          </a:p>
        </p:txBody>
      </p:sp>
    </p:spTree>
    <p:extLst>
      <p:ext uri="{BB962C8B-B14F-4D97-AF65-F5344CB8AC3E}">
        <p14:creationId xmlns:p14="http://schemas.microsoft.com/office/powerpoint/2010/main" val="160787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45DC2E-6FB9-439C-A4B7-8D399F895195}"/>
              </a:ext>
            </a:extLst>
          </p:cNvPr>
          <p:cNvSpPr>
            <a:spLocks noGrp="1"/>
          </p:cNvSpPr>
          <p:nvPr>
            <p:ph type="title"/>
          </p:nvPr>
        </p:nvSpPr>
        <p:spPr>
          <a:xfrm>
            <a:off x="192643" y="896080"/>
            <a:ext cx="5281564" cy="1370869"/>
          </a:xfrm>
        </p:spPr>
        <p:txBody>
          <a:bodyPr>
            <a:normAutofit/>
          </a:bodyPr>
          <a:lstStyle/>
          <a:p>
            <a:r>
              <a:rPr lang="en-IN" dirty="0"/>
              <a:t>TRANSACTION MONITORING RULES</a:t>
            </a:r>
          </a:p>
        </p:txBody>
      </p:sp>
      <p:sp>
        <p:nvSpPr>
          <p:cNvPr id="6" name="Footer Placeholder 5">
            <a:extLst>
              <a:ext uri="{FF2B5EF4-FFF2-40B4-BE49-F238E27FC236}">
                <a16:creationId xmlns:a16="http://schemas.microsoft.com/office/drawing/2014/main" id="{2013C55D-7CB2-4257-8638-493E09C4B142}"/>
              </a:ext>
            </a:extLst>
          </p:cNvPr>
          <p:cNvSpPr>
            <a:spLocks noGrp="1"/>
          </p:cNvSpPr>
          <p:nvPr>
            <p:ph type="ftr" sz="quarter" idx="14"/>
          </p:nvPr>
        </p:nvSpPr>
        <p:spPr/>
        <p:txBody>
          <a:bodyPr/>
          <a:lstStyle/>
          <a:p>
            <a:r>
              <a:rPr lang="en-US" noProof="0"/>
              <a:t>Add a footer</a:t>
            </a:r>
            <a:endParaRPr lang="en-US" noProof="0" dirty="0"/>
          </a:p>
        </p:txBody>
      </p:sp>
      <p:sp>
        <p:nvSpPr>
          <p:cNvPr id="7" name="Slide Number Placeholder 6">
            <a:extLst>
              <a:ext uri="{FF2B5EF4-FFF2-40B4-BE49-F238E27FC236}">
                <a16:creationId xmlns:a16="http://schemas.microsoft.com/office/drawing/2014/main" id="{0B977B7F-D868-4F65-80F8-286CE0EDB73A}"/>
              </a:ext>
            </a:extLst>
          </p:cNvPr>
          <p:cNvSpPr>
            <a:spLocks noGrp="1"/>
          </p:cNvSpPr>
          <p:nvPr>
            <p:ph type="sldNum" sz="quarter" idx="15"/>
          </p:nvPr>
        </p:nvSpPr>
        <p:spPr/>
        <p:txBody>
          <a:bodyPr/>
          <a:lstStyle/>
          <a:p>
            <a:fld id="{8699F50C-BE38-4BD0-BA84-9B090E1F2B9B}" type="slidenum">
              <a:rPr lang="en-US" noProof="0" smtClean="0"/>
              <a:t>7</a:t>
            </a:fld>
            <a:endParaRPr lang="en-US" noProof="0" dirty="0"/>
          </a:p>
        </p:txBody>
      </p:sp>
      <p:sp>
        <p:nvSpPr>
          <p:cNvPr id="8" name="Text Placeholder 2">
            <a:extLst>
              <a:ext uri="{FF2B5EF4-FFF2-40B4-BE49-F238E27FC236}">
                <a16:creationId xmlns:a16="http://schemas.microsoft.com/office/drawing/2014/main" id="{98BD9AA6-7FFF-4403-9B72-982ADD60BCDD}"/>
              </a:ext>
            </a:extLst>
          </p:cNvPr>
          <p:cNvSpPr>
            <a:spLocks noGrp="1"/>
          </p:cNvSpPr>
          <p:nvPr>
            <p:ph idx="1"/>
          </p:nvPr>
        </p:nvSpPr>
        <p:spPr>
          <a:xfrm>
            <a:off x="261938" y="2357438"/>
            <a:ext cx="5834062" cy="3852862"/>
          </a:xfrm>
        </p:spPr>
        <p:txBody>
          <a:bodyPr>
            <a:normAutofit fontScale="92500" lnSpcReduction="10000"/>
          </a:bodyPr>
          <a:lstStyle/>
          <a:p>
            <a:r>
              <a:rPr lang="en-US" dirty="0"/>
              <a:t>Any wire that involves high risk jurisdiction</a:t>
            </a:r>
          </a:p>
          <a:p>
            <a:pPr marL="0" indent="0">
              <a:buNone/>
            </a:pPr>
            <a:r>
              <a:rPr lang="en-IN" sz="1900" dirty="0"/>
              <a:t>Remittance</a:t>
            </a:r>
          </a:p>
          <a:p>
            <a:pPr marL="0" indent="0">
              <a:buNone/>
            </a:pPr>
            <a:r>
              <a:rPr lang="en-US" sz="1900" dirty="0"/>
              <a:t>A resides in a low risk region such as US</a:t>
            </a:r>
          </a:p>
          <a:p>
            <a:pPr marL="0" indent="0">
              <a:buNone/>
            </a:pPr>
            <a:r>
              <a:rPr lang="en-US" sz="1900" dirty="0"/>
              <a:t>B resided in a high risk area such as UAE</a:t>
            </a:r>
          </a:p>
          <a:p>
            <a:pPr marL="0" indent="0">
              <a:buNone/>
            </a:pPr>
            <a:r>
              <a:rPr lang="en-US" sz="1900" dirty="0"/>
              <a:t>When there is an outward/Inward remittance from B's accounts, the transactions are monitored</a:t>
            </a:r>
          </a:p>
          <a:p>
            <a:pPr marL="0" indent="0">
              <a:buNone/>
            </a:pPr>
            <a:r>
              <a:rPr lang="en-US" sz="1900" dirty="0"/>
              <a:t>Now the alert is generated due to High risk jurisdiction Transaction.</a:t>
            </a:r>
          </a:p>
          <a:p>
            <a:pPr marL="0" indent="0">
              <a:buNone/>
            </a:pPr>
            <a:r>
              <a:rPr lang="en-US" sz="1900" dirty="0"/>
              <a:t>Now, the investigator goes and checks the transaction.</a:t>
            </a:r>
          </a:p>
          <a:p>
            <a:pPr marL="0" indent="0">
              <a:buNone/>
            </a:pPr>
            <a:r>
              <a:rPr lang="en-US" sz="1900" dirty="0"/>
              <a:t>Note:</a:t>
            </a:r>
          </a:p>
          <a:p>
            <a:pPr marL="0" indent="0">
              <a:buNone/>
            </a:pPr>
            <a:r>
              <a:rPr lang="en-US" sz="1900" dirty="0"/>
              <a:t>Every bank has its own High Risk Jurisdiction classification </a:t>
            </a:r>
            <a:endParaRPr lang="en-IN" sz="1900" dirty="0"/>
          </a:p>
          <a:p>
            <a:pPr marL="0" indent="0">
              <a:buNone/>
            </a:pPr>
            <a:endParaRPr lang="en-IN" dirty="0"/>
          </a:p>
        </p:txBody>
      </p:sp>
      <p:sp>
        <p:nvSpPr>
          <p:cNvPr id="9" name="Rectangle 8">
            <a:extLst>
              <a:ext uri="{FF2B5EF4-FFF2-40B4-BE49-F238E27FC236}">
                <a16:creationId xmlns:a16="http://schemas.microsoft.com/office/drawing/2014/main" id="{8E411F56-FE1E-4EC7-8EA9-9290EDAC33B6}"/>
              </a:ext>
            </a:extLst>
          </p:cNvPr>
          <p:cNvSpPr/>
          <p:nvPr/>
        </p:nvSpPr>
        <p:spPr>
          <a:xfrm>
            <a:off x="2300680" y="2676525"/>
            <a:ext cx="676275" cy="3333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a:t>
            </a:r>
            <a:endParaRPr lang="en-IN" dirty="0"/>
          </a:p>
        </p:txBody>
      </p:sp>
      <p:sp>
        <p:nvSpPr>
          <p:cNvPr id="11" name="Rectangle 10">
            <a:extLst>
              <a:ext uri="{FF2B5EF4-FFF2-40B4-BE49-F238E27FC236}">
                <a16:creationId xmlns:a16="http://schemas.microsoft.com/office/drawing/2014/main" id="{B4B76A1E-44B6-42C0-B970-97812455900C}"/>
              </a:ext>
            </a:extLst>
          </p:cNvPr>
          <p:cNvSpPr/>
          <p:nvPr/>
        </p:nvSpPr>
        <p:spPr>
          <a:xfrm>
            <a:off x="4106748" y="2676525"/>
            <a:ext cx="676275" cy="3333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a:t>
            </a:r>
            <a:endParaRPr lang="en-IN" dirty="0"/>
          </a:p>
        </p:txBody>
      </p:sp>
      <p:cxnSp>
        <p:nvCxnSpPr>
          <p:cNvPr id="13" name="Straight Arrow Connector 12">
            <a:extLst>
              <a:ext uri="{FF2B5EF4-FFF2-40B4-BE49-F238E27FC236}">
                <a16:creationId xmlns:a16="http://schemas.microsoft.com/office/drawing/2014/main" id="{2E9A8DA2-E3EE-48C6-86AD-AA3AEB4C46E3}"/>
              </a:ext>
            </a:extLst>
          </p:cNvPr>
          <p:cNvCxnSpPr>
            <a:stCxn id="9" idx="3"/>
            <a:endCxn id="11" idx="1"/>
          </p:cNvCxnSpPr>
          <p:nvPr/>
        </p:nvCxnSpPr>
        <p:spPr>
          <a:xfrm>
            <a:off x="2976955" y="2843213"/>
            <a:ext cx="11297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3410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91010C-BC1E-4A08-8EDD-665F8D1C7581}"/>
              </a:ext>
            </a:extLst>
          </p:cNvPr>
          <p:cNvSpPr>
            <a:spLocks noGrp="1"/>
          </p:cNvSpPr>
          <p:nvPr>
            <p:ph idx="1"/>
          </p:nvPr>
        </p:nvSpPr>
        <p:spPr/>
        <p:txBody>
          <a:bodyPr>
            <a:noAutofit/>
          </a:bodyPr>
          <a:lstStyle/>
          <a:p>
            <a:r>
              <a:rPr lang="en-IN" sz="2000" dirty="0"/>
              <a:t>Threshold Value Breach</a:t>
            </a:r>
            <a:endParaRPr lang="en-US" sz="2000" dirty="0"/>
          </a:p>
          <a:p>
            <a:pPr marL="0" indent="0">
              <a:buNone/>
            </a:pPr>
            <a:r>
              <a:rPr lang="en-US" sz="2000" dirty="0"/>
              <a:t>Cash deposit of 1000 Euro/ $10000 is deposited in the account.</a:t>
            </a:r>
          </a:p>
          <a:p>
            <a:pPr marL="0" indent="0">
              <a:buNone/>
            </a:pPr>
            <a:r>
              <a:rPr lang="en-US" sz="2000" dirty="0"/>
              <a:t>The Threshold setting also differs from country to country.</a:t>
            </a:r>
          </a:p>
          <a:p>
            <a:pPr marL="0" indent="0">
              <a:buNone/>
            </a:pPr>
            <a:r>
              <a:rPr lang="en-US" sz="2000" dirty="0"/>
              <a:t>In this case the mode of payment is also considered while preparing a report</a:t>
            </a:r>
          </a:p>
        </p:txBody>
      </p:sp>
      <p:sp>
        <p:nvSpPr>
          <p:cNvPr id="4" name="Title 3">
            <a:extLst>
              <a:ext uri="{FF2B5EF4-FFF2-40B4-BE49-F238E27FC236}">
                <a16:creationId xmlns:a16="http://schemas.microsoft.com/office/drawing/2014/main" id="{ABE2264A-E704-4078-97B1-AECFF18F28D2}"/>
              </a:ext>
            </a:extLst>
          </p:cNvPr>
          <p:cNvSpPr>
            <a:spLocks noGrp="1"/>
          </p:cNvSpPr>
          <p:nvPr>
            <p:ph type="title"/>
          </p:nvPr>
        </p:nvSpPr>
        <p:spPr>
          <a:xfrm>
            <a:off x="531377" y="1241109"/>
            <a:ext cx="5056623" cy="1359216"/>
          </a:xfrm>
        </p:spPr>
        <p:txBody>
          <a:bodyPr>
            <a:normAutofit/>
          </a:bodyPr>
          <a:lstStyle/>
          <a:p>
            <a:r>
              <a:rPr lang="en-IN" dirty="0"/>
              <a:t>TRANSACTION MONITORING RULES </a:t>
            </a:r>
          </a:p>
        </p:txBody>
      </p:sp>
      <p:sp>
        <p:nvSpPr>
          <p:cNvPr id="6" name="Footer Placeholder 5">
            <a:extLst>
              <a:ext uri="{FF2B5EF4-FFF2-40B4-BE49-F238E27FC236}">
                <a16:creationId xmlns:a16="http://schemas.microsoft.com/office/drawing/2014/main" id="{F5EC775E-5FF5-46F4-8118-78F39A637E43}"/>
              </a:ext>
            </a:extLst>
          </p:cNvPr>
          <p:cNvSpPr>
            <a:spLocks noGrp="1"/>
          </p:cNvSpPr>
          <p:nvPr>
            <p:ph type="ftr" sz="quarter" idx="14"/>
          </p:nvPr>
        </p:nvSpPr>
        <p:spPr/>
        <p:txBody>
          <a:bodyPr/>
          <a:lstStyle/>
          <a:p>
            <a:r>
              <a:rPr lang="en-US" noProof="0"/>
              <a:t>Add a footer</a:t>
            </a:r>
            <a:endParaRPr lang="en-US" noProof="0" dirty="0"/>
          </a:p>
        </p:txBody>
      </p:sp>
      <p:sp>
        <p:nvSpPr>
          <p:cNvPr id="7" name="Slide Number Placeholder 6">
            <a:extLst>
              <a:ext uri="{FF2B5EF4-FFF2-40B4-BE49-F238E27FC236}">
                <a16:creationId xmlns:a16="http://schemas.microsoft.com/office/drawing/2014/main" id="{0A164E60-D9B6-4555-AF8B-1FC11D8554EE}"/>
              </a:ext>
            </a:extLst>
          </p:cNvPr>
          <p:cNvSpPr>
            <a:spLocks noGrp="1"/>
          </p:cNvSpPr>
          <p:nvPr>
            <p:ph type="sldNum" sz="quarter" idx="15"/>
          </p:nvPr>
        </p:nvSpPr>
        <p:spPr/>
        <p:txBody>
          <a:bodyPr/>
          <a:lstStyle/>
          <a:p>
            <a:fld id="{8699F50C-BE38-4BD0-BA84-9B090E1F2B9B}" type="slidenum">
              <a:rPr lang="en-US" noProof="0" smtClean="0"/>
              <a:t>8</a:t>
            </a:fld>
            <a:endParaRPr lang="en-US" noProof="0" dirty="0"/>
          </a:p>
        </p:txBody>
      </p:sp>
    </p:spTree>
    <p:extLst>
      <p:ext uri="{BB962C8B-B14F-4D97-AF65-F5344CB8AC3E}">
        <p14:creationId xmlns:p14="http://schemas.microsoft.com/office/powerpoint/2010/main" val="1477990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744BD4-D46F-464C-ACBF-94C9D618696D}"/>
              </a:ext>
            </a:extLst>
          </p:cNvPr>
          <p:cNvSpPr>
            <a:spLocks noGrp="1"/>
          </p:cNvSpPr>
          <p:nvPr>
            <p:ph idx="1"/>
          </p:nvPr>
        </p:nvSpPr>
        <p:spPr/>
        <p:txBody>
          <a:bodyPr>
            <a:normAutofit lnSpcReduction="10000"/>
          </a:bodyPr>
          <a:lstStyle/>
          <a:p>
            <a:r>
              <a:rPr lang="en-IN" dirty="0"/>
              <a:t>Potential Structuring</a:t>
            </a:r>
          </a:p>
          <a:p>
            <a:r>
              <a:rPr lang="en-IN" dirty="0"/>
              <a:t>Sudden activation of Instrument</a:t>
            </a:r>
          </a:p>
          <a:p>
            <a:r>
              <a:rPr lang="en-IN" dirty="0"/>
              <a:t>Spike in the amount</a:t>
            </a:r>
          </a:p>
          <a:p>
            <a:r>
              <a:rPr lang="en-IN" dirty="0"/>
              <a:t>Multiple Originator with same beneficiaries.</a:t>
            </a:r>
          </a:p>
          <a:p>
            <a:r>
              <a:rPr lang="en-IN" dirty="0"/>
              <a:t>Transferring a fixed valued amounts</a:t>
            </a:r>
          </a:p>
          <a:p>
            <a:r>
              <a:rPr lang="en-IN" dirty="0"/>
              <a:t>Transferring in decimals</a:t>
            </a:r>
          </a:p>
          <a:p>
            <a:endParaRPr lang="en-IN" dirty="0"/>
          </a:p>
          <a:p>
            <a:endParaRPr lang="en-IN" dirty="0"/>
          </a:p>
          <a:p>
            <a:endParaRPr lang="en-IN" dirty="0"/>
          </a:p>
          <a:p>
            <a:endParaRPr lang="en-IN" dirty="0"/>
          </a:p>
        </p:txBody>
      </p:sp>
      <p:sp>
        <p:nvSpPr>
          <p:cNvPr id="4" name="Title 3">
            <a:extLst>
              <a:ext uri="{FF2B5EF4-FFF2-40B4-BE49-F238E27FC236}">
                <a16:creationId xmlns:a16="http://schemas.microsoft.com/office/drawing/2014/main" id="{D153FD7A-04F4-4FF6-B66F-84D857F54754}"/>
              </a:ext>
            </a:extLst>
          </p:cNvPr>
          <p:cNvSpPr>
            <a:spLocks noGrp="1"/>
          </p:cNvSpPr>
          <p:nvPr>
            <p:ph type="title"/>
          </p:nvPr>
        </p:nvSpPr>
        <p:spPr>
          <a:xfrm>
            <a:off x="531378" y="1241109"/>
            <a:ext cx="4688322" cy="1215566"/>
          </a:xfrm>
        </p:spPr>
        <p:txBody>
          <a:bodyPr>
            <a:normAutofit fontScale="90000"/>
          </a:bodyPr>
          <a:lstStyle/>
          <a:p>
            <a:r>
              <a:rPr lang="en-IN" dirty="0"/>
              <a:t>TRANSACTION MONITORING CASES</a:t>
            </a:r>
          </a:p>
        </p:txBody>
      </p:sp>
      <p:sp>
        <p:nvSpPr>
          <p:cNvPr id="6" name="Footer Placeholder 5">
            <a:extLst>
              <a:ext uri="{FF2B5EF4-FFF2-40B4-BE49-F238E27FC236}">
                <a16:creationId xmlns:a16="http://schemas.microsoft.com/office/drawing/2014/main" id="{8590AB07-002E-4BED-A3AF-EBFC26122371}"/>
              </a:ext>
            </a:extLst>
          </p:cNvPr>
          <p:cNvSpPr>
            <a:spLocks noGrp="1"/>
          </p:cNvSpPr>
          <p:nvPr>
            <p:ph type="ftr" sz="quarter" idx="14"/>
          </p:nvPr>
        </p:nvSpPr>
        <p:spPr/>
        <p:txBody>
          <a:bodyPr/>
          <a:lstStyle/>
          <a:p>
            <a:r>
              <a:rPr lang="en-US" noProof="0"/>
              <a:t>Add a footer</a:t>
            </a:r>
            <a:endParaRPr lang="en-US" noProof="0" dirty="0"/>
          </a:p>
        </p:txBody>
      </p:sp>
      <p:sp>
        <p:nvSpPr>
          <p:cNvPr id="7" name="Slide Number Placeholder 6">
            <a:extLst>
              <a:ext uri="{FF2B5EF4-FFF2-40B4-BE49-F238E27FC236}">
                <a16:creationId xmlns:a16="http://schemas.microsoft.com/office/drawing/2014/main" id="{B7400CD7-AF64-4EE1-B39E-D1FF878521E6}"/>
              </a:ext>
            </a:extLst>
          </p:cNvPr>
          <p:cNvSpPr>
            <a:spLocks noGrp="1"/>
          </p:cNvSpPr>
          <p:nvPr>
            <p:ph type="sldNum" sz="quarter" idx="15"/>
          </p:nvPr>
        </p:nvSpPr>
        <p:spPr/>
        <p:txBody>
          <a:bodyPr/>
          <a:lstStyle/>
          <a:p>
            <a:fld id="{8699F50C-BE38-4BD0-BA84-9B090E1F2B9B}" type="slidenum">
              <a:rPr lang="en-US" noProof="0" smtClean="0"/>
              <a:t>9</a:t>
            </a:fld>
            <a:endParaRPr lang="en-US" noProof="0" dirty="0"/>
          </a:p>
        </p:txBody>
      </p:sp>
    </p:spTree>
    <p:extLst>
      <p:ext uri="{BB962C8B-B14F-4D97-AF65-F5344CB8AC3E}">
        <p14:creationId xmlns:p14="http://schemas.microsoft.com/office/powerpoint/2010/main" val="3761504062"/>
      </p:ext>
    </p:extLst>
  </p:cSld>
  <p:clrMapOvr>
    <a:masterClrMapping/>
  </p:clrMapOvr>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40343A-75DB-4E03-95EA-4A75BA0D7FF2}">
  <ds:schemaRef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759597-1FA4-4F46-9BA8-01240C56026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0</TotalTime>
  <Words>436</Words>
  <Application>Microsoft Office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Calibri</vt:lpstr>
      <vt:lpstr>Calibri Light</vt:lpstr>
      <vt:lpstr>Gill Sans SemiBold</vt:lpstr>
      <vt:lpstr>Times New Roman</vt:lpstr>
      <vt:lpstr>Office Theme</vt:lpstr>
      <vt:lpstr>TRANSACTION MONITORING</vt:lpstr>
      <vt:lpstr>AML</vt:lpstr>
      <vt:lpstr>STAGES IN MONEY LAUNDERING</vt:lpstr>
      <vt:lpstr>Purpose of  Transaction Monitoring  </vt:lpstr>
      <vt:lpstr>Scope </vt:lpstr>
      <vt:lpstr>TRANSACTION MONITORING PRODUCTS</vt:lpstr>
      <vt:lpstr>TRANSACTION MONITORING RULES</vt:lpstr>
      <vt:lpstr>TRANSACTION MONITORING RULES </vt:lpstr>
      <vt:lpstr>TRANSACTION MONITORING CASES</vt:lpstr>
      <vt:lpstr> Process Map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2019-07-31T05:05:13Z</dcterms:created>
  <dcterms:modified xsi:type="dcterms:W3CDTF">2019-08-01T05:55:54Z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