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342" r:id="rId5"/>
    <p:sldId id="359" r:id="rId6"/>
    <p:sldId id="375" r:id="rId7"/>
    <p:sldId id="383" r:id="rId8"/>
    <p:sldId id="384" r:id="rId9"/>
    <p:sldId id="386" r:id="rId10"/>
    <p:sldId id="387" r:id="rId11"/>
    <p:sldId id="393" r:id="rId12"/>
    <p:sldId id="382" r:id="rId13"/>
    <p:sldId id="388" r:id="rId14"/>
    <p:sldId id="389" r:id="rId15"/>
    <p:sldId id="390" r:id="rId16"/>
    <p:sldId id="392" r:id="rId17"/>
    <p:sldId id="391" r:id="rId18"/>
    <p:sldId id="394" r:id="rId19"/>
    <p:sldId id="395" r:id="rId20"/>
    <p:sldId id="396" r:id="rId21"/>
    <p:sldId id="397" r:id="rId22"/>
    <p:sldId id="37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EBAD5F-C1DA-DA62-9EFD-6E361A2BB486}" v="1700" dt="2025-07-08T06:50:38.271"/>
  </p1510:revLst>
</p1510:revInfo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3" autoAdjust="0"/>
    <p:restoredTop sz="95388" autoAdjust="0"/>
  </p:normalViewPr>
  <p:slideViewPr>
    <p:cSldViewPr snapToGrid="0" snapToObjects="1" showGuides="1">
      <p:cViewPr>
        <p:scale>
          <a:sx n="100" d="100"/>
          <a:sy n="100" d="100"/>
        </p:scale>
        <p:origin x="58" y="-4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7/8/2025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7/8/2025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AD1CE-2380-9B4E-D4E4-B5E9B55E5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D3952F-ED97-758A-0B53-FBAA4023B3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C778CA-1B0E-6F8F-2DBE-D140A201C1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3B4F57-D53A-E358-5B1A-CC9B4C7F2C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153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BFA9E6-82C4-E634-44B1-699497AA4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A56E7F-14FA-18B5-646F-7BCB2AEC00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151362-B6C3-6132-3355-28FA9A26D0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FD4F4-6275-9A1E-1022-5D097158F3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6475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A93494-D732-4EE4-EF8C-31716EAE6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7D485C-6D49-D94D-CC2D-25C8EEAF5E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58BA4E-5881-9CD3-2E1C-DF4A102CD7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591C9-5E42-065F-E1D9-A8E7F04635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608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C2481-DC90-C742-FAE7-2FE99D641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DC215B-1C57-A9C7-A415-3EC4F47562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469C36-D02C-E01F-8E7E-DB7D8E5B63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17BFA-3B69-78E3-4E3D-C067198E1F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052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C2BC1-6EDD-5045-3D29-1E240E300C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E41605-D159-DD90-31B7-435B512D1A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8DEA55-3726-9308-FE03-EB1DEC8B6B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F3FA2-ED34-F603-FB6F-035B34F16A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700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86BC00-F1C3-D6A4-6BDC-5117D3D2B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94005D-4A05-AA3A-6F1D-D5452CDD83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A9A388-ACF7-3DC7-E5D3-4A1944495C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795FB-A1C8-3BE6-73B9-A764E34C99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5954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923FF4-206D-C6E8-B221-C01CE832A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7AE06A-0BF6-4138-80CC-A1FC019D89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AE8C18-12F2-7558-8B0E-B7052F27E4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212EEC-28B7-601F-4F8F-1CC1F0E499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9017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4822C-76FD-5065-4FFE-F043B1AB86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9446FF-EE7E-6735-1446-529E7B2549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95A1F4-FA8B-F078-001A-162D4228BE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B9FCA-A3EC-6261-9068-E8229084CE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1387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14374A-2A7A-69D3-4E58-63B8C9AA1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3B42B9-FA06-DEFA-0ABF-9542953E85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D6C5B1-1727-A540-3A49-538AB486F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B6CC4-5B93-E113-064F-7566F9B28E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9439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96427-561F-C531-BC28-404C5D513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87D828-772A-9A55-1834-618E477ABD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664B88-5C76-D0E1-9F8E-BB62F6227F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8D460-5E77-2AC9-DA73-EBD935C2AC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151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E1DFA-5D6F-394C-2A49-05DC8126D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EBEF3E-EC37-8C5F-F478-723D067832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29E77B-B796-5C90-9A46-939721C503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C1548-5555-7120-0867-8F1BE76D7A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336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11E747-61F3-A905-56F2-B7BEE3198C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0A163E-D0C4-F783-1A96-BA4311DAD3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744F71-3F29-13E4-DFDE-A8A596FAFE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EEBA6-BEB3-768B-6127-A003C912D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664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998A2C-037B-ACF8-F5A3-CD5650887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AC341C-BBC0-8081-84D3-5CB6CD32C3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D35917-BEF3-613F-72E6-1B9B378388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1C29B-20A6-46CC-FC43-4CE7523FEE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99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A267BF-7277-D4CD-0179-0F245D098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110FBA-69BB-9129-9265-B64C939366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00404B-3891-5AC9-0A97-C3773C4B74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C4D4E7-5A29-5838-BF6D-CB5B47B2A7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277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0F6E6-63F3-CF65-0347-55D32A885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FDB388-6D5E-F65A-6D4D-45981B64D5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F78AE4-51D6-3B3B-6FC6-E283C9BD57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D6C947-C74F-9E03-E94A-6B68B321AF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10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jest.mock('@salesforce/label/c.catalogSearch_errorToastTitle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hyperlink" Target="mailto:@salesforce/apex/additionalLearnerContent.getWelcome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dirty="0">
                <a:cs typeface="Biome"/>
              </a:rPr>
              <a:t>jest</a:t>
            </a:r>
            <a:endParaRPr lang="en-US" dirty="0"/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cs typeface="Biome Light"/>
              </a:rPr>
              <a:t>JavaScript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5C894-D92B-B948-CF61-B450D3E76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50E58-430A-F401-78BB-482523925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>
                <a:cs typeface="Biome"/>
              </a:rPr>
              <a:t>Matchers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49ABC6-FF4A-6501-DB1E-007FEE3E1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D4F2F9-3670-6996-65B0-BD1E7317A97A}"/>
              </a:ext>
            </a:extLst>
          </p:cNvPr>
          <p:cNvSpPr>
            <a:spLocks noGrp="1"/>
          </p:cNvSpPr>
          <p:nvPr>
            <p:ph sz="quarter" idx="3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b="1">
                <a:cs typeface="Biome"/>
              </a:rPr>
              <a:t>Equality Matchers :</a:t>
            </a:r>
            <a:endParaRPr lang="en-US"/>
          </a:p>
          <a:p>
            <a:r>
              <a:rPr lang="en-US" i="1">
                <a:solidFill>
                  <a:schemeClr val="accent2">
                    <a:lumMod val="60000"/>
                    <a:lumOff val="40000"/>
                  </a:schemeClr>
                </a:solidFill>
                <a:latin typeface="Consolas"/>
                <a:cs typeface="Biome"/>
              </a:rPr>
              <a:t>expect(value).toBe(expected)</a:t>
            </a:r>
            <a:endParaRPr lang="en-US" i="1">
              <a:solidFill>
                <a:schemeClr val="accent2">
                  <a:lumMod val="60000"/>
                  <a:lumOff val="40000"/>
                </a:schemeClr>
              </a:solidFill>
              <a:cs typeface="Biome"/>
            </a:endParaRPr>
          </a:p>
          <a:p>
            <a:r>
              <a:rPr lang="en-US" i="1">
                <a:solidFill>
                  <a:schemeClr val="accent2">
                    <a:lumMod val="60000"/>
                    <a:lumOff val="40000"/>
                  </a:schemeClr>
                </a:solidFill>
                <a:latin typeface="Consolas"/>
                <a:cs typeface="Biome"/>
              </a:rPr>
              <a:t>expect(value).not.toBe(expected)</a:t>
            </a:r>
            <a:endParaRPr lang="en-US" i="1">
              <a:solidFill>
                <a:schemeClr val="accent2">
                  <a:lumMod val="60000"/>
                  <a:lumOff val="40000"/>
                </a:schemeClr>
              </a:solidFill>
              <a:cs typeface="Biome"/>
            </a:endParaRPr>
          </a:p>
          <a:p>
            <a:r>
              <a:rPr lang="en-US" i="1">
                <a:solidFill>
                  <a:schemeClr val="accent2">
                    <a:lumMod val="60000"/>
                    <a:lumOff val="40000"/>
                  </a:schemeClr>
                </a:solidFill>
                <a:latin typeface="Consolas"/>
                <a:cs typeface="Biome"/>
              </a:rPr>
              <a:t>expect(value).toEqual(expected)</a:t>
            </a:r>
            <a:endParaRPr lang="en-US" i="1">
              <a:solidFill>
                <a:schemeClr val="accent2">
                  <a:lumMod val="60000"/>
                  <a:lumOff val="40000"/>
                </a:schemeClr>
              </a:solidFill>
              <a:cs typeface="Biome"/>
            </a:endParaRPr>
          </a:p>
          <a:p>
            <a:r>
              <a:rPr lang="en-US" i="1">
                <a:solidFill>
                  <a:schemeClr val="accent2">
                    <a:lumMod val="60000"/>
                    <a:lumOff val="40000"/>
                  </a:schemeClr>
                </a:solidFill>
                <a:latin typeface="Consolas"/>
                <a:cs typeface="Biome"/>
              </a:rPr>
              <a:t>expect(value).not.toEqual(expected)</a:t>
            </a:r>
            <a:endParaRPr lang="en-US" i="1">
              <a:solidFill>
                <a:schemeClr val="accent2">
                  <a:lumMod val="60000"/>
                  <a:lumOff val="40000"/>
                </a:schemeClr>
              </a:solidFill>
              <a:cs typeface="Biome"/>
            </a:endParaRPr>
          </a:p>
        </p:txBody>
      </p:sp>
    </p:spTree>
    <p:extLst>
      <p:ext uri="{BB962C8B-B14F-4D97-AF65-F5344CB8AC3E}">
        <p14:creationId xmlns:p14="http://schemas.microsoft.com/office/powerpoint/2010/main" val="494239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D163E7-E82F-518A-9642-C53471D1B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212D1-340F-FB8A-EDDD-8CC6A1E8D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>
                <a:cs typeface="Biome"/>
              </a:rPr>
              <a:t>Matchers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96451E-561F-A7AC-7614-4B5ED83DE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CC4B43B-E4D7-3310-FB35-4D0E481026D4}"/>
              </a:ext>
            </a:extLst>
          </p:cNvPr>
          <p:cNvSpPr>
            <a:spLocks noGrp="1"/>
          </p:cNvSpPr>
          <p:nvPr>
            <p:ph sz="quarter" idx="3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Null / Defined / Truthy / Falsy Matchers</a:t>
            </a:r>
            <a:r>
              <a:rPr lang="en-US" b="1">
                <a:cs typeface="Biome"/>
              </a:rPr>
              <a:t>:</a:t>
            </a:r>
            <a:endParaRPr lang="en-US"/>
          </a:p>
          <a:p>
            <a:r>
              <a:rPr lang="en-US" i="1">
                <a:solidFill>
                  <a:schemeClr val="accent2">
                    <a:lumMod val="60000"/>
                    <a:lumOff val="40000"/>
                  </a:schemeClr>
                </a:solidFill>
                <a:latin typeface="Consolas"/>
                <a:cs typeface="Biome"/>
              </a:rPr>
              <a:t>expect(value).toBeNull()</a:t>
            </a:r>
            <a:endParaRPr lang="en-US" i="1">
              <a:solidFill>
                <a:schemeClr val="accent2">
                  <a:lumMod val="60000"/>
                  <a:lumOff val="40000"/>
                </a:schemeClr>
              </a:solidFill>
              <a:latin typeface="Arial Nova"/>
              <a:cs typeface="Biome"/>
            </a:endParaRPr>
          </a:p>
          <a:p>
            <a:r>
              <a:rPr lang="en-US" i="1">
                <a:solidFill>
                  <a:schemeClr val="accent2">
                    <a:lumMod val="60000"/>
                    <a:lumOff val="40000"/>
                  </a:schemeClr>
                </a:solidFill>
                <a:latin typeface="Consolas"/>
                <a:cs typeface="Biome"/>
              </a:rPr>
              <a:t>expect(value).toBeUndefined()</a:t>
            </a:r>
            <a:endParaRPr lang="en-US" i="1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i="1">
                <a:solidFill>
                  <a:schemeClr val="accent2">
                    <a:lumMod val="60000"/>
                    <a:lumOff val="40000"/>
                  </a:schemeClr>
                </a:solidFill>
                <a:latin typeface="Consolas"/>
                <a:cs typeface="Biome"/>
              </a:rPr>
              <a:t>expect(value).toBeDefined()</a:t>
            </a:r>
            <a:endParaRPr lang="en-US" i="1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i="1">
                <a:solidFill>
                  <a:schemeClr val="accent2">
                    <a:lumMod val="60000"/>
                    <a:lumOff val="40000"/>
                  </a:schemeClr>
                </a:solidFill>
                <a:latin typeface="Consolas"/>
                <a:cs typeface="Biome"/>
              </a:rPr>
              <a:t>expect(value).toBeTruthy()</a:t>
            </a:r>
            <a:endParaRPr lang="en-US" i="1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i="1">
                <a:solidFill>
                  <a:schemeClr val="accent2">
                    <a:lumMod val="60000"/>
                    <a:lumOff val="40000"/>
                  </a:schemeClr>
                </a:solidFill>
                <a:latin typeface="Consolas"/>
                <a:cs typeface="Biome"/>
              </a:rPr>
              <a:t>expect(value).toBeFalsy()</a:t>
            </a:r>
            <a:endParaRPr lang="en-US" i="1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151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ACB105-EC12-343E-66F1-AC00BB3A4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A84F-7B88-5F54-F30E-96F5D2C1B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>
                <a:cs typeface="Biome"/>
              </a:rPr>
              <a:t>Matchers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E2883F-D469-A690-2A8D-989DC4D0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54DACE-D71F-7F81-860C-0D29A58E3E9A}"/>
              </a:ext>
            </a:extLst>
          </p:cNvPr>
          <p:cNvSpPr>
            <a:spLocks noGrp="1"/>
          </p:cNvSpPr>
          <p:nvPr>
            <p:ph sz="quarter" idx="3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Number</a:t>
            </a:r>
            <a:r>
              <a:rPr lang="en-US" b="1">
                <a:cs typeface="Biome"/>
              </a:rPr>
              <a:t> Matchers</a:t>
            </a:r>
            <a:r>
              <a:rPr lang="en-US" b="1" dirty="0">
                <a:cs typeface="Biome"/>
              </a:rPr>
              <a:t>:</a:t>
            </a:r>
            <a:endParaRPr lang="en-US" dirty="0"/>
          </a:p>
          <a:p>
            <a:r>
              <a:rPr lang="en-US" i="1">
                <a:solidFill>
                  <a:schemeClr val="accent2">
                    <a:lumMod val="60000"/>
                    <a:lumOff val="40000"/>
                  </a:schemeClr>
                </a:solidFill>
                <a:latin typeface="Consolas"/>
                <a:cs typeface="Biome"/>
              </a:rPr>
              <a:t>expect(value).toBeGreaterThan(number)</a:t>
            </a:r>
            <a:endParaRPr lang="en-US" i="1">
              <a:solidFill>
                <a:schemeClr val="accent2">
                  <a:lumMod val="60000"/>
                  <a:lumOff val="40000"/>
                </a:schemeClr>
              </a:solidFill>
              <a:latin typeface="Arial Nova"/>
              <a:cs typeface="Biome"/>
            </a:endParaRPr>
          </a:p>
          <a:p>
            <a:r>
              <a:rPr lang="en-US" i="1">
                <a:solidFill>
                  <a:schemeClr val="accent2">
                    <a:lumMod val="60000"/>
                    <a:lumOff val="40000"/>
                  </a:schemeClr>
                </a:solidFill>
                <a:latin typeface="Consolas"/>
                <a:cs typeface="Biome"/>
              </a:rPr>
              <a:t>expect(value).toBeGreaterThanOrEqual(number)</a:t>
            </a:r>
            <a:endParaRPr lang="en-US" i="1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i="1">
                <a:solidFill>
                  <a:schemeClr val="accent2">
                    <a:lumMod val="60000"/>
                    <a:lumOff val="40000"/>
                  </a:schemeClr>
                </a:solidFill>
                <a:latin typeface="Consolas"/>
                <a:cs typeface="Biome"/>
              </a:rPr>
              <a:t>expect(value).toBeLessThan(number)</a:t>
            </a:r>
            <a:endParaRPr lang="en-US" i="1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i="1">
                <a:solidFill>
                  <a:schemeClr val="accent2">
                    <a:lumMod val="60000"/>
                    <a:lumOff val="40000"/>
                  </a:schemeClr>
                </a:solidFill>
                <a:latin typeface="Consolas"/>
                <a:cs typeface="Biome"/>
              </a:rPr>
              <a:t>expect(value).toBeLessThanOrEqual(number)</a:t>
            </a:r>
            <a:endParaRPr lang="en-US" i="1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899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DDD160-49E9-40EB-185C-3DB6166928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B103F-BEB9-8921-0558-9BD5D4929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>
                <a:cs typeface="Biome"/>
              </a:rPr>
              <a:t>Matchers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E5CF82-4F79-654B-C981-422B9CB78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B63A208-1209-A33E-B2BB-CDD03711425A}"/>
              </a:ext>
            </a:extLst>
          </p:cNvPr>
          <p:cNvSpPr>
            <a:spLocks noGrp="1"/>
          </p:cNvSpPr>
          <p:nvPr>
            <p:ph sz="quarter" idx="3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b="1">
                <a:cs typeface="Biome"/>
              </a:rPr>
              <a:t>Object Matchers:</a:t>
            </a:r>
            <a:endParaRPr lang="en-US"/>
          </a:p>
          <a:p>
            <a:r>
              <a:rPr lang="en-US" i="1">
                <a:solidFill>
                  <a:schemeClr val="accent2">
                    <a:lumMod val="60000"/>
                    <a:lumOff val="40000"/>
                  </a:schemeClr>
                </a:solidFill>
                <a:latin typeface="Consolas"/>
                <a:cs typeface="Biome"/>
              </a:rPr>
              <a:t>expect(obj).toHaveProperty('key')</a:t>
            </a:r>
            <a:endParaRPr lang="en-US" i="1">
              <a:solidFill>
                <a:schemeClr val="accent2">
                  <a:lumMod val="60000"/>
                  <a:lumOff val="40000"/>
                </a:schemeClr>
              </a:solidFill>
              <a:latin typeface="Arial Nova"/>
              <a:cs typeface="Biome"/>
            </a:endParaRPr>
          </a:p>
          <a:p>
            <a:r>
              <a:rPr lang="en-US" i="1">
                <a:solidFill>
                  <a:schemeClr val="accent2">
                    <a:lumMod val="60000"/>
                    <a:lumOff val="40000"/>
                  </a:schemeClr>
                </a:solidFill>
                <a:latin typeface="Consolas"/>
                <a:cs typeface="Biome"/>
              </a:rPr>
              <a:t>expect(obj).toHaveProperty('nested.key', value)</a:t>
            </a:r>
            <a:endParaRPr lang="en-US" i="1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i="1">
                <a:solidFill>
                  <a:schemeClr val="accent2">
                    <a:lumMod val="60000"/>
                    <a:lumOff val="40000"/>
                  </a:schemeClr>
                </a:solidFill>
                <a:latin typeface="Consolas"/>
                <a:cs typeface="Biome"/>
              </a:rPr>
              <a:t>expect(obj).toMatchObject(partialObject)</a:t>
            </a:r>
            <a:endParaRPr lang="en-US" i="1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i="1">
                <a:solidFill>
                  <a:schemeClr val="accent2">
                    <a:lumMod val="60000"/>
                    <a:lumOff val="40000"/>
                  </a:schemeClr>
                </a:solidFill>
                <a:latin typeface="Consolas"/>
                <a:cs typeface="Biome"/>
              </a:rPr>
              <a:t>expect(obj).toEqual(expectedObject)</a:t>
            </a:r>
            <a:endParaRPr lang="en-US" i="1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025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9E9F9-06E6-AC0D-A180-41E7C479B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AA5A-C80F-F7D0-EBE6-7DF9015EF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>
                <a:cs typeface="Biome"/>
              </a:rPr>
              <a:t>Matchers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F97916-B92D-C3DF-B162-D6C2B6B1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8CA684-9BF0-2033-C875-F5D0A5EC8B7E}"/>
              </a:ext>
            </a:extLst>
          </p:cNvPr>
          <p:cNvSpPr>
            <a:spLocks noGrp="1"/>
          </p:cNvSpPr>
          <p:nvPr>
            <p:ph sz="quarter" idx="3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Array</a:t>
            </a:r>
            <a:r>
              <a:rPr lang="en-US" b="1">
                <a:cs typeface="Biome"/>
              </a:rPr>
              <a:t> Matchers</a:t>
            </a:r>
            <a:r>
              <a:rPr lang="en-US" b="1" dirty="0">
                <a:cs typeface="Biome"/>
              </a:rPr>
              <a:t>:</a:t>
            </a:r>
            <a:endParaRPr lang="en-US" dirty="0"/>
          </a:p>
          <a:p>
            <a:r>
              <a:rPr lang="en-US" i="1">
                <a:solidFill>
                  <a:schemeClr val="accent2">
                    <a:lumMod val="60000"/>
                    <a:lumOff val="40000"/>
                  </a:schemeClr>
                </a:solidFill>
                <a:latin typeface="Consolas"/>
                <a:cs typeface="Biome"/>
              </a:rPr>
              <a:t>expect(array).toContain(item)</a:t>
            </a:r>
            <a:endParaRPr lang="en-US" i="1">
              <a:solidFill>
                <a:schemeClr val="accent2">
                  <a:lumMod val="60000"/>
                  <a:lumOff val="40000"/>
                </a:schemeClr>
              </a:solidFill>
              <a:latin typeface="Arial Nova"/>
              <a:cs typeface="Biome"/>
            </a:endParaRPr>
          </a:p>
          <a:p>
            <a:r>
              <a:rPr lang="en-US" i="1">
                <a:solidFill>
                  <a:schemeClr val="accent2">
                    <a:lumMod val="60000"/>
                    <a:lumOff val="40000"/>
                  </a:schemeClr>
                </a:solidFill>
                <a:latin typeface="Consolas"/>
                <a:cs typeface="Biome"/>
              </a:rPr>
              <a:t>expect(array).toContainEqual(item)</a:t>
            </a:r>
            <a:endParaRPr lang="en-US" i="1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i="1">
                <a:solidFill>
                  <a:schemeClr val="accent2">
                    <a:lumMod val="60000"/>
                    <a:lumOff val="40000"/>
                  </a:schemeClr>
                </a:solidFill>
                <a:latin typeface="Consolas"/>
                <a:cs typeface="Biome"/>
              </a:rPr>
              <a:t>expect(iterable).toHaveLength(length)</a:t>
            </a:r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Mock Function Matchers:</a:t>
            </a:r>
          </a:p>
          <a:p>
            <a:pPr>
              <a:buNone/>
            </a:pPr>
            <a:r>
              <a:rPr lang="en-US" i="1">
                <a:solidFill>
                  <a:schemeClr val="accent2">
                    <a:lumMod val="60000"/>
                    <a:lumOff val="40000"/>
                  </a:schemeClr>
                </a:solidFill>
                <a:latin typeface="Consolas"/>
                <a:cs typeface="Biome"/>
              </a:rPr>
              <a:t>expect(mockFn).toHaveBeenCalled()</a:t>
            </a:r>
            <a:endParaRPr lang="en-US" i="1">
              <a:solidFill>
                <a:schemeClr val="accent2">
                  <a:lumMod val="60000"/>
                  <a:lumOff val="40000"/>
                </a:schemeClr>
              </a:solidFill>
              <a:cs typeface="Biome"/>
            </a:endParaRPr>
          </a:p>
          <a:p>
            <a:pPr>
              <a:buNone/>
            </a:pPr>
            <a:r>
              <a:rPr lang="en-US" i="1">
                <a:solidFill>
                  <a:schemeClr val="accent2">
                    <a:lumMod val="60000"/>
                    <a:lumOff val="40000"/>
                  </a:schemeClr>
                </a:solidFill>
                <a:latin typeface="Consolas"/>
                <a:cs typeface="Biome"/>
              </a:rPr>
              <a:t>expect(mockFn).toHaveBeenCalledTimes(n)</a:t>
            </a:r>
            <a:endParaRPr lang="en-US" i="1">
              <a:solidFill>
                <a:schemeClr val="accent2">
                  <a:lumMod val="60000"/>
                  <a:lumOff val="40000"/>
                </a:schemeClr>
              </a:solidFill>
              <a:cs typeface="Biome"/>
            </a:endParaRPr>
          </a:p>
          <a:p>
            <a:pPr>
              <a:buNone/>
            </a:pPr>
            <a:r>
              <a:rPr lang="en-US" i="1">
                <a:solidFill>
                  <a:schemeClr val="accent2">
                    <a:lumMod val="60000"/>
                    <a:lumOff val="40000"/>
                  </a:schemeClr>
                </a:solidFill>
                <a:latin typeface="Consolas"/>
                <a:cs typeface="Biome"/>
              </a:rPr>
              <a:t>expect(mockFn).toHaveBeenCalledWith(...args)</a:t>
            </a:r>
            <a:endParaRPr lang="en-US" i="1">
              <a:solidFill>
                <a:schemeClr val="accent2">
                  <a:lumMod val="60000"/>
                  <a:lumOff val="40000"/>
                </a:schemeClr>
              </a:solidFill>
              <a:cs typeface="Biome"/>
            </a:endParaRPr>
          </a:p>
          <a:p>
            <a:pPr marL="0" indent="0">
              <a:buNone/>
            </a:pPr>
            <a:endParaRPr lang="en-US" i="1" dirty="0">
              <a:solidFill>
                <a:schemeClr val="accent2">
                  <a:lumMod val="60000"/>
                  <a:lumOff val="40000"/>
                </a:schemeClr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6987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801B03-1523-217A-FBC0-87904BA2E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C714-9E41-ABF0-083E-C5759EDEB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>
                <a:cs typeface="Biome"/>
              </a:rPr>
              <a:t>Mocking &amp; When to mock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4239BF-B051-89A7-D09D-2547F43C1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B94120-C18F-E3A6-EA3E-79BD6DA2AFE5}"/>
              </a:ext>
            </a:extLst>
          </p:cNvPr>
          <p:cNvSpPr>
            <a:spLocks noGrp="1"/>
          </p:cNvSpPr>
          <p:nvPr>
            <p:ph sz="quarter" idx="3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b="1" dirty="0">
                <a:solidFill>
                  <a:srgbClr val="FFFFFF"/>
                </a:solidFill>
                <a:ea typeface="+mn-lt"/>
                <a:cs typeface="+mn-lt"/>
              </a:rPr>
              <a:t>Mocking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 means creating fake versions of functions, modules, or objects to isolate the unit you're testing. </a:t>
            </a:r>
            <a:endParaRPr lang="en-US">
              <a:solidFill>
                <a:srgbClr val="FFFFFF"/>
              </a:solidFill>
              <a:ea typeface="+mn-lt"/>
            </a:endParaRPr>
          </a:p>
          <a:p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Test units independently.</a:t>
            </a:r>
            <a:endParaRPr lang="en-US"/>
          </a:p>
          <a:p>
            <a:pPr>
              <a:buFont typeface="Arial"/>
              <a:buChar char="•"/>
            </a:pP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Avoid side effects like network calls or database access</a:t>
            </a:r>
            <a:endParaRPr lang="en-US"/>
          </a:p>
          <a:p>
            <a:pPr>
              <a:buFont typeface="Arial"/>
              <a:buChar char="•"/>
            </a:pPr>
            <a:r>
              <a:rPr lang="en-US">
                <a:solidFill>
                  <a:srgbClr val="FFFFFF"/>
                </a:solidFill>
                <a:cs typeface="Biome"/>
              </a:rPr>
              <a:t>Mock when </a:t>
            </a:r>
            <a:r>
              <a:rPr lang="en-US">
                <a:solidFill>
                  <a:srgbClr val="FFFFFF"/>
                </a:solidFill>
                <a:ea typeface="+mn-lt"/>
                <a:cs typeface="Biome"/>
              </a:rPr>
              <a:t>t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hey perform </a:t>
            </a:r>
            <a:r>
              <a:rPr lang="en-US" b="1">
                <a:solidFill>
                  <a:srgbClr val="FFFFFF"/>
                </a:solidFill>
                <a:ea typeface="+mn-lt"/>
                <a:cs typeface="+mn-lt"/>
              </a:rPr>
              <a:t>external operations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 (API calls, DB queries, eternal methods).</a:t>
            </a:r>
            <a:endParaRPr lang="en-US">
              <a:solidFill>
                <a:srgbClr val="FFFFFF"/>
              </a:solidFill>
              <a:cs typeface="Biome"/>
            </a:endParaRPr>
          </a:p>
          <a:p>
            <a:pPr>
              <a:buFont typeface="Arial"/>
              <a:buChar char="•"/>
            </a:pP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Mock when you want to </a:t>
            </a:r>
            <a:r>
              <a:rPr lang="en-US" b="1">
                <a:solidFill>
                  <a:srgbClr val="FFFFFF"/>
                </a:solidFill>
                <a:ea typeface="+mn-lt"/>
                <a:cs typeface="+mn-lt"/>
              </a:rPr>
              <a:t>spy on calls or arguments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.</a:t>
            </a:r>
            <a:endParaRPr lang="en-US" dirty="0">
              <a:solidFill>
                <a:srgbClr val="FFFFFF"/>
              </a:solidFill>
              <a:latin typeface="Arial Nova"/>
            </a:endParaRPr>
          </a:p>
          <a:p>
            <a:pPr marL="0" indent="0">
              <a:buNone/>
            </a:pPr>
            <a:endParaRPr lang="en-US" b="1" dirty="0">
              <a:solidFill>
                <a:srgbClr val="FFFFFF"/>
              </a:solidFill>
              <a:latin typeface="Arial Nova"/>
            </a:endParaRPr>
          </a:p>
          <a:p>
            <a:pPr marL="0" indent="0">
              <a:buNone/>
            </a:pPr>
            <a:endParaRPr lang="en-US" i="1" dirty="0">
              <a:solidFill>
                <a:schemeClr val="accent2">
                  <a:lumMod val="60000"/>
                  <a:lumOff val="40000"/>
                </a:schemeClr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85963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FEFD54-83B3-C2F7-420F-A2B845B7A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45969-C063-2A6C-D6C6-F63522EAF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>
                <a:cs typeface="Biome"/>
              </a:rPr>
              <a:t>Mocking &amp; When to mock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01C789-57FD-F095-8C44-B79059F1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BBBAB3-0228-8C69-1AF8-367B9D2C7EDE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4126921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dirty="0">
                <a:solidFill>
                  <a:srgbClr val="FFFFFF"/>
                </a:solidFill>
                <a:latin typeface="Arial Nova"/>
                <a:cs typeface="Biome"/>
              </a:rPr>
              <a:t>Syntax: mocking external Variables/Lables.          </a:t>
            </a:r>
            <a:r>
              <a:rPr lang="en-US" sz="16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Nova"/>
                <a:cs typeface="Biom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 jest.mock('@salesforce/label/c.catalogSearch_errorToastTitle</a:t>
            </a:r>
            <a:r>
              <a:rPr lang="en-US" sz="1600" i="1">
                <a:solidFill>
                  <a:schemeClr val="accent2">
                    <a:lumMod val="60000"/>
                    <a:lumOff val="40000"/>
                  </a:schemeClr>
                </a:solidFill>
                <a:latin typeface="Arial Nova"/>
                <a:cs typeface="Biome"/>
              </a:rPr>
              <a:t>', () =&gt; ({</a:t>
            </a:r>
            <a:br>
              <a:rPr lang="en-US" sz="16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Nova"/>
                <a:cs typeface="Biome"/>
              </a:rPr>
            </a:br>
            <a:r>
              <a:rPr lang="en-US" sz="1600" i="1">
                <a:solidFill>
                  <a:schemeClr val="accent2">
                    <a:lumMod val="60000"/>
                    <a:lumOff val="40000"/>
                  </a:schemeClr>
                </a:solidFill>
                <a:latin typeface="Arial Nova"/>
                <a:cs typeface="Biome"/>
              </a:rPr>
              <a:t> default: 'Error' //returnable value</a:t>
            </a:r>
            <a:br>
              <a:rPr lang="en-US" sz="16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Nova"/>
                <a:cs typeface="Biome"/>
              </a:rPr>
            </a:br>
            <a:r>
              <a:rPr lang="en-US" sz="16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Nova"/>
                <a:cs typeface="Biome"/>
              </a:rPr>
              <a:t>}), { virtual: true });</a:t>
            </a:r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en-US">
                <a:solidFill>
                  <a:srgbClr val="FFFFFF"/>
                </a:solidFill>
                <a:latin typeface="Arial Nova"/>
                <a:cs typeface="Biome"/>
              </a:rPr>
              <a:t>Syntax: mocking external methods</a:t>
            </a:r>
            <a:br>
              <a:rPr lang="en-US" dirty="0">
                <a:solidFill>
                  <a:srgbClr val="FFFFFF"/>
                </a:solidFill>
                <a:latin typeface="Arial Nova"/>
                <a:cs typeface="Biome"/>
              </a:rPr>
            </a:br>
            <a:r>
              <a:rPr lang="en-US" sz="1600" i="1">
                <a:solidFill>
                  <a:schemeClr val="accent2">
                    <a:lumMod val="60000"/>
                    <a:lumOff val="40000"/>
                  </a:schemeClr>
                </a:solidFill>
                <a:latin typeface="Arial Nova"/>
                <a:cs typeface="Biome"/>
              </a:rPr>
              <a:t>jest.mock('</a:t>
            </a:r>
            <a:r>
              <a:rPr lang="en-US" sz="16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Nova"/>
                <a:cs typeface="Biom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@salesforce/apex/additionalLearnerContent.getWelcome</a:t>
            </a:r>
            <a:r>
              <a:rPr lang="en-US" sz="1600" i="1">
                <a:solidFill>
                  <a:schemeClr val="accent2">
                    <a:lumMod val="60000"/>
                    <a:lumOff val="40000"/>
                  </a:schemeClr>
                </a:solidFill>
                <a:latin typeface="Arial Nova"/>
                <a:cs typeface="Biome"/>
              </a:rPr>
              <a:t>',() =&gt; ({</a:t>
            </a:r>
            <a:br>
              <a:rPr lang="en-US" sz="16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Nova"/>
                <a:cs typeface="Biome"/>
              </a:rPr>
            </a:br>
            <a:r>
              <a:rPr lang="en-US" sz="1600" i="1">
                <a:solidFill>
                  <a:schemeClr val="accent2">
                    <a:lumMod val="60000"/>
                    <a:lumOff val="40000"/>
                  </a:schemeClr>
                </a:solidFill>
                <a:latin typeface="Arial Nova"/>
                <a:cs typeface="Biome"/>
              </a:rPr>
              <a:t> default: jest.fn() //returnable empty function</a:t>
            </a:r>
            <a:br>
              <a:rPr lang="en-US" sz="16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Nova"/>
                <a:cs typeface="Biome"/>
              </a:rPr>
            </a:br>
            <a:r>
              <a:rPr lang="en-US" sz="1600" i="1">
                <a:solidFill>
                  <a:schemeClr val="accent2">
                    <a:lumMod val="60000"/>
                    <a:lumOff val="40000"/>
                  </a:schemeClr>
                </a:solidFill>
                <a:latin typeface="Arial Nova"/>
                <a:cs typeface="Biome"/>
              </a:rPr>
              <a:t>}),{ virtual: true });</a:t>
            </a:r>
          </a:p>
          <a:p>
            <a:pPr>
              <a:buNone/>
            </a:pPr>
            <a:r>
              <a:rPr lang="en-US" sz="1600" b="1">
                <a:latin typeface="Arial Nova"/>
                <a:cs typeface="Biome"/>
              </a:rPr>
              <a:t>Usage of mocked method:</a:t>
            </a:r>
            <a:br>
              <a:rPr lang="en-US" sz="16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Nova"/>
                <a:cs typeface="Biome"/>
              </a:rPr>
            </a:br>
            <a:r>
              <a:rPr lang="en-US" sz="1600" i="1">
                <a:solidFill>
                  <a:schemeClr val="accent2">
                    <a:lumMod val="60000"/>
                    <a:lumOff val="40000"/>
                  </a:schemeClr>
                </a:solidFill>
                <a:latin typeface="Arial Nova"/>
                <a:cs typeface="Biome"/>
              </a:rPr>
              <a:t>getWelcome.mockResolvableValue(value); // in test case</a:t>
            </a:r>
            <a:br>
              <a:rPr lang="en-US" sz="16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Nova"/>
                <a:cs typeface="Biome"/>
              </a:rPr>
            </a:br>
            <a:r>
              <a:rPr lang="en-US" sz="1600" i="1">
                <a:solidFill>
                  <a:schemeClr val="accent2">
                    <a:lumMod val="60000"/>
                    <a:lumOff val="40000"/>
                  </a:schemeClr>
                </a:solidFill>
                <a:latin typeface="Arial Nova"/>
                <a:cs typeface="Biome"/>
              </a:rPr>
              <a:t>getWelcome.mockRejectedValue(error); // in test case</a:t>
            </a:r>
            <a:br>
              <a:rPr lang="en-US" sz="16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Nova"/>
                <a:cs typeface="Biome"/>
              </a:rPr>
            </a:br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en-US" sz="1600" i="1" dirty="0">
              <a:solidFill>
                <a:srgbClr val="9EFDCD"/>
              </a:solidFill>
            </a:endParaRPr>
          </a:p>
          <a:p>
            <a:pPr>
              <a:buNone/>
            </a:pPr>
            <a:br>
              <a:rPr lang="en-US" dirty="0">
                <a:latin typeface="Arial Nova"/>
              </a:rPr>
            </a:br>
            <a:endParaRPr lang="en-US">
              <a:solidFill>
                <a:srgbClr val="FFFFFF"/>
              </a:solidFill>
              <a:latin typeface="Arial Nova"/>
            </a:endParaRPr>
          </a:p>
          <a:p>
            <a:pPr marL="0" indent="0">
              <a:buNone/>
            </a:pPr>
            <a:endParaRPr lang="en-US" b="1" dirty="0">
              <a:solidFill>
                <a:srgbClr val="FFFFFF"/>
              </a:solidFill>
              <a:latin typeface="Arial Nova"/>
            </a:endParaRPr>
          </a:p>
          <a:p>
            <a:pPr marL="0" indent="0">
              <a:buNone/>
            </a:pPr>
            <a:endParaRPr lang="en-US" i="1" dirty="0">
              <a:solidFill>
                <a:schemeClr val="accent2">
                  <a:lumMod val="60000"/>
                  <a:lumOff val="40000"/>
                </a:schemeClr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23219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064EE6-40CA-04B1-E234-9EC59485A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2E127-CA2B-3A4C-64DA-9A5C48FFF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>
                <a:cs typeface="Biome"/>
              </a:rPr>
              <a:t>Asynchronous testing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7968DA-8F57-E39D-EB10-2577CB64A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562F9C1-9D7A-8F28-E39A-91FFB1DDC64F}"/>
              </a:ext>
            </a:extLst>
          </p:cNvPr>
          <p:cNvSpPr>
            <a:spLocks noGrp="1"/>
          </p:cNvSpPr>
          <p:nvPr>
            <p:ph sz="quarter" idx="3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b="1">
                <a:solidFill>
                  <a:srgbClr val="FFFFFF"/>
                </a:solidFill>
                <a:ea typeface="+mn-lt"/>
                <a:cs typeface="+mn-lt"/>
              </a:rPr>
              <a:t>Asynchronous testing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 is used to test code that involves tasks like API calls, timers, or file operations, which takes time to complete.</a:t>
            </a:r>
            <a:endParaRPr lang="en-US"/>
          </a:p>
          <a:p>
            <a:pPr algn="just"/>
            <a:r>
              <a:rPr lang="en-US" sz="1600" b="1">
                <a:solidFill>
                  <a:srgbClr val="FFFFFF"/>
                </a:solidFill>
                <a:ea typeface="+mn-lt"/>
                <a:cs typeface="+mn-lt"/>
              </a:rPr>
              <a:t>setTimeout:</a:t>
            </a:r>
            <a:r>
              <a:rPr lang="en-US" sz="1600">
                <a:solidFill>
                  <a:srgbClr val="FFFFFF"/>
                </a:solidFill>
                <a:ea typeface="+mn-lt"/>
                <a:cs typeface="+mn-lt"/>
              </a:rPr>
              <a:t> Delays code execution.</a:t>
            </a:r>
          </a:p>
          <a:p>
            <a:pPr algn="just"/>
            <a:r>
              <a:rPr lang="en-US" sz="1600" b="1">
                <a:solidFill>
                  <a:srgbClr val="FFFFFF"/>
                </a:solidFill>
                <a:ea typeface="+mn-lt"/>
                <a:cs typeface="+mn-lt"/>
              </a:rPr>
              <a:t>HTTP requests (using fetch or axios): </a:t>
            </a:r>
            <a:r>
              <a:rPr lang="en-US" sz="1600">
                <a:solidFill>
                  <a:srgbClr val="FFFFFF"/>
                </a:solidFill>
                <a:ea typeface="+mn-lt"/>
                <a:cs typeface="+mn-lt"/>
              </a:rPr>
              <a:t>Wait for server responses.</a:t>
            </a:r>
            <a:endParaRPr lang="en-US" sz="1600"/>
          </a:p>
          <a:p>
            <a:pPr algn="just"/>
            <a:r>
              <a:rPr lang="en-US" sz="1600" b="1">
                <a:solidFill>
                  <a:srgbClr val="FFFFFF"/>
                </a:solidFill>
                <a:ea typeface="+mn-lt"/>
                <a:cs typeface="+mn-lt"/>
              </a:rPr>
              <a:t>Promises:</a:t>
            </a:r>
            <a:r>
              <a:rPr lang="en-US" sz="1600">
                <a:solidFill>
                  <a:srgbClr val="FFFFFF"/>
                </a:solidFill>
                <a:ea typeface="+mn-lt"/>
                <a:cs typeface="+mn-lt"/>
              </a:rPr>
              <a:t> Handle future values that aren't immediately available.</a:t>
            </a:r>
            <a:endParaRPr lang="en-US" sz="1600">
              <a:ea typeface="+mn-lt"/>
              <a:cs typeface="+mn-lt"/>
            </a:endParaRPr>
          </a:p>
          <a:p>
            <a:r>
              <a:rPr lang="en-US">
                <a:solidFill>
                  <a:srgbClr val="FFFFFF"/>
                </a:solidFill>
                <a:latin typeface="Arial Nova"/>
                <a:cs typeface="Biome"/>
              </a:rPr>
              <a:t>async / await testing</a:t>
            </a:r>
            <a:endParaRPr lang="en-US" dirty="0">
              <a:solidFill>
                <a:srgbClr val="FFFFFF"/>
              </a:solidFill>
              <a:latin typeface="Arial Nova"/>
            </a:endParaRPr>
          </a:p>
          <a:p>
            <a:pPr marL="0" indent="0">
              <a:buNone/>
            </a:pPr>
            <a:endParaRPr lang="en-US" b="1" dirty="0">
              <a:solidFill>
                <a:srgbClr val="FFFFFF"/>
              </a:solidFill>
              <a:latin typeface="Arial Nova"/>
            </a:endParaRPr>
          </a:p>
          <a:p>
            <a:pPr marL="0" indent="0">
              <a:buNone/>
            </a:pPr>
            <a:endParaRPr lang="en-US" i="1" dirty="0">
              <a:solidFill>
                <a:schemeClr val="accent2">
                  <a:lumMod val="60000"/>
                  <a:lumOff val="40000"/>
                </a:schemeClr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28592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B4096-526E-65EB-B8EE-6FFA1C056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072A2-3B39-948D-B6CD-065456A59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>
                <a:cs typeface="Biome"/>
              </a:rPr>
              <a:t>Asynchronous testing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92A606-B0D0-2303-D3B2-AC18C087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5A5C67-F68B-1B3F-CBB4-23746A9F165B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91910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FFFF"/>
                </a:solidFill>
                <a:latin typeface="Arial Nova"/>
                <a:cs typeface="Biome"/>
              </a:rPr>
              <a:t>Syntax:</a:t>
            </a:r>
            <a:br>
              <a:rPr lang="en-US" b="1" dirty="0">
                <a:solidFill>
                  <a:srgbClr val="FFFFFF"/>
                </a:solidFill>
                <a:latin typeface="Arial Nova"/>
                <a:cs typeface="Biome"/>
              </a:rPr>
            </a:br>
            <a:r>
              <a:rPr lang="en-US" sz="16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Nova"/>
                <a:cs typeface="Biome"/>
              </a:rPr>
              <a:t>test('async testing', </a:t>
            </a:r>
            <a:r>
              <a:rPr lang="en-US" sz="1600" b="1" i="1" dirty="0">
                <a:solidFill>
                  <a:schemeClr val="accent3"/>
                </a:solidFill>
                <a:latin typeface="Arial Nova"/>
                <a:cs typeface="Biome"/>
              </a:rPr>
              <a:t>async</a:t>
            </a:r>
            <a:r>
              <a:rPr lang="en-US" sz="16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Nova"/>
                <a:cs typeface="Biome"/>
              </a:rPr>
              <a:t> ()=&gt;{</a:t>
            </a:r>
            <a:br>
              <a:rPr lang="en-US" sz="1600" b="1" i="1" dirty="0">
                <a:latin typeface="Arial Nova"/>
                <a:cs typeface="Biome"/>
              </a:rPr>
            </a:br>
            <a:r>
              <a:rPr lang="en-US" sz="16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Nova"/>
                <a:cs typeface="Biome"/>
              </a:rPr>
              <a:t> //logic</a:t>
            </a:r>
            <a:br>
              <a:rPr lang="en-US" sz="1600" b="1" i="1" dirty="0">
                <a:latin typeface="Arial Nova"/>
                <a:cs typeface="Biome"/>
              </a:rPr>
            </a:br>
            <a:r>
              <a:rPr lang="en-US" sz="16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Nova"/>
                <a:cs typeface="Biome"/>
              </a:rPr>
              <a:t> await </a:t>
            </a:r>
            <a:r>
              <a:rPr lang="en-US" sz="1600" b="1" i="1" dirty="0">
                <a:solidFill>
                  <a:schemeClr val="accent3"/>
                </a:solidFill>
                <a:latin typeface="Arial Nova"/>
                <a:cs typeface="Biome"/>
              </a:rPr>
              <a:t>Promise.resolve</a:t>
            </a:r>
            <a:r>
              <a:rPr lang="en-US" sz="16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Nova"/>
                <a:cs typeface="Biome"/>
              </a:rPr>
              <a:t>(); // or</a:t>
            </a:r>
            <a:br>
              <a:rPr lang="en-US" sz="1600" b="1" i="1" dirty="0">
                <a:latin typeface="Arial Nova"/>
                <a:cs typeface="Biome"/>
              </a:rPr>
            </a:br>
            <a:r>
              <a:rPr lang="en-US" sz="1600" b="1" i="1">
                <a:solidFill>
                  <a:schemeClr val="accent2">
                    <a:lumMod val="60000"/>
                    <a:lumOff val="40000"/>
                  </a:schemeClr>
                </a:solidFill>
                <a:latin typeface="Arial Nova"/>
                <a:cs typeface="Biome"/>
              </a:rPr>
              <a:t> Promise.resolve().then(()=&gt;{ // assertions });</a:t>
            </a:r>
            <a:br>
              <a:rPr lang="en-US" sz="16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Nova"/>
                <a:cs typeface="Biome"/>
              </a:rPr>
            </a:br>
            <a:br>
              <a:rPr lang="en-US" sz="1600" b="1" i="1" dirty="0">
                <a:latin typeface="Arial Nova"/>
                <a:cs typeface="Biome"/>
              </a:rPr>
            </a:br>
            <a:r>
              <a:rPr lang="en-US" sz="1600" b="1" i="1">
                <a:solidFill>
                  <a:schemeClr val="accent2">
                    <a:lumMod val="60000"/>
                    <a:lumOff val="40000"/>
                  </a:schemeClr>
                </a:solidFill>
                <a:latin typeface="Arial Nova"/>
                <a:cs typeface="Biome"/>
              </a:rPr>
              <a:t> </a:t>
            </a:r>
            <a:r>
              <a:rPr lang="en-US" sz="1600" b="1" i="1">
                <a:solidFill>
                  <a:schemeClr val="accent3"/>
                </a:solidFill>
                <a:latin typeface="Arial Nova"/>
                <a:cs typeface="Biome"/>
              </a:rPr>
              <a:t>settimeout</a:t>
            </a:r>
            <a:r>
              <a:rPr lang="en-US" sz="1600" b="1" i="1">
                <a:solidFill>
                  <a:schemeClr val="accent2">
                    <a:lumMod val="60000"/>
                    <a:lumOff val="40000"/>
                  </a:schemeClr>
                </a:solidFill>
                <a:latin typeface="Arial Nova"/>
                <a:cs typeface="Biome"/>
              </a:rPr>
              <a:t>(()=&gt;{ </a:t>
            </a:r>
            <a:br>
              <a:rPr lang="en-US" sz="16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Nova"/>
                <a:cs typeface="Biome"/>
              </a:rPr>
            </a:br>
            <a:r>
              <a:rPr lang="en-US" sz="1600" b="1" i="1">
                <a:solidFill>
                  <a:schemeClr val="accent2">
                    <a:lumMod val="60000"/>
                    <a:lumOff val="40000"/>
                  </a:schemeClr>
                </a:solidFill>
                <a:latin typeface="Arial Nova"/>
                <a:cs typeface="Biome"/>
              </a:rPr>
              <a:t>  // logic </a:t>
            </a:r>
            <a:br>
              <a:rPr lang="en-US" sz="16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Nova"/>
                <a:cs typeface="Biome"/>
              </a:rPr>
            </a:br>
            <a:r>
              <a:rPr lang="en-US" sz="1600" b="1" i="1">
                <a:solidFill>
                  <a:schemeClr val="accent2">
                    <a:lumMod val="60000"/>
                    <a:lumOff val="40000"/>
                  </a:schemeClr>
                </a:solidFill>
                <a:latin typeface="Arial Nova"/>
                <a:cs typeface="Biome"/>
              </a:rPr>
              <a:t> },1000 //1000 milliseconds);</a:t>
            </a:r>
            <a:br>
              <a:rPr lang="en-US" sz="16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Nova"/>
                <a:cs typeface="Biome"/>
              </a:rPr>
            </a:br>
            <a:br>
              <a:rPr lang="en-US" sz="1600" b="1" i="1" dirty="0">
                <a:latin typeface="Arial Nova"/>
                <a:cs typeface="Biome"/>
              </a:rPr>
            </a:br>
            <a:r>
              <a:rPr lang="en-US" sz="1600" i="1">
                <a:solidFill>
                  <a:schemeClr val="accent2">
                    <a:lumMod val="60000"/>
                    <a:lumOff val="40000"/>
                  </a:schemeClr>
                </a:solidFill>
                <a:latin typeface="Arial Nova"/>
                <a:cs typeface="Biome"/>
              </a:rPr>
              <a:t> const response = </a:t>
            </a:r>
            <a:r>
              <a:rPr lang="en-US" sz="1600" i="1">
                <a:solidFill>
                  <a:schemeClr val="accent3"/>
                </a:solidFill>
                <a:latin typeface="Arial Nova"/>
                <a:cs typeface="Biome"/>
              </a:rPr>
              <a:t>await fetch</a:t>
            </a:r>
            <a:r>
              <a:rPr lang="en-US" sz="1600" i="1">
                <a:solidFill>
                  <a:schemeClr val="accent2">
                    <a:lumMod val="60000"/>
                    <a:lumOff val="40000"/>
                  </a:schemeClr>
                </a:solidFill>
                <a:latin typeface="Arial Nova"/>
                <a:cs typeface="Biome"/>
              </a:rPr>
              <a:t>('https://api.example.com/user');</a:t>
            </a:r>
            <a:br>
              <a:rPr lang="en-US" sz="16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Nova"/>
                <a:cs typeface="Biome"/>
              </a:rPr>
            </a:br>
            <a:r>
              <a:rPr lang="en-US" sz="1600" i="1">
                <a:solidFill>
                  <a:schemeClr val="accent2">
                    <a:lumMod val="60000"/>
                    <a:lumOff val="40000"/>
                  </a:schemeClr>
                </a:solidFill>
                <a:latin typeface="Arial Nova"/>
                <a:cs typeface="Biome"/>
              </a:rPr>
              <a:t> const data = </a:t>
            </a:r>
            <a:r>
              <a:rPr lang="en-US" sz="1600" i="1">
                <a:solidFill>
                  <a:schemeClr val="accent3"/>
                </a:solidFill>
                <a:latin typeface="Arial Nova"/>
                <a:cs typeface="Biome"/>
              </a:rPr>
              <a:t>await</a:t>
            </a:r>
            <a:r>
              <a:rPr lang="en-US" sz="1600" i="1">
                <a:solidFill>
                  <a:schemeClr val="accent2">
                    <a:lumMod val="60000"/>
                    <a:lumOff val="40000"/>
                  </a:schemeClr>
                </a:solidFill>
                <a:latin typeface="Arial Nova"/>
                <a:cs typeface="Biome"/>
              </a:rPr>
              <a:t> response.json();</a:t>
            </a:r>
            <a:br>
              <a:rPr lang="en-US" sz="1600" b="1" i="1" dirty="0">
                <a:latin typeface="Arial Nova"/>
                <a:cs typeface="Biome"/>
              </a:rPr>
            </a:br>
            <a:r>
              <a:rPr lang="en-US" sz="16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Nova"/>
                <a:cs typeface="Biome"/>
              </a:rPr>
              <a:t>}</a:t>
            </a:r>
            <a:endParaRPr lang="en-US" sz="1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rgbClr val="9EFDCD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16581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405187"/>
          </a:xfrm>
        </p:spPr>
        <p:txBody>
          <a:bodyPr anchor="t"/>
          <a:lstStyle/>
          <a:p>
            <a:r>
              <a:rPr lang="en-US">
                <a:cs typeface="Biome"/>
              </a:rPr>
              <a:t>Introduction</a:t>
            </a:r>
          </a:p>
          <a:p>
            <a:r>
              <a:rPr lang="en-US">
                <a:cs typeface="Biome"/>
              </a:rPr>
              <a:t>Environmental Setup</a:t>
            </a:r>
            <a:endParaRPr lang="en-US" dirty="0">
              <a:cs typeface="Biome"/>
            </a:endParaRPr>
          </a:p>
          <a:p>
            <a:r>
              <a:rPr lang="en-US">
                <a:cs typeface="Biome"/>
              </a:rPr>
              <a:t>Jest Test Structure</a:t>
            </a:r>
            <a:endParaRPr lang="en-US" dirty="0"/>
          </a:p>
          <a:p>
            <a:r>
              <a:rPr lang="en-US" dirty="0">
                <a:cs typeface="Biome"/>
              </a:rPr>
              <a:t>Core Concepts</a:t>
            </a:r>
            <a:endParaRPr lang="en-US" dirty="0"/>
          </a:p>
          <a:p>
            <a:r>
              <a:rPr lang="en-US" dirty="0">
                <a:cs typeface="Biome"/>
              </a:rPr>
              <a:t>Mocking</a:t>
            </a:r>
            <a:endParaRPr lang="en-US" dirty="0"/>
          </a:p>
          <a:p>
            <a:r>
              <a:rPr lang="en-US">
                <a:cs typeface="Biome"/>
              </a:rPr>
              <a:t>Asynchronous Testing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>
                <a:cs typeface="Biome"/>
              </a:rPr>
              <a:t>Introduction to jest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solidFill>
                  <a:srgbClr val="FFFFFF"/>
                </a:solidFill>
                <a:latin typeface="Arial Nova"/>
                <a:ea typeface="Verdana"/>
                <a:cs typeface="Biome"/>
              </a:rPr>
              <a:t>Jest is a popular JavaScript testing framework created and maintained by Facebook. </a:t>
            </a:r>
          </a:p>
          <a:p>
            <a:r>
              <a:rPr lang="en-US" dirty="0">
                <a:solidFill>
                  <a:srgbClr val="FFFFFF"/>
                </a:solidFill>
                <a:latin typeface="Arial Nova"/>
                <a:ea typeface="Verdana"/>
                <a:cs typeface="Biome"/>
              </a:rPr>
              <a:t>It makes testing fast, simple, and reliable, supporting unit testing, integration testing, and snapshot testing. </a:t>
            </a:r>
          </a:p>
          <a:p>
            <a:r>
              <a:rPr lang="en-US" dirty="0">
                <a:solidFill>
                  <a:srgbClr val="FFFFFF"/>
                </a:solidFill>
                <a:latin typeface="Arial Nova"/>
                <a:ea typeface="Verdana"/>
                <a:cs typeface="Biome"/>
              </a:rPr>
              <a:t>With Jest, you can easily test functions, UI components, detect errors, and ensure your code handles various scenarios as expected.</a:t>
            </a:r>
            <a:endParaRPr lang="en-US" dirty="0"/>
          </a:p>
          <a:p>
            <a:endParaRPr lang="en-US" dirty="0">
              <a:ea typeface="Verdana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E764F3-5130-6FF2-F20D-CC31FD247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40FE9-062A-D9FC-198A-D3CD2AF43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>
                <a:cs typeface="Biome"/>
              </a:rPr>
              <a:t>Installation steps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6CFB9-53E2-0D73-8242-5D1BEC9C76BC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Arial Nova"/>
                <a:ea typeface="Verdana"/>
                <a:cs typeface="Biome"/>
              </a:rPr>
              <a:t>Download and Install Nodejs </a:t>
            </a:r>
          </a:p>
          <a:p>
            <a:r>
              <a:rPr lang="en-US" sz="2000" err="1">
                <a:solidFill>
                  <a:srgbClr val="FFFFFF"/>
                </a:solidFill>
                <a:latin typeface="Arial Nova"/>
                <a:ea typeface="Verdana"/>
                <a:cs typeface="Biome"/>
              </a:rPr>
              <a:t>npm</a:t>
            </a:r>
            <a:r>
              <a:rPr lang="en-US" sz="2000" dirty="0">
                <a:solidFill>
                  <a:srgbClr val="FFFFFF"/>
                </a:solidFill>
                <a:latin typeface="Arial Nova"/>
                <a:ea typeface="Verdana"/>
                <a:cs typeface="Biome"/>
              </a:rPr>
              <a:t> install </a:t>
            </a:r>
          </a:p>
          <a:p>
            <a:r>
              <a:rPr lang="en-US" sz="2000" err="1">
                <a:solidFill>
                  <a:srgbClr val="FFFFFF"/>
                </a:solidFill>
                <a:latin typeface="Arial Nova"/>
                <a:ea typeface="Verdana"/>
                <a:cs typeface="Biome"/>
              </a:rPr>
              <a:t>npm</a:t>
            </a:r>
            <a:r>
              <a:rPr lang="en-US" sz="2000" dirty="0">
                <a:solidFill>
                  <a:srgbClr val="FFFFFF"/>
                </a:solidFill>
                <a:latin typeface="Arial Nova"/>
                <a:ea typeface="Verdana"/>
                <a:cs typeface="Biome"/>
              </a:rPr>
              <a:t> install @salesforce/sfdx-lwc-jest --save-dev</a:t>
            </a:r>
          </a:p>
          <a:p>
            <a:endParaRPr lang="en-US" dirty="0">
              <a:ea typeface="Verdana"/>
            </a:endParaRPr>
          </a:p>
          <a:p>
            <a:endParaRPr lang="en-US" dirty="0">
              <a:ea typeface="Verdana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EA8315-786E-0B19-0EE9-10E231B61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389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604E1-8A24-37D8-97C7-87360BDC7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CB088-7817-369C-E4A7-FEFB806BC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>
                <a:cs typeface="Biome"/>
              </a:rPr>
              <a:t>Jest test structure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F9D3A-987E-4EFA-4030-62B4C3681C05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dirty="0">
                <a:ea typeface="Verdana"/>
                <a:cs typeface="Biome"/>
              </a:rPr>
              <a:t>Jest tests follow a simple structure, which includes three main parts:</a:t>
            </a:r>
          </a:p>
          <a:p>
            <a:pPr algn="just"/>
            <a:r>
              <a:rPr lang="en-US" b="1" dirty="0">
                <a:ea typeface="Verdana"/>
                <a:cs typeface="Biome"/>
              </a:rPr>
              <a:t>Describe Block: </a:t>
            </a:r>
            <a:r>
              <a:rPr lang="en-US" dirty="0">
                <a:ea typeface="Verdana"/>
                <a:cs typeface="Biome"/>
              </a:rPr>
              <a:t>Groups related tests together.</a:t>
            </a:r>
          </a:p>
          <a:p>
            <a:pPr algn="just"/>
            <a:r>
              <a:rPr lang="en-US" b="1" dirty="0">
                <a:ea typeface="Verdana"/>
                <a:cs typeface="Biome"/>
              </a:rPr>
              <a:t>Test Cases:</a:t>
            </a:r>
            <a:r>
              <a:rPr lang="en-US" dirty="0">
                <a:ea typeface="Verdana"/>
                <a:cs typeface="Biome"/>
              </a:rPr>
              <a:t> Defines individual test scenarios.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en-US">
                <a:ea typeface="Verdana"/>
                <a:cs typeface="Biome"/>
              </a:rPr>
              <a:t>BeforeEach – runs before every test case</a:t>
            </a:r>
            <a:endParaRPr lang="en-US" dirty="0">
              <a:ea typeface="Verdana"/>
              <a:cs typeface="Biome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en-US">
                <a:ea typeface="Verdana"/>
                <a:cs typeface="Biome"/>
              </a:rPr>
              <a:t>AfterEach – runs after every test case</a:t>
            </a:r>
            <a:endParaRPr lang="en-US" dirty="0">
              <a:ea typeface="Verdana"/>
              <a:cs typeface="Biome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en-US">
                <a:ea typeface="Verdana"/>
                <a:cs typeface="Biome"/>
              </a:rPr>
              <a:t>BeforeAll – runs before all test cases</a:t>
            </a:r>
            <a:endParaRPr lang="en-US" dirty="0">
              <a:ea typeface="Verdana"/>
              <a:cs typeface="Biome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en-US">
                <a:ea typeface="Verdana"/>
                <a:cs typeface="Biome"/>
              </a:rPr>
              <a:t>AfterAll – runs after all test cases</a:t>
            </a:r>
            <a:endParaRPr lang="en-US" dirty="0">
              <a:ea typeface="Verdana"/>
              <a:cs typeface="Biome"/>
            </a:endParaRPr>
          </a:p>
          <a:p>
            <a:pPr algn="just"/>
            <a:r>
              <a:rPr lang="en-US" b="1" dirty="0">
                <a:ea typeface="Verdana"/>
                <a:cs typeface="Biome"/>
              </a:rPr>
              <a:t>Assertions: </a:t>
            </a:r>
            <a:r>
              <a:rPr lang="en-US" dirty="0">
                <a:ea typeface="Verdana"/>
                <a:cs typeface="Biome"/>
              </a:rPr>
              <a:t>Checks if the output matches the expected result.</a:t>
            </a:r>
          </a:p>
          <a:p>
            <a:endParaRPr lang="en-US" dirty="0">
              <a:ea typeface="Verdana"/>
            </a:endParaRPr>
          </a:p>
          <a:p>
            <a:endParaRPr lang="en-US" dirty="0">
              <a:ea typeface="Verdana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9BBF2D-5241-1FC2-473D-F071C304E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83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295CD4-7EFC-3DAE-247D-C7645A623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4E6E-9C45-6F11-84A8-C504102D5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>
                <a:cs typeface="Biome"/>
              </a:rPr>
              <a:t>Describe block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8FCDAE-AEDF-F526-077C-FE3E2F9632AA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solidFill>
                  <a:srgbClr val="FFFFFF"/>
                </a:solidFill>
                <a:latin typeface="Arial Nova"/>
                <a:ea typeface="Verdana"/>
                <a:cs typeface="Biome"/>
              </a:rPr>
              <a:t>The describe() block is used to group related tests under a common label.</a:t>
            </a:r>
          </a:p>
          <a:p>
            <a:r>
              <a:rPr lang="en-US" b="1" dirty="0">
                <a:solidFill>
                  <a:srgbClr val="FFFFFF"/>
                </a:solidFill>
                <a:latin typeface="Arial Nova"/>
                <a:ea typeface="Verdana"/>
                <a:cs typeface="Biome"/>
              </a:rPr>
              <a:t>Syntax:</a:t>
            </a:r>
            <a:r>
              <a:rPr lang="en-US" dirty="0">
                <a:solidFill>
                  <a:srgbClr val="FFFFFF"/>
                </a:solidFill>
                <a:latin typeface="Arial Nova"/>
                <a:ea typeface="Verdana"/>
                <a:cs typeface="Biome"/>
              </a:rPr>
              <a:t>  </a:t>
            </a:r>
            <a:br>
              <a:rPr lang="en-US" dirty="0">
                <a:solidFill>
                  <a:srgbClr val="FFFFFF"/>
                </a:solidFill>
                <a:latin typeface="Arial Nova"/>
                <a:ea typeface="Verdana"/>
                <a:cs typeface="Biome"/>
              </a:rPr>
            </a:br>
            <a:r>
              <a:rPr lang="en-US" i="1">
                <a:solidFill>
                  <a:schemeClr val="accent2"/>
                </a:solidFill>
                <a:latin typeface="Arial Nova"/>
                <a:ea typeface="Verdana"/>
                <a:cs typeface="Biome"/>
              </a:rPr>
              <a:t>describe('&lt;description of group tests&gt;', () =&gt; { </a:t>
            </a:r>
            <a:br>
              <a:rPr lang="en-US" i="1" dirty="0">
                <a:solidFill>
                  <a:schemeClr val="accent2"/>
                </a:solidFill>
                <a:latin typeface="Arial Nova"/>
                <a:ea typeface="Verdana"/>
                <a:cs typeface="Biome"/>
              </a:rPr>
            </a:br>
            <a:r>
              <a:rPr lang="en-US" i="1">
                <a:solidFill>
                  <a:schemeClr val="accent2"/>
                </a:solidFill>
                <a:latin typeface="Arial Nova"/>
                <a:ea typeface="Verdana"/>
                <a:cs typeface="Biome"/>
              </a:rPr>
              <a:t>  // testing logic</a:t>
            </a:r>
            <a:br>
              <a:rPr lang="en-US" i="1" dirty="0">
                <a:solidFill>
                  <a:schemeClr val="accent2"/>
                </a:solidFill>
                <a:latin typeface="Arial Nova"/>
                <a:ea typeface="Verdana"/>
                <a:cs typeface="Biome"/>
              </a:rPr>
            </a:br>
            <a:r>
              <a:rPr lang="en-US" i="1">
                <a:solidFill>
                  <a:schemeClr val="accent2"/>
                </a:solidFill>
                <a:latin typeface="Arial Nova"/>
                <a:ea typeface="Verdana"/>
                <a:cs typeface="Biome"/>
              </a:rPr>
              <a:t> });</a:t>
            </a:r>
            <a:r>
              <a:rPr lang="en-US" i="1" dirty="0">
                <a:solidFill>
                  <a:schemeClr val="accent2"/>
                </a:solidFill>
                <a:latin typeface="Arial Nova"/>
                <a:ea typeface="Verdana"/>
                <a:cs typeface="Biome"/>
              </a:rPr>
              <a:t> 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44E971-95D9-ACF0-8EB8-22479B611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235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F6E6FF-5F17-FBEB-C001-EFDF89292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21E88-0AAC-AC53-7E42-D022AB8C4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>
                <a:cs typeface="Biome"/>
              </a:rPr>
              <a:t>test block &amp; Assertions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033C8-316A-23C2-B639-BC2989616CAA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solidFill>
                  <a:srgbClr val="FFFFFF"/>
                </a:solidFill>
                <a:latin typeface="Arial Nova"/>
                <a:ea typeface="Verdana"/>
                <a:cs typeface="Biome"/>
              </a:rPr>
              <a:t>The test() ,it() blocks are used to define each individual test.</a:t>
            </a:r>
          </a:p>
          <a:p>
            <a:r>
              <a:rPr lang="en-US">
                <a:solidFill>
                  <a:srgbClr val="FFFFFF"/>
                </a:solidFill>
                <a:latin typeface="Arial Nova"/>
                <a:ea typeface="Verdana"/>
                <a:cs typeface="Biome"/>
              </a:rPr>
              <a:t>Assertions are expect functions, </a:t>
            </a:r>
            <a:r>
              <a:rPr lang="en-US" i="1">
                <a:solidFill>
                  <a:schemeClr val="accent1">
                    <a:lumMod val="60000"/>
                    <a:lumOff val="40000"/>
                  </a:schemeClr>
                </a:solidFill>
                <a:latin typeface="Arial Nova"/>
                <a:ea typeface="Verdana"/>
                <a:cs typeface="Biome"/>
              </a:rPr>
              <a:t>expect(Received).toBe(expected)</a:t>
            </a:r>
            <a:endParaRPr lang="en-US" i="1" dirty="0">
              <a:solidFill>
                <a:schemeClr val="accent1">
                  <a:lumMod val="60000"/>
                  <a:lumOff val="40000"/>
                </a:schemeClr>
              </a:solidFill>
              <a:latin typeface="Arial Nova"/>
              <a:ea typeface="Verdana"/>
              <a:cs typeface="Biome"/>
            </a:endParaRPr>
          </a:p>
          <a:p>
            <a:r>
              <a:rPr lang="en-US" b="1">
                <a:solidFill>
                  <a:srgbClr val="FFFFFF"/>
                </a:solidFill>
                <a:latin typeface="Arial Nova"/>
                <a:ea typeface="Verdana"/>
                <a:cs typeface="Biome"/>
              </a:rPr>
              <a:t>Syntax:</a:t>
            </a:r>
            <a:r>
              <a:rPr lang="en-US" dirty="0">
                <a:solidFill>
                  <a:srgbClr val="FFFFFF"/>
                </a:solidFill>
                <a:latin typeface="Arial Nova"/>
                <a:ea typeface="Verdana"/>
                <a:cs typeface="Biome"/>
              </a:rPr>
              <a:t>  </a:t>
            </a:r>
            <a:br>
              <a:rPr lang="en-US" dirty="0">
                <a:latin typeface="Arial Nova"/>
                <a:ea typeface="Verdana"/>
                <a:cs typeface="Biome"/>
              </a:rPr>
            </a:br>
            <a:r>
              <a:rPr lang="en-US" i="1">
                <a:solidFill>
                  <a:schemeClr val="accent2"/>
                </a:solidFill>
                <a:latin typeface="Arial Nova"/>
                <a:ea typeface="Verdana"/>
                <a:cs typeface="Biome"/>
              </a:rPr>
              <a:t>describe('&lt;description of group tests&gt;', () =&gt; { </a:t>
            </a:r>
            <a:br>
              <a:rPr lang="en-US" i="1" dirty="0">
                <a:solidFill>
                  <a:schemeClr val="accent1">
                    <a:lumMod val="76000"/>
                  </a:schemeClr>
                </a:solidFill>
                <a:latin typeface="Arial Nova"/>
                <a:ea typeface="Verdana"/>
                <a:cs typeface="Biome"/>
              </a:rPr>
            </a:br>
            <a:r>
              <a:rPr lang="en-US" i="1">
                <a:solidFill>
                  <a:schemeClr val="accent2"/>
                </a:solidFill>
                <a:latin typeface="Arial Nova"/>
                <a:ea typeface="Verdana"/>
                <a:cs typeface="Biome"/>
              </a:rPr>
              <a:t> test(' addition of two numbers', ()=&gt;{</a:t>
            </a:r>
            <a:br>
              <a:rPr lang="en-US" i="1" dirty="0">
                <a:solidFill>
                  <a:schemeClr val="accent1">
                    <a:lumMod val="76000"/>
                  </a:schemeClr>
                </a:solidFill>
                <a:latin typeface="Arial Nova"/>
                <a:ea typeface="Verdana"/>
                <a:cs typeface="Biome"/>
              </a:rPr>
            </a:br>
            <a:r>
              <a:rPr lang="en-US" i="1">
                <a:solidFill>
                  <a:schemeClr val="accent2"/>
                </a:solidFill>
                <a:latin typeface="Arial Nova"/>
                <a:ea typeface="Verdana"/>
                <a:cs typeface="Biome"/>
              </a:rPr>
              <a:t>   expect(add(1,2)).toBe(3);</a:t>
            </a:r>
            <a:br>
              <a:rPr lang="en-US" i="1" dirty="0">
                <a:solidFill>
                  <a:schemeClr val="accent2"/>
                </a:solidFill>
                <a:latin typeface="Arial Nova"/>
                <a:ea typeface="Verdana"/>
                <a:cs typeface="Biome"/>
              </a:rPr>
            </a:br>
            <a:r>
              <a:rPr lang="en-US" i="1">
                <a:solidFill>
                  <a:schemeClr val="accent2"/>
                </a:solidFill>
                <a:latin typeface="Arial Nova"/>
                <a:ea typeface="Verdana"/>
                <a:cs typeface="Biome"/>
              </a:rPr>
              <a:t> }</a:t>
            </a:r>
            <a:br>
              <a:rPr lang="en-US" i="1" dirty="0">
                <a:solidFill>
                  <a:schemeClr val="accent1">
                    <a:lumMod val="76000"/>
                  </a:schemeClr>
                </a:solidFill>
                <a:latin typeface="Arial Nova"/>
                <a:ea typeface="Verdana"/>
                <a:cs typeface="Biome"/>
              </a:rPr>
            </a:br>
            <a:r>
              <a:rPr lang="en-US" i="1">
                <a:solidFill>
                  <a:schemeClr val="accent2"/>
                </a:solidFill>
                <a:latin typeface="Arial Nova"/>
                <a:ea typeface="Verdana"/>
                <a:cs typeface="Biome"/>
              </a:rPr>
              <a:t>it(' subtraction of two numbers', ()=&gt;{</a:t>
            </a:r>
            <a:br>
              <a:rPr lang="en-US" i="1" dirty="0">
                <a:solidFill>
                  <a:schemeClr val="accent1">
                    <a:lumMod val="76000"/>
                  </a:schemeClr>
                </a:solidFill>
                <a:latin typeface="Arial Nova"/>
                <a:ea typeface="Verdana"/>
                <a:cs typeface="Biome"/>
              </a:rPr>
            </a:br>
            <a:r>
              <a:rPr lang="en-US" i="1">
                <a:solidFill>
                  <a:schemeClr val="accent2"/>
                </a:solidFill>
                <a:latin typeface="Arial Nova"/>
                <a:ea typeface="Verdana"/>
                <a:cs typeface="Biome"/>
              </a:rPr>
              <a:t>   expect(sub(5,3)).toEqual(2);</a:t>
            </a:r>
            <a:br>
              <a:rPr lang="en-US" i="1" dirty="0">
                <a:solidFill>
                  <a:schemeClr val="accent1">
                    <a:lumMod val="76000"/>
                  </a:schemeClr>
                </a:solidFill>
                <a:latin typeface="Arial Nova"/>
                <a:ea typeface="Verdana"/>
                <a:cs typeface="Biome"/>
              </a:rPr>
            </a:br>
            <a:r>
              <a:rPr lang="en-US" i="1">
                <a:solidFill>
                  <a:schemeClr val="accent2"/>
                </a:solidFill>
                <a:latin typeface="Arial Nova"/>
                <a:ea typeface="Verdana"/>
                <a:cs typeface="Biome"/>
              </a:rPr>
              <a:t> }</a:t>
            </a:r>
            <a:br>
              <a:rPr lang="en-US" i="1" dirty="0">
                <a:solidFill>
                  <a:schemeClr val="accent1">
                    <a:lumMod val="76000"/>
                  </a:schemeClr>
                </a:solidFill>
                <a:latin typeface="Arial Nova"/>
                <a:ea typeface="Verdana"/>
                <a:cs typeface="Biome"/>
              </a:rPr>
            </a:br>
            <a:r>
              <a:rPr lang="en-US" i="1">
                <a:solidFill>
                  <a:schemeClr val="accent2"/>
                </a:solidFill>
                <a:latin typeface="Arial Nova"/>
                <a:ea typeface="Verdana"/>
                <a:cs typeface="Biome"/>
              </a:rPr>
              <a:t> }); </a:t>
            </a:r>
            <a:endParaRPr lang="en-US" i="1">
              <a:solidFill>
                <a:schemeClr val="accent2"/>
              </a:solidFill>
              <a:latin typeface="Arial Nova"/>
              <a:ea typeface="Verdana"/>
            </a:endParaRPr>
          </a:p>
          <a:p>
            <a:br>
              <a:rPr lang="en-US" dirty="0"/>
            </a:br>
            <a:endParaRPr lang="en-US" i="1">
              <a:solidFill>
                <a:schemeClr val="accent2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7F7536-A71C-D579-BAD6-28F0C214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664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970E11-D5D8-7B19-888E-38BD4130E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47A84-F76D-76D5-B864-68ADE8FD5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>
                <a:cs typeface="Biome"/>
              </a:rPr>
              <a:t>test block &amp; Assertions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E1C93-5EC1-B885-6D6F-21BA8884E3C2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410383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solidFill>
                  <a:srgbClr val="FFFFFF"/>
                </a:solidFill>
                <a:latin typeface="Arial Nova"/>
                <a:ea typeface="Verdana"/>
                <a:cs typeface="Biome"/>
              </a:rPr>
              <a:t>BeforeEach() and AfterEach() Blocks</a:t>
            </a:r>
            <a:endParaRPr lang="en-US"/>
          </a:p>
          <a:p>
            <a:r>
              <a:rPr lang="en-US" sz="1600" i="1">
                <a:solidFill>
                  <a:schemeClr val="accent2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import { createElement } from 'lwc';</a:t>
            </a:r>
            <a:br>
              <a:rPr lang="en-US" sz="1600" i="1" dirty="0">
                <a:solidFill>
                  <a:schemeClr val="accent2">
                    <a:lumMod val="60000"/>
                    <a:lumOff val="40000"/>
                  </a:schemeClr>
                </a:solidFill>
                <a:ea typeface="+mn-lt"/>
                <a:cs typeface="+mn-lt"/>
              </a:rPr>
            </a:br>
            <a:r>
              <a:rPr lang="en-US" sz="1600" i="1">
                <a:solidFill>
                  <a:schemeClr val="accent2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import HelloWorld from 'c/helloWorld';</a:t>
            </a:r>
            <a:br>
              <a:rPr lang="en-US" sz="1600" i="1" dirty="0">
                <a:solidFill>
                  <a:schemeClr val="accent2">
                    <a:lumMod val="60000"/>
                    <a:lumOff val="40000"/>
                  </a:schemeClr>
                </a:solidFill>
                <a:ea typeface="+mn-lt"/>
                <a:cs typeface="+mn-lt"/>
              </a:rPr>
            </a:br>
            <a:r>
              <a:rPr lang="en-US" sz="1600" i="1">
                <a:solidFill>
                  <a:schemeClr val="accent2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describe('c-hello-world', () =&gt; {</a:t>
            </a:r>
            <a:br>
              <a:rPr lang="en-US" sz="1600" i="1" dirty="0">
                <a:solidFill>
                  <a:schemeClr val="accent2">
                    <a:lumMod val="60000"/>
                    <a:lumOff val="40000"/>
                  </a:schemeClr>
                </a:solidFill>
                <a:ea typeface="+mn-lt"/>
                <a:cs typeface="+mn-lt"/>
              </a:rPr>
            </a:br>
            <a:r>
              <a:rPr lang="en-US" sz="1600" i="1">
                <a:solidFill>
                  <a:schemeClr val="accent2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 beforeEach(() =&gt; {</a:t>
            </a:r>
            <a:r>
              <a:rPr lang="en-US" sz="1600" i="1" dirty="0">
                <a:solidFill>
                  <a:schemeClr val="accent2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 </a:t>
            </a:r>
            <a:br>
              <a:rPr lang="en-US" sz="1600" i="1" dirty="0">
                <a:solidFill>
                  <a:schemeClr val="accent2">
                    <a:lumMod val="60000"/>
                    <a:lumOff val="40000"/>
                  </a:schemeClr>
                </a:solidFill>
                <a:ea typeface="+mn-lt"/>
                <a:cs typeface="+mn-lt"/>
              </a:rPr>
            </a:br>
            <a:r>
              <a:rPr lang="en-US" sz="1600" i="1">
                <a:solidFill>
                  <a:schemeClr val="accent2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  const element = createElement('c-hello-world', {is: HelloWorld, });</a:t>
            </a:r>
            <a:br>
              <a:rPr lang="en-US" sz="1600" i="1" dirty="0">
                <a:solidFill>
                  <a:schemeClr val="accent2">
                    <a:lumMod val="60000"/>
                    <a:lumOff val="40000"/>
                  </a:schemeClr>
                </a:solidFill>
                <a:ea typeface="+mn-lt"/>
                <a:cs typeface="+mn-lt"/>
              </a:rPr>
            </a:br>
            <a:r>
              <a:rPr lang="en-US" sz="1600" i="1">
                <a:solidFill>
                  <a:schemeClr val="accent2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  document.body.appendChild(element)</a:t>
            </a:r>
            <a:br>
              <a:rPr lang="en-US" sz="1600" i="1" dirty="0">
                <a:solidFill>
                  <a:schemeClr val="accent2">
                    <a:lumMod val="60000"/>
                    <a:lumOff val="40000"/>
                  </a:schemeClr>
                </a:solidFill>
                <a:ea typeface="+mn-lt"/>
                <a:cs typeface="+mn-lt"/>
              </a:rPr>
            </a:br>
            <a:r>
              <a:rPr lang="en-US" sz="1600" i="1">
                <a:solidFill>
                  <a:schemeClr val="accent2">
                    <a:lumMod val="60000"/>
                    <a:lumOff val="40000"/>
                  </a:schemeClr>
                </a:solidFill>
                <a:cs typeface="Biome"/>
              </a:rPr>
              <a:t> </a:t>
            </a:r>
            <a:r>
              <a:rPr lang="en-US" sz="1600" i="1" dirty="0">
                <a:solidFill>
                  <a:schemeClr val="accent2">
                    <a:lumMod val="60000"/>
                    <a:lumOff val="40000"/>
                  </a:schemeClr>
                </a:solidFill>
                <a:cs typeface="Biome"/>
              </a:rPr>
              <a:t>}</a:t>
            </a:r>
            <a:br>
              <a:rPr lang="en-US" sz="1600" i="1" dirty="0">
                <a:solidFill>
                  <a:schemeClr val="accent2">
                    <a:lumMod val="60000"/>
                    <a:lumOff val="40000"/>
                  </a:schemeClr>
                </a:solidFill>
                <a:cs typeface="Biome"/>
              </a:rPr>
            </a:br>
            <a:r>
              <a:rPr lang="en-US" sz="1600" i="1">
                <a:solidFill>
                  <a:schemeClr val="accent2">
                    <a:lumMod val="60000"/>
                    <a:lumOff val="40000"/>
                  </a:schemeClr>
                </a:solidFill>
                <a:cs typeface="Biome"/>
              </a:rPr>
              <a:t> afterEach(() =&gt; {</a:t>
            </a:r>
            <a:br>
              <a:rPr lang="en-US" sz="1600" i="1" dirty="0">
                <a:solidFill>
                  <a:schemeClr val="accent2">
                    <a:lumMod val="60000"/>
                    <a:lumOff val="40000"/>
                  </a:schemeClr>
                </a:solidFill>
                <a:ea typeface="+mn-lt"/>
                <a:cs typeface="+mn-lt"/>
              </a:rPr>
            </a:br>
            <a:r>
              <a:rPr lang="en-US" sz="1600" i="1">
                <a:solidFill>
                  <a:schemeClr val="accent2">
                    <a:lumMod val="60000"/>
                    <a:lumOff val="40000"/>
                  </a:schemeClr>
                </a:solidFill>
                <a:cs typeface="Biome"/>
              </a:rPr>
              <a:t>  while (document.body.firstChild {</a:t>
            </a:r>
            <a:br>
              <a:rPr lang="en-US" sz="1600" i="1" dirty="0">
                <a:solidFill>
                  <a:schemeClr val="accent2">
                    <a:lumMod val="60000"/>
                    <a:lumOff val="40000"/>
                  </a:schemeClr>
                </a:solidFill>
                <a:cs typeface="Biome"/>
              </a:rPr>
            </a:br>
            <a:r>
              <a:rPr lang="en-US" sz="1600" i="1">
                <a:solidFill>
                  <a:schemeClr val="accent2">
                    <a:lumMod val="60000"/>
                    <a:lumOff val="40000"/>
                  </a:schemeClr>
                </a:solidFill>
                <a:cs typeface="Biome"/>
              </a:rPr>
              <a:t>   document.body.removeChild(document.body.firstChild);</a:t>
            </a:r>
            <a:br>
              <a:rPr lang="en-US" sz="1600" i="1" dirty="0">
                <a:solidFill>
                  <a:schemeClr val="accent2">
                    <a:lumMod val="60000"/>
                    <a:lumOff val="40000"/>
                  </a:schemeClr>
                </a:solidFill>
                <a:cs typeface="Biome"/>
              </a:rPr>
            </a:br>
            <a:r>
              <a:rPr lang="en-US" sz="1600" i="1">
                <a:solidFill>
                  <a:schemeClr val="accent2">
                    <a:lumMod val="60000"/>
                    <a:lumOff val="40000"/>
                  </a:schemeClr>
                </a:solidFill>
                <a:cs typeface="Biome"/>
              </a:rPr>
              <a:t>   </a:t>
            </a:r>
            <a:r>
              <a:rPr lang="en-US" sz="1600" i="1" dirty="0">
                <a:solidFill>
                  <a:schemeClr val="accent2">
                    <a:lumMod val="60000"/>
                    <a:lumOff val="40000"/>
                  </a:schemeClr>
                </a:solidFill>
                <a:cs typeface="Biome"/>
              </a:rPr>
              <a:t>}</a:t>
            </a:r>
            <a:br>
              <a:rPr lang="en-US" sz="1600" i="1" dirty="0">
                <a:solidFill>
                  <a:schemeClr val="accent2">
                    <a:lumMod val="60000"/>
                    <a:lumOff val="40000"/>
                  </a:schemeClr>
                </a:solidFill>
                <a:cs typeface="Biome"/>
              </a:rPr>
            </a:br>
            <a:r>
              <a:rPr lang="en-US" sz="1600" i="1">
                <a:solidFill>
                  <a:schemeClr val="accent2">
                    <a:lumMod val="60000"/>
                    <a:lumOff val="40000"/>
                  </a:schemeClr>
                </a:solidFill>
                <a:cs typeface="Biome"/>
              </a:rPr>
              <a:t> });</a:t>
            </a:r>
            <a:br>
              <a:rPr lang="en-US" sz="1600" i="1" dirty="0"/>
            </a:br>
            <a:endParaRPr lang="en-US" i="1">
              <a:solidFill>
                <a:schemeClr val="accent2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59B438-1517-C6AF-55ED-73E174DBD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774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C8AEEB-2962-BDB3-5A3A-2F42634CD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0F049-3A37-EA7D-B67E-A607CBE5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>
                <a:cs typeface="Biome"/>
              </a:rPr>
              <a:t>Core Concepts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2F3E2-F8AC-F692-A4A3-EF28ED749CB6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Arial Nova"/>
                <a:ea typeface="Verdana"/>
                <a:cs typeface="Biome"/>
              </a:rPr>
              <a:t>Matchers</a:t>
            </a:r>
          </a:p>
          <a:p>
            <a:r>
              <a:rPr lang="en-US" sz="2000" dirty="0">
                <a:solidFill>
                  <a:srgbClr val="FFFFFF"/>
                </a:solidFill>
                <a:latin typeface="Arial Nova"/>
                <a:ea typeface="Verdana"/>
                <a:cs typeface="Biome"/>
              </a:rPr>
              <a:t>Expect Functions</a:t>
            </a:r>
          </a:p>
          <a:p>
            <a:r>
              <a:rPr lang="en-US" sz="2000" dirty="0">
                <a:solidFill>
                  <a:srgbClr val="FFFFFF"/>
                </a:solidFill>
                <a:latin typeface="Arial Nova"/>
                <a:ea typeface="Verdana"/>
                <a:cs typeface="Biome"/>
              </a:rPr>
              <a:t>Testing Primitives</a:t>
            </a:r>
          </a:p>
          <a:p>
            <a:r>
              <a:rPr lang="en-US" sz="2000" dirty="0">
                <a:solidFill>
                  <a:srgbClr val="FFFFFF"/>
                </a:solidFill>
                <a:latin typeface="Arial Nova"/>
                <a:ea typeface="Verdana"/>
                <a:cs typeface="Biome"/>
              </a:rPr>
              <a:t>Testing Objects</a:t>
            </a:r>
          </a:p>
          <a:p>
            <a:r>
              <a:rPr lang="en-US" sz="2000" dirty="0">
                <a:solidFill>
                  <a:srgbClr val="FFFFFF"/>
                </a:solidFill>
                <a:latin typeface="Arial Nova"/>
                <a:ea typeface="Verdana"/>
                <a:cs typeface="Biome"/>
              </a:rPr>
              <a:t>Testing Arrays</a:t>
            </a:r>
          </a:p>
          <a:p>
            <a:endParaRPr lang="en-US" dirty="0">
              <a:solidFill>
                <a:srgbClr val="FFFFFF"/>
              </a:solidFill>
              <a:latin typeface="Arial Nova"/>
              <a:ea typeface="Verdana"/>
            </a:endParaRPr>
          </a:p>
          <a:p>
            <a:endParaRPr lang="en-US" dirty="0">
              <a:solidFill>
                <a:srgbClr val="FFFFFF"/>
              </a:solidFill>
              <a:latin typeface="Arial Nova"/>
              <a:ea typeface="Verdana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581168-4920-2662-AC60-176677676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48167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6E7B4D-FB62-47B7-AAA7-0DEC9938DB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42E6C21-1752-4E06-9FE3-208D45ADB66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78D9019-7CE1-4B77-8F5D-67F6576598C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430</Words>
  <Application>Microsoft Office PowerPoint</Application>
  <PresentationFormat>Widescreen</PresentationFormat>
  <Paragraphs>133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Custom</vt:lpstr>
      <vt:lpstr>jest</vt:lpstr>
      <vt:lpstr>Agenda</vt:lpstr>
      <vt:lpstr>Introduction to jest</vt:lpstr>
      <vt:lpstr>Installation steps</vt:lpstr>
      <vt:lpstr>Jest test structure</vt:lpstr>
      <vt:lpstr>Describe block</vt:lpstr>
      <vt:lpstr>test block &amp; Assertions</vt:lpstr>
      <vt:lpstr>test block &amp; Assertions</vt:lpstr>
      <vt:lpstr>Core Concepts</vt:lpstr>
      <vt:lpstr>Matchers</vt:lpstr>
      <vt:lpstr>Matchers</vt:lpstr>
      <vt:lpstr>Matchers</vt:lpstr>
      <vt:lpstr>Matchers</vt:lpstr>
      <vt:lpstr>Matchers</vt:lpstr>
      <vt:lpstr>Mocking &amp; When to mock</vt:lpstr>
      <vt:lpstr>Mocking &amp; When to mock</vt:lpstr>
      <vt:lpstr>Asynchronous testing</vt:lpstr>
      <vt:lpstr>Asynchronous testing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511</cp:revision>
  <dcterms:created xsi:type="dcterms:W3CDTF">2025-07-08T03:37:57Z</dcterms:created>
  <dcterms:modified xsi:type="dcterms:W3CDTF">2025-07-08T14:50:46Z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