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8" r:id="rId3"/>
    <p:sldId id="259" r:id="rId4"/>
    <p:sldId id="260" r:id="rId5"/>
    <p:sldId id="261" r:id="rId6"/>
    <p:sldId id="262" r:id="rId7"/>
    <p:sldId id="263" r:id="rId8"/>
    <p:sldId id="264" r:id="rId9"/>
    <p:sldId id="265" r:id="rId10"/>
    <p:sldId id="269" r:id="rId11"/>
    <p:sldId id="271" r:id="rId12"/>
    <p:sldId id="272"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79" autoAdjust="0"/>
    <p:restoredTop sz="86410" autoAdjust="0"/>
  </p:normalViewPr>
  <p:slideViewPr>
    <p:cSldViewPr snapToGrid="0">
      <p:cViewPr varScale="1">
        <p:scale>
          <a:sx n="79" d="100"/>
          <a:sy n="79" d="100"/>
        </p:scale>
        <p:origin x="168"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list1#1" loCatId="list" qsTypeId="urn:microsoft.com/office/officeart/2005/8/quickstyle/simple4#1" qsCatId="simple" csTypeId="urn:microsoft.com/office/officeart/2005/8/colors/colorful2#1" csCatId="colorful" phldr="1"/>
      <dgm:spPr/>
      <dgm:t>
        <a:bodyPr/>
        <a:lstStyle/>
        <a:p>
          <a:endParaRPr lang="en-US"/>
        </a:p>
      </dgm:t>
    </dgm:pt>
    <dgm:pt modelId="{E6A445EE-D086-4B01-B491-D67950A5A065}" type="pres">
      <dgm:prSet presAssocID="{3F442EA2-39BA-4C9A-AD59-755D4917D532}" presName="linear" presStyleCnt="0">
        <dgm:presLayoutVars>
          <dgm:dir/>
          <dgm:animLvl val="lvl"/>
          <dgm:resizeHandles val="exact"/>
        </dgm:presLayoutVars>
      </dgm:prSet>
      <dgm:spPr/>
    </dgm:pt>
  </dgm:ptLst>
  <dgm:cxnLst>
    <dgm:cxn modelId="{6005D6BB-17C1-4E0A-88F9-32F66A98D3B7}" type="presOf" srcId="{3F442EA2-39BA-4C9A-AD59-755D4917D532}" destId="{E6A445EE-D086-4B01-B491-D67950A5A065}" srcOrd="0"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4/7/2024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E703FB31-5440-4421-8B2F-CE0868E88A36}" type="datetime1">
              <a:rPr lang="en-US" smtClean="0"/>
              <a:t>4/7/2024</a:t>
            </a:fld>
            <a:endParaRPr lang="en-US"/>
          </a:p>
        </p:txBody>
      </p:sp>
      <p:sp>
        <p:nvSpPr>
          <p:cNvPr id="17" name="Footer Placeholder 16"/>
          <p:cNvSpPr>
            <a:spLocks noGrp="1"/>
          </p:cNvSpPr>
          <p:nvPr>
            <p:ph type="ftr" sz="quarter" idx="11"/>
          </p:nvPr>
        </p:nvSpPr>
        <p:spPr>
          <a:xfrm>
            <a:off x="3778625" y="6416678"/>
            <a:ext cx="4464422" cy="365125"/>
          </a:xfrm>
        </p:spPr>
        <p:txBody>
          <a:bodyPr/>
          <a:lstStyle/>
          <a:p>
            <a:r>
              <a:rPr lang="en-US" dirty="0"/>
              <a:t>DEPARTMENT OF CSE</a:t>
            </a:r>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8709BC-5EB6-4261-964A-986D17E3622D}" type="datetime1">
              <a:rPr lang="en-US" smtClean="0"/>
              <a:t>4/7/2024</a:t>
            </a:fld>
            <a:endParaRPr lang="en-US"/>
          </a:p>
        </p:txBody>
      </p:sp>
      <p:sp>
        <p:nvSpPr>
          <p:cNvPr id="5" name="Footer Placeholder 4"/>
          <p:cNvSpPr>
            <a:spLocks noGrp="1"/>
          </p:cNvSpPr>
          <p:nvPr>
            <p:ph type="ftr" sz="quarter" idx="11"/>
          </p:nvPr>
        </p:nvSpPr>
        <p:spPr/>
        <p:txBody>
          <a:bodyPr/>
          <a:lstStyle/>
          <a:p>
            <a:r>
              <a:rPr lang="en-US"/>
              <a:t>CSE DEPARTMENT</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CD9DA9-FCD8-45AA-9392-935FFBF774B1}" type="datetime1">
              <a:rPr lang="en-US" smtClean="0"/>
              <a:t>4/7/2024</a:t>
            </a:fld>
            <a:endParaRPr lang="en-US"/>
          </a:p>
        </p:txBody>
      </p:sp>
      <p:sp>
        <p:nvSpPr>
          <p:cNvPr id="5" name="Footer Placeholder 4"/>
          <p:cNvSpPr>
            <a:spLocks noGrp="1"/>
          </p:cNvSpPr>
          <p:nvPr>
            <p:ph type="ftr" sz="quarter" idx="11"/>
          </p:nvPr>
        </p:nvSpPr>
        <p:spPr/>
        <p:txBody>
          <a:bodyPr/>
          <a:lstStyle/>
          <a:p>
            <a:r>
              <a:rPr lang="en-US"/>
              <a:t>CSE DEPARTMENT</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41"/>
            <a:ext cx="2743200" cy="5851525"/>
          </a:xfrm>
        </p:spPr>
        <p:txBody>
          <a:bodyPr vert="eaVert"/>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52B1D6-B800-4162-BB0A-93C4060F194D}" type="datetime1">
              <a:rPr lang="en-US" smtClean="0"/>
              <a:t>4/7/2024</a:t>
            </a:fld>
            <a:endParaRPr lang="en-US"/>
          </a:p>
        </p:txBody>
      </p:sp>
      <p:sp>
        <p:nvSpPr>
          <p:cNvPr id="5" name="Footer Placeholder 4"/>
          <p:cNvSpPr>
            <a:spLocks noGrp="1"/>
          </p:cNvSpPr>
          <p:nvPr>
            <p:ph type="ftr" sz="quarter" idx="11"/>
          </p:nvPr>
        </p:nvSpPr>
        <p:spPr/>
        <p:txBody>
          <a:bodyPr/>
          <a:lstStyle/>
          <a:p>
            <a:r>
              <a:rPr lang="en-US"/>
              <a:t>CSE DEPARTMENT</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1538F2-AC42-4037-B788-0B79CF7B85CC}" type="datetime1">
              <a:rPr lang="en-US" smtClean="0"/>
              <a:t>4/7/2024</a:t>
            </a:fld>
            <a:endParaRPr lang="en-US"/>
          </a:p>
        </p:txBody>
      </p:sp>
      <p:sp>
        <p:nvSpPr>
          <p:cNvPr id="5" name="Footer Placeholder 4"/>
          <p:cNvSpPr>
            <a:spLocks noGrp="1"/>
          </p:cNvSpPr>
          <p:nvPr>
            <p:ph type="ftr" sz="quarter" idx="11"/>
          </p:nvPr>
        </p:nvSpPr>
        <p:spPr/>
        <p:txBody>
          <a:bodyPr/>
          <a:lstStyle/>
          <a:p>
            <a:r>
              <a:rPr lang="en-US"/>
              <a:t>CSE DEPARTMENT</a:t>
            </a:r>
          </a:p>
        </p:txBody>
      </p:sp>
      <p:sp>
        <p:nvSpPr>
          <p:cNvPr id="6" name="Slide Number Placeholder 5"/>
          <p:cNvSpPr>
            <a:spLocks noGrp="1"/>
          </p:cNvSpPr>
          <p:nvPr>
            <p:ph type="sldNum" sz="quarter" idx="12"/>
          </p:nvPr>
        </p:nvSpPr>
        <p:spPr>
          <a:xfrm>
            <a:off x="10566400" y="6416678"/>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13B697-3371-46BE-B2B1-5E8E5E3FDA95}" type="datetime1">
              <a:rPr lang="en-US" smtClean="0"/>
              <a:t>4/7/2024</a:t>
            </a:fld>
            <a:endParaRPr lang="en-US"/>
          </a:p>
        </p:txBody>
      </p:sp>
      <p:sp>
        <p:nvSpPr>
          <p:cNvPr id="6" name="Footer Placeholder 5"/>
          <p:cNvSpPr>
            <a:spLocks noGrp="1"/>
          </p:cNvSpPr>
          <p:nvPr>
            <p:ph type="ftr" sz="quarter" idx="11"/>
          </p:nvPr>
        </p:nvSpPr>
        <p:spPr/>
        <p:txBody>
          <a:bodyPr/>
          <a:lstStyle/>
          <a:p>
            <a:r>
              <a:rPr lang="en-US"/>
              <a:t>CSE DEPARTMENT</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3"/>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3"/>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584B9CD-5E7B-4BB7-BCBC-CFFF64E5D5C8}" type="datetime1">
              <a:rPr lang="en-US" smtClean="0"/>
              <a:t>4/7/2024</a:t>
            </a:fld>
            <a:endParaRPr lang="en-US"/>
          </a:p>
        </p:txBody>
      </p:sp>
      <p:sp>
        <p:nvSpPr>
          <p:cNvPr id="8" name="Footer Placeholder 7"/>
          <p:cNvSpPr>
            <a:spLocks noGrp="1"/>
          </p:cNvSpPr>
          <p:nvPr>
            <p:ph type="ftr" sz="quarter" idx="11"/>
          </p:nvPr>
        </p:nvSpPr>
        <p:spPr/>
        <p:txBody>
          <a:bodyPr/>
          <a:lstStyle/>
          <a:p>
            <a:r>
              <a:rPr lang="en-US"/>
              <a:t>CSE DEPARTMENT</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9" y="2362203"/>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9"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3"/>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2569B80-A208-4270-8DE2-B0E11836F882}" type="datetime1">
              <a:rPr lang="en-US" smtClean="0"/>
              <a:t>4/7/2024</a:t>
            </a:fld>
            <a:endParaRPr lang="en-US"/>
          </a:p>
        </p:txBody>
      </p:sp>
      <p:sp>
        <p:nvSpPr>
          <p:cNvPr id="4" name="Footer Placeholder 3"/>
          <p:cNvSpPr>
            <a:spLocks noGrp="1"/>
          </p:cNvSpPr>
          <p:nvPr>
            <p:ph type="ftr" sz="quarter" idx="11"/>
          </p:nvPr>
        </p:nvSpPr>
        <p:spPr/>
        <p:txBody>
          <a:bodyPr/>
          <a:lstStyle/>
          <a:p>
            <a:r>
              <a:rPr lang="en-US"/>
              <a:t>CSE DEPARTMENT</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188AC-100C-4C9A-A451-8C9A30579162}" type="datetime1">
              <a:rPr lang="en-US" smtClean="0"/>
              <a:t>4/7/2024</a:t>
            </a:fld>
            <a:endParaRPr lang="en-US"/>
          </a:p>
        </p:txBody>
      </p:sp>
      <p:sp>
        <p:nvSpPr>
          <p:cNvPr id="3" name="Footer Placeholder 2"/>
          <p:cNvSpPr>
            <a:spLocks noGrp="1"/>
          </p:cNvSpPr>
          <p:nvPr>
            <p:ph type="ftr" sz="quarter" idx="11"/>
          </p:nvPr>
        </p:nvSpPr>
        <p:spPr/>
        <p:txBody>
          <a:bodyPr/>
          <a:lstStyle/>
          <a:p>
            <a:r>
              <a:rPr lang="en-US"/>
              <a:t>CSE DEPARTMENT</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1977CE0-1FF4-43FA-8C86-838701AD9C98}" type="datetime1">
              <a:rPr lang="en-US" smtClean="0"/>
              <a:t>4/7/2024</a:t>
            </a:fld>
            <a:endParaRPr lang="en-US"/>
          </a:p>
        </p:txBody>
      </p:sp>
      <p:sp>
        <p:nvSpPr>
          <p:cNvPr id="6" name="Footer Placeholder 5"/>
          <p:cNvSpPr>
            <a:spLocks noGrp="1"/>
          </p:cNvSpPr>
          <p:nvPr>
            <p:ph type="ftr" sz="quarter" idx="11"/>
          </p:nvPr>
        </p:nvSpPr>
        <p:spPr/>
        <p:txBody>
          <a:bodyPr/>
          <a:lstStyle/>
          <a:p>
            <a:r>
              <a:rPr lang="en-US"/>
              <a:t>CSE DEPARTMENT</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3"/>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2" y="1524003"/>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2"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68A0B64-56AC-4279-9A13-B7FE39B580B4}" type="datetime1">
              <a:rPr lang="en-US" smtClean="0"/>
              <a:t>4/7/2024</a:t>
            </a:fld>
            <a:endParaRPr lang="en-US"/>
          </a:p>
        </p:txBody>
      </p:sp>
      <p:sp>
        <p:nvSpPr>
          <p:cNvPr id="6" name="Footer Placeholder 5"/>
          <p:cNvSpPr>
            <a:spLocks noGrp="1"/>
          </p:cNvSpPr>
          <p:nvPr>
            <p:ph type="ftr" sz="quarter" idx="11"/>
          </p:nvPr>
        </p:nvSpPr>
        <p:spPr/>
        <p:txBody>
          <a:bodyPr/>
          <a:lstStyle/>
          <a:p>
            <a:r>
              <a:rPr lang="en-US"/>
              <a:t>CSE DEPARTMENT</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8"/>
            <a:ext cx="2844800" cy="365125"/>
          </a:xfrm>
          <a:prstGeom prst="rect">
            <a:avLst/>
          </a:prstGeom>
        </p:spPr>
        <p:txBody>
          <a:bodyPr vert="horz" anchor="b"/>
          <a:lstStyle>
            <a:lvl1pPr algn="l" eaLnBrk="1" latinLnBrk="0" hangingPunct="1">
              <a:defRPr kumimoji="0" sz="1800">
                <a:solidFill>
                  <a:schemeClr val="tx1">
                    <a:shade val="50000"/>
                  </a:schemeClr>
                </a:solidFill>
              </a:defRPr>
            </a:lvl1pPr>
          </a:lstStyle>
          <a:p>
            <a:fld id="{6B7F1F90-CF25-436D-9E94-1A354B708B1A}" type="datetime1">
              <a:rPr lang="en-US" smtClean="0"/>
              <a:t>4/7/2024</a:t>
            </a:fld>
            <a:endParaRPr lang="en-US" dirty="0"/>
          </a:p>
        </p:txBody>
      </p:sp>
      <p:sp>
        <p:nvSpPr>
          <p:cNvPr id="3" name="Footer Placeholder 2"/>
          <p:cNvSpPr>
            <a:spLocks noGrp="1"/>
          </p:cNvSpPr>
          <p:nvPr>
            <p:ph type="ftr" sz="quarter" idx="3"/>
          </p:nvPr>
        </p:nvSpPr>
        <p:spPr>
          <a:xfrm>
            <a:off x="4165600" y="6416678"/>
            <a:ext cx="3860800" cy="365125"/>
          </a:xfrm>
          <a:prstGeom prst="rect">
            <a:avLst/>
          </a:prstGeom>
        </p:spPr>
        <p:txBody>
          <a:bodyPr vert="horz" anchor="b"/>
          <a:lstStyle>
            <a:lvl1pPr algn="ctr" eaLnBrk="1" latinLnBrk="0" hangingPunct="1">
              <a:defRPr kumimoji="0" sz="3600">
                <a:solidFill>
                  <a:schemeClr val="tx1">
                    <a:shade val="50000"/>
                  </a:schemeClr>
                </a:solidFill>
              </a:defRPr>
            </a:lvl1pPr>
          </a:lstStyle>
          <a:p>
            <a:r>
              <a:rPr lang="en-US" dirty="0"/>
              <a:t>CSE DEPARTMENT</a:t>
            </a:r>
          </a:p>
        </p:txBody>
      </p:sp>
      <p:sp>
        <p:nvSpPr>
          <p:cNvPr id="23" name="Slide Number Placeholder 22"/>
          <p:cNvSpPr>
            <a:spLocks noGrp="1"/>
          </p:cNvSpPr>
          <p:nvPr>
            <p:ph type="sldNum" sz="quarter" idx="4"/>
          </p:nvPr>
        </p:nvSpPr>
        <p:spPr>
          <a:xfrm>
            <a:off x="10566400" y="6416678"/>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dirty="0"/>
          </a:p>
        </p:txBody>
      </p:sp>
      <p:grpSp>
        <p:nvGrpSpPr>
          <p:cNvPr id="24" name="Group 18"/>
          <p:cNvGrpSpPr/>
          <p:nvPr/>
        </p:nvGrpSpPr>
        <p:grpSpPr bwMode="auto">
          <a:xfrm>
            <a:off x="4263970" y="1960566"/>
            <a:ext cx="3762431" cy="4821237"/>
            <a:chOff x="1365" y="355"/>
            <a:chExt cx="3024" cy="3875"/>
          </a:xfrm>
          <a:solidFill>
            <a:schemeClr val="bg2">
              <a:lumMod val="50000"/>
              <a:alpha val="20000"/>
            </a:schemeClr>
          </a:solidFill>
        </p:grpSpPr>
        <p:sp>
          <p:nvSpPr>
            <p:cNvPr id="25" name="Freeform 2"/>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6" name="Freeform 3"/>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7" name="Freeform 4"/>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45" name="Freeform 5"/>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46" name="Freeform 6"/>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47" name="Freeform 7"/>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48" name="Freeform 8"/>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49" name="Freeform 9"/>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0" name="Freeform 10"/>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1" name="Freeform 11"/>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2" name="Freeform 12"/>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3" name="Freeform 13"/>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4" name="Freeform 14"/>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5" name="Freeform 15"/>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7" name="Freeform 17"/>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panose="05020102010507070707"/>
        <a:buChar char=""/>
        <a:defRPr kumimoji="0" sz="2800" kern="1200">
          <a:solidFill>
            <a:schemeClr val="tx1"/>
          </a:solidFill>
          <a:latin typeface="+mn-lt"/>
          <a:ea typeface="+mn-ea"/>
          <a:cs typeface="+mn-cs"/>
        </a:defRPr>
      </a:lvl1pPr>
      <a:lvl2pPr marL="868680" indent="-283210" algn="l" rtl="0" eaLnBrk="1" latinLnBrk="0" hangingPunct="1">
        <a:spcBef>
          <a:spcPct val="20000"/>
        </a:spcBef>
        <a:buClr>
          <a:schemeClr val="bg2"/>
        </a:buClr>
        <a:buSzPct val="80000"/>
        <a:buFont typeface="Wingdings 2" panose="05020102010507070707"/>
        <a:buChar char=""/>
        <a:defRPr kumimoji="0" sz="2400" kern="1200">
          <a:solidFill>
            <a:schemeClr val="tx1"/>
          </a:solidFill>
          <a:latin typeface="+mn-lt"/>
          <a:ea typeface="+mn-ea"/>
          <a:cs typeface="+mn-cs"/>
        </a:defRPr>
      </a:lvl2pPr>
      <a:lvl3pPr marL="1134110" indent="-228600" algn="l" rtl="0" eaLnBrk="1" latinLnBrk="0" hangingPunct="1">
        <a:spcBef>
          <a:spcPct val="20000"/>
        </a:spcBef>
        <a:buClr>
          <a:schemeClr val="bg2"/>
        </a:buClr>
        <a:buSzPct val="95000"/>
        <a:buFont typeface="Wingdings" panose="05000000000000000000"/>
        <a:buChar char=""/>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bg2"/>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bg2"/>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bg2"/>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panose="05020102010507070707"/>
        <a:buChar char=""/>
        <a:defRPr kumimoji="0" sz="1800" kern="1200">
          <a:solidFill>
            <a:schemeClr val="tx1"/>
          </a:solidFill>
          <a:latin typeface="+mn-lt"/>
          <a:ea typeface="+mn-ea"/>
          <a:cs typeface="+mn-cs"/>
        </a:defRPr>
      </a:lvl7pPr>
      <a:lvl8pPr marL="2167255" indent="-182880" algn="l" rtl="0" eaLnBrk="1" latinLnBrk="0" hangingPunct="1">
        <a:spcBef>
          <a:spcPct val="20000"/>
        </a:spcBef>
        <a:buClr>
          <a:schemeClr val="bg2"/>
        </a:buClr>
        <a:buFont typeface="Wingdings 2" panose="05020102010507070707"/>
        <a:buChar char=""/>
        <a:defRPr kumimoji="0" sz="1800" kern="1200">
          <a:solidFill>
            <a:schemeClr val="tx1"/>
          </a:solidFill>
          <a:latin typeface="+mn-lt"/>
          <a:ea typeface="+mn-ea"/>
          <a:cs typeface="+mn-cs"/>
        </a:defRPr>
      </a:lvl8pPr>
      <a:lvl9pPr marL="2368550" indent="-182880" algn="l" rtl="0" eaLnBrk="1" latinLnBrk="0" hangingPunct="1">
        <a:spcBef>
          <a:spcPct val="20000"/>
        </a:spcBef>
        <a:buClr>
          <a:schemeClr val="bg2"/>
        </a:buClr>
        <a:buFont typeface="Wingdings 2" panose="05020102010507070707"/>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0291" y="1764405"/>
            <a:ext cx="8534400" cy="1828800"/>
          </a:xfrm>
        </p:spPr>
        <p:txBody>
          <a:bodyPr>
            <a:noAutofit/>
          </a:bodyPr>
          <a:lstStyle/>
          <a:p>
            <a:pPr algn="ctr"/>
            <a:r>
              <a:rPr lang="en-US" sz="5400"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A PROJECT ON :-</a:t>
            </a:r>
          </a:p>
          <a:p>
            <a:pPr algn="ctr"/>
            <a:r>
              <a:rPr lang="en-US" sz="5400"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 HOSPITAL MANAGEMENT SYSTEM</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22915B92-1090-4755-BF2C-5F0F6C247391}" type="datetime1">
              <a:rPr lang="en-US" smtClean="0"/>
              <a:t>4/7/2024</a:t>
            </a:fld>
            <a:endParaRPr lang="en-US"/>
          </a:p>
        </p:txBody>
      </p:sp>
      <p:sp>
        <p:nvSpPr>
          <p:cNvPr id="11" name="Footer Placeholder 10"/>
          <p:cNvSpPr>
            <a:spLocks noGrp="1"/>
          </p:cNvSpPr>
          <p:nvPr>
            <p:ph type="ftr" sz="quarter" idx="11"/>
          </p:nvPr>
        </p:nvSpPr>
        <p:spPr/>
        <p:txBody>
          <a:bodyPr/>
          <a:lstStyle/>
          <a:p>
            <a:r>
              <a:rPr lang="en-US" dirty="0"/>
              <a:t>DEPARTMENT OF CSE</a:t>
            </a:r>
          </a:p>
        </p:txBody>
      </p:sp>
      <p:sp>
        <p:nvSpPr>
          <p:cNvPr id="12" name="Slide Number Placeholder 11"/>
          <p:cNvSpPr>
            <a:spLocks noGrp="1"/>
          </p:cNvSpPr>
          <p:nvPr>
            <p:ph type="sldNum" sz="quarter" idx="12"/>
          </p:nvPr>
        </p:nvSpPr>
        <p:spPr/>
        <p:txBody>
          <a:bodyPr/>
          <a:lstStyle/>
          <a:p>
            <a:fld id="{401CF334-2D5C-4859-84A6-CA7E6E43FAEB}" type="slidenum">
              <a:rPr lang="en-US" smtClean="0"/>
              <a:t>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13B697-3371-46BE-B2B1-5E8E5E3FDA95}" type="datetime1">
              <a:rPr lang="en-US" smtClean="0"/>
              <a:t>4/7/2024</a:t>
            </a:fld>
            <a:endParaRPr lang="en-US"/>
          </a:p>
        </p:txBody>
      </p:sp>
      <p:sp>
        <p:nvSpPr>
          <p:cNvPr id="6" name="Footer Placeholder 5"/>
          <p:cNvSpPr>
            <a:spLocks noGrp="1"/>
          </p:cNvSpPr>
          <p:nvPr>
            <p:ph type="ftr" sz="quarter" idx="11"/>
          </p:nvPr>
        </p:nvSpPr>
        <p:spPr>
          <a:xfrm>
            <a:off x="4165599" y="6416678"/>
            <a:ext cx="4378793" cy="365125"/>
          </a:xfrm>
        </p:spPr>
        <p:txBody>
          <a:bodyPr/>
          <a:lstStyle/>
          <a:p>
            <a:r>
              <a:rPr lang="en-US" dirty="0"/>
              <a:t>DEPARTMENT OF CSE</a:t>
            </a:r>
          </a:p>
        </p:txBody>
      </p:sp>
      <p:sp>
        <p:nvSpPr>
          <p:cNvPr id="7" name="Slide Number Placeholder 6"/>
          <p:cNvSpPr>
            <a:spLocks noGrp="1"/>
          </p:cNvSpPr>
          <p:nvPr>
            <p:ph type="sldNum" sz="quarter" idx="12"/>
          </p:nvPr>
        </p:nvSpPr>
        <p:spPr/>
        <p:txBody>
          <a:bodyPr/>
          <a:lstStyle/>
          <a:p>
            <a:fld id="{401CF334-2D5C-4859-84A6-CA7E6E43FAEB}" type="slidenum">
              <a:rPr lang="en-US" smtClean="0"/>
              <a:t>10</a:t>
            </a:fld>
            <a:endParaRPr lang="en-US"/>
          </a:p>
        </p:txBody>
      </p:sp>
      <p:pic>
        <p:nvPicPr>
          <p:cNvPr id="17" name="Content Placeholder 16"/>
          <p:cNvPicPr>
            <a:picLocks noGrp="1" noChangeAspect="1"/>
          </p:cNvPicPr>
          <p:nvPr>
            <p:ph sz="half" idx="2"/>
          </p:nvPr>
        </p:nvPicPr>
        <p:blipFill>
          <a:blip r:embed="rId2"/>
          <a:stretch>
            <a:fillRect/>
          </a:stretch>
        </p:blipFill>
        <p:spPr>
          <a:xfrm>
            <a:off x="748665" y="1129030"/>
            <a:ext cx="3704590" cy="2234565"/>
          </a:xfrm>
          <a:prstGeom prst="rect">
            <a:avLst/>
          </a:prstGeom>
        </p:spPr>
      </p:pic>
      <p:pic>
        <p:nvPicPr>
          <p:cNvPr id="12" name="Picture 11"/>
          <p:cNvPicPr>
            <a:picLocks noChangeAspect="1"/>
          </p:cNvPicPr>
          <p:nvPr/>
        </p:nvPicPr>
        <p:blipFill>
          <a:blip r:embed="rId3"/>
          <a:stretch>
            <a:fillRect/>
          </a:stretch>
        </p:blipFill>
        <p:spPr>
          <a:xfrm>
            <a:off x="6932930" y="3765550"/>
            <a:ext cx="3633470" cy="2258695"/>
          </a:xfrm>
          <a:prstGeom prst="rect">
            <a:avLst/>
          </a:prstGeom>
        </p:spPr>
      </p:pic>
      <p:pic>
        <p:nvPicPr>
          <p:cNvPr id="14" name="Picture 13"/>
          <p:cNvPicPr>
            <a:picLocks noChangeAspect="1"/>
          </p:cNvPicPr>
          <p:nvPr/>
        </p:nvPicPr>
        <p:blipFill>
          <a:blip r:embed="rId4"/>
          <a:stretch>
            <a:fillRect/>
          </a:stretch>
        </p:blipFill>
        <p:spPr>
          <a:xfrm>
            <a:off x="748665" y="3756025"/>
            <a:ext cx="3705225" cy="2277745"/>
          </a:xfrm>
          <a:prstGeom prst="rect">
            <a:avLst/>
          </a:prstGeom>
        </p:spPr>
      </p:pic>
      <p:pic>
        <p:nvPicPr>
          <p:cNvPr id="13" name="Content Placeholder 12"/>
          <p:cNvPicPr>
            <a:picLocks noGrp="1" noChangeAspect="1"/>
          </p:cNvPicPr>
          <p:nvPr>
            <p:ph sz="half" idx="1"/>
          </p:nvPr>
        </p:nvPicPr>
        <p:blipFill>
          <a:blip r:embed="rId5"/>
          <a:stretch>
            <a:fillRect/>
          </a:stretch>
        </p:blipFill>
        <p:spPr>
          <a:xfrm>
            <a:off x="6932930" y="1109980"/>
            <a:ext cx="3633470" cy="2233930"/>
          </a:xfrm>
          <a:prstGeom prst="rect">
            <a:avLst/>
          </a:prstGeom>
        </p:spPr>
      </p:pic>
      <p:sp>
        <p:nvSpPr>
          <p:cNvPr id="16" name="Text Box 15"/>
          <p:cNvSpPr txBox="1"/>
          <p:nvPr/>
        </p:nvSpPr>
        <p:spPr>
          <a:xfrm>
            <a:off x="1775460" y="549275"/>
            <a:ext cx="1651000" cy="398780"/>
          </a:xfrm>
          <a:prstGeom prst="rect">
            <a:avLst/>
          </a:prstGeom>
          <a:noFill/>
        </p:spPr>
        <p:txBody>
          <a:bodyPr wrap="square" rtlCol="0">
            <a:spAutoFit/>
          </a:bodyPr>
          <a:lstStyle/>
          <a:p>
            <a:r>
              <a:rPr lang="en-IN" altLang="en-US" sz="2000"/>
              <a:t>INPUTS</a:t>
            </a:r>
          </a:p>
        </p:txBody>
      </p:sp>
      <p:sp>
        <p:nvSpPr>
          <p:cNvPr id="18" name="Text Box 17"/>
          <p:cNvSpPr txBox="1"/>
          <p:nvPr/>
        </p:nvSpPr>
        <p:spPr>
          <a:xfrm>
            <a:off x="8098155" y="579755"/>
            <a:ext cx="1172210" cy="398780"/>
          </a:xfrm>
          <a:prstGeom prst="rect">
            <a:avLst/>
          </a:prstGeom>
          <a:noFill/>
        </p:spPr>
        <p:txBody>
          <a:bodyPr wrap="none" rtlCol="0">
            <a:spAutoFit/>
          </a:bodyPr>
          <a:lstStyle/>
          <a:p>
            <a:r>
              <a:rPr lang="en-IN" altLang="en-US" sz="2000"/>
              <a:t>OUTPUTS</a:t>
            </a:r>
          </a:p>
        </p:txBody>
      </p:sp>
      <p:sp>
        <p:nvSpPr>
          <p:cNvPr id="19" name="Text Box 18"/>
          <p:cNvSpPr txBox="1"/>
          <p:nvPr/>
        </p:nvSpPr>
        <p:spPr>
          <a:xfrm>
            <a:off x="4195580" y="150495"/>
            <a:ext cx="3830820" cy="461665"/>
          </a:xfrm>
          <a:prstGeom prst="rect">
            <a:avLst/>
          </a:prstGeom>
          <a:noFill/>
        </p:spPr>
        <p:txBody>
          <a:bodyPr wrap="square" rtlCol="0">
            <a:spAutoFit/>
          </a:bodyPr>
          <a:lstStyle/>
          <a:p>
            <a:r>
              <a:rPr lang="en-IN" altLang="en-US" sz="2400" dirty="0">
                <a:solidFill>
                  <a:schemeClr val="tx2"/>
                </a:solidFill>
                <a:latin typeface="Times New Roman" panose="02020603050405020304" pitchFamily="18" charset="0"/>
                <a:cs typeface="Times New Roman" panose="02020603050405020304" pitchFamily="18" charset="0"/>
              </a:rPr>
              <a:t>DOCTORS RECORS TEST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13B697-3371-46BE-B2B1-5E8E5E3FDA95}" type="datetime1">
              <a:rPr lang="en-US" smtClean="0"/>
              <a:t>4/7/2024</a:t>
            </a:fld>
            <a:endParaRPr lang="en-US"/>
          </a:p>
        </p:txBody>
      </p:sp>
      <p:sp>
        <p:nvSpPr>
          <p:cNvPr id="6" name="Footer Placeholder 5"/>
          <p:cNvSpPr>
            <a:spLocks noGrp="1"/>
          </p:cNvSpPr>
          <p:nvPr>
            <p:ph type="ftr" sz="quarter" idx="11"/>
          </p:nvPr>
        </p:nvSpPr>
        <p:spPr>
          <a:xfrm>
            <a:off x="4165600" y="6416678"/>
            <a:ext cx="4453744" cy="365125"/>
          </a:xfrm>
        </p:spPr>
        <p:txBody>
          <a:bodyPr/>
          <a:lstStyle/>
          <a:p>
            <a:r>
              <a:rPr lang="en-US" dirty="0"/>
              <a:t> DEPARTMENT OF CSE</a:t>
            </a:r>
          </a:p>
        </p:txBody>
      </p:sp>
      <p:sp>
        <p:nvSpPr>
          <p:cNvPr id="7" name="Slide Number Placeholder 6"/>
          <p:cNvSpPr>
            <a:spLocks noGrp="1"/>
          </p:cNvSpPr>
          <p:nvPr>
            <p:ph type="sldNum" sz="quarter" idx="12"/>
          </p:nvPr>
        </p:nvSpPr>
        <p:spPr/>
        <p:txBody>
          <a:bodyPr/>
          <a:lstStyle/>
          <a:p>
            <a:fld id="{401CF334-2D5C-4859-84A6-CA7E6E43FAEB}" type="slidenum">
              <a:rPr lang="en-US" smtClean="0"/>
              <a:t>11</a:t>
            </a:fld>
            <a:endParaRPr lang="en-US"/>
          </a:p>
        </p:txBody>
      </p:sp>
      <p:pic>
        <p:nvPicPr>
          <p:cNvPr id="8" name="Content Placeholder 7"/>
          <p:cNvPicPr>
            <a:picLocks noGrp="1" noChangeAspect="1"/>
          </p:cNvPicPr>
          <p:nvPr>
            <p:ph sz="half" idx="2"/>
          </p:nvPr>
        </p:nvPicPr>
        <p:blipFill>
          <a:blip r:embed="rId2"/>
          <a:stretch>
            <a:fillRect/>
          </a:stretch>
        </p:blipFill>
        <p:spPr>
          <a:xfrm>
            <a:off x="6407785" y="1267460"/>
            <a:ext cx="4158615" cy="1983740"/>
          </a:xfrm>
          <a:prstGeom prst="rect">
            <a:avLst/>
          </a:prstGeom>
        </p:spPr>
      </p:pic>
      <p:pic>
        <p:nvPicPr>
          <p:cNvPr id="13" name="Picture 12"/>
          <p:cNvPicPr>
            <a:picLocks noChangeAspect="1"/>
          </p:cNvPicPr>
          <p:nvPr/>
        </p:nvPicPr>
        <p:blipFill>
          <a:blip r:embed="rId3"/>
          <a:stretch>
            <a:fillRect/>
          </a:stretch>
        </p:blipFill>
        <p:spPr>
          <a:xfrm>
            <a:off x="6407785" y="3881120"/>
            <a:ext cx="4159250" cy="2320925"/>
          </a:xfrm>
          <a:prstGeom prst="rect">
            <a:avLst/>
          </a:prstGeom>
        </p:spPr>
      </p:pic>
      <p:pic>
        <p:nvPicPr>
          <p:cNvPr id="16" name="Picture 15"/>
          <p:cNvPicPr>
            <a:picLocks noChangeAspect="1"/>
          </p:cNvPicPr>
          <p:nvPr/>
        </p:nvPicPr>
        <p:blipFill>
          <a:blip r:embed="rId4"/>
          <a:stretch>
            <a:fillRect/>
          </a:stretch>
        </p:blipFill>
        <p:spPr>
          <a:xfrm>
            <a:off x="608965" y="3881120"/>
            <a:ext cx="3797935" cy="2439670"/>
          </a:xfrm>
          <a:prstGeom prst="rect">
            <a:avLst/>
          </a:prstGeom>
        </p:spPr>
      </p:pic>
      <p:pic>
        <p:nvPicPr>
          <p:cNvPr id="17" name="Picture 16"/>
          <p:cNvPicPr>
            <a:picLocks noChangeAspect="1"/>
          </p:cNvPicPr>
          <p:nvPr/>
        </p:nvPicPr>
        <p:blipFill>
          <a:blip r:embed="rId5"/>
          <a:stretch>
            <a:fillRect/>
          </a:stretch>
        </p:blipFill>
        <p:spPr>
          <a:xfrm>
            <a:off x="609600" y="1151255"/>
            <a:ext cx="3797300" cy="2216150"/>
          </a:xfrm>
          <a:prstGeom prst="rect">
            <a:avLst/>
          </a:prstGeom>
        </p:spPr>
      </p:pic>
      <p:sp>
        <p:nvSpPr>
          <p:cNvPr id="21" name="Text Box 20"/>
          <p:cNvSpPr txBox="1"/>
          <p:nvPr/>
        </p:nvSpPr>
        <p:spPr>
          <a:xfrm>
            <a:off x="1825625" y="584835"/>
            <a:ext cx="1973580" cy="398780"/>
          </a:xfrm>
          <a:prstGeom prst="rect">
            <a:avLst/>
          </a:prstGeom>
          <a:noFill/>
        </p:spPr>
        <p:txBody>
          <a:bodyPr wrap="square" rtlCol="0">
            <a:spAutoFit/>
            <a:scene3d>
              <a:camera prst="orthographicFront"/>
              <a:lightRig rig="threePt" dir="t"/>
            </a:scene3d>
          </a:bodyPr>
          <a:lstStyle/>
          <a:p>
            <a:r>
              <a:rPr lang="en-IN" altLang="en-US" sz="2000">
                <a:solidFill>
                  <a:schemeClr val="tx1"/>
                </a:solidFill>
                <a:effectLst>
                  <a:outerShdw blurRad="38100" dist="19050" dir="2700000" algn="tl" rotWithShape="0">
                    <a:schemeClr val="dk1">
                      <a:alpha val="40000"/>
                    </a:schemeClr>
                  </a:outerShdw>
                </a:effectLst>
              </a:rPr>
              <a:t>INPUTS</a:t>
            </a:r>
          </a:p>
        </p:txBody>
      </p:sp>
      <p:sp>
        <p:nvSpPr>
          <p:cNvPr id="19" name="Text Box 18"/>
          <p:cNvSpPr txBox="1"/>
          <p:nvPr/>
        </p:nvSpPr>
        <p:spPr>
          <a:xfrm>
            <a:off x="7822565" y="584835"/>
            <a:ext cx="2165985" cy="398780"/>
          </a:xfrm>
          <a:prstGeom prst="rect">
            <a:avLst/>
          </a:prstGeom>
          <a:noFill/>
        </p:spPr>
        <p:txBody>
          <a:bodyPr wrap="square" rtlCol="0">
            <a:spAutoFit/>
          </a:bodyPr>
          <a:lstStyle/>
          <a:p>
            <a:r>
              <a:rPr lang="en-IN" altLang="en-US" sz="2000"/>
              <a:t>OUTPUTS</a:t>
            </a:r>
          </a:p>
        </p:txBody>
      </p:sp>
      <p:sp>
        <p:nvSpPr>
          <p:cNvPr id="2" name="Text Box 1"/>
          <p:cNvSpPr txBox="1"/>
          <p:nvPr/>
        </p:nvSpPr>
        <p:spPr>
          <a:xfrm>
            <a:off x="4165600" y="121386"/>
            <a:ext cx="3974059" cy="461665"/>
          </a:xfrm>
          <a:prstGeom prst="rect">
            <a:avLst/>
          </a:prstGeom>
          <a:noFill/>
        </p:spPr>
        <p:txBody>
          <a:bodyPr wrap="square" rtlCol="0">
            <a:spAutoFit/>
          </a:bodyPr>
          <a:lstStyle/>
          <a:p>
            <a:pPr algn="ctr"/>
            <a:r>
              <a:rPr lang="en-IN" altLang="en-US" sz="2400" dirty="0">
                <a:solidFill>
                  <a:schemeClr val="tx2"/>
                </a:solidFill>
                <a:latin typeface="Times New Roman" panose="02020603050405020304" pitchFamily="18" charset="0"/>
                <a:cs typeface="Times New Roman" panose="02020603050405020304" pitchFamily="18" charset="0"/>
              </a:rPr>
              <a:t>PATIENT RECORDS TEST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13B697-3371-46BE-B2B1-5E8E5E3FDA95}" type="datetime1">
              <a:rPr lang="en-US" smtClean="0"/>
              <a:t>4/7/2024</a:t>
            </a:fld>
            <a:endParaRPr lang="en-US"/>
          </a:p>
        </p:txBody>
      </p:sp>
      <p:sp>
        <p:nvSpPr>
          <p:cNvPr id="6" name="Footer Placeholder 5"/>
          <p:cNvSpPr>
            <a:spLocks noGrp="1"/>
          </p:cNvSpPr>
          <p:nvPr>
            <p:ph type="ftr" sz="quarter" idx="11"/>
          </p:nvPr>
        </p:nvSpPr>
        <p:spPr>
          <a:xfrm>
            <a:off x="4165599" y="6416678"/>
            <a:ext cx="4348813" cy="365125"/>
          </a:xfrm>
        </p:spPr>
        <p:txBody>
          <a:bodyPr/>
          <a:lstStyle/>
          <a:p>
            <a:r>
              <a:rPr lang="en-US" dirty="0"/>
              <a:t> DEPARTMENT OF CSE</a:t>
            </a:r>
          </a:p>
        </p:txBody>
      </p:sp>
      <p:sp>
        <p:nvSpPr>
          <p:cNvPr id="7" name="Slide Number Placeholder 6"/>
          <p:cNvSpPr>
            <a:spLocks noGrp="1"/>
          </p:cNvSpPr>
          <p:nvPr>
            <p:ph type="sldNum" sz="quarter" idx="12"/>
          </p:nvPr>
        </p:nvSpPr>
        <p:spPr/>
        <p:txBody>
          <a:bodyPr/>
          <a:lstStyle/>
          <a:p>
            <a:fld id="{401CF334-2D5C-4859-84A6-CA7E6E43FAEB}" type="slidenum">
              <a:rPr lang="en-US" smtClean="0"/>
              <a:t>12</a:t>
            </a:fld>
            <a:endParaRPr lang="en-US"/>
          </a:p>
        </p:txBody>
      </p:sp>
      <p:pic>
        <p:nvPicPr>
          <p:cNvPr id="15" name="Content Placeholder 14"/>
          <p:cNvPicPr>
            <a:picLocks noGrp="1" noChangeAspect="1"/>
          </p:cNvPicPr>
          <p:nvPr>
            <p:ph sz="half" idx="2"/>
          </p:nvPr>
        </p:nvPicPr>
        <p:blipFill>
          <a:blip r:embed="rId2"/>
          <a:stretch>
            <a:fillRect/>
          </a:stretch>
        </p:blipFill>
        <p:spPr>
          <a:xfrm>
            <a:off x="1270635" y="3793490"/>
            <a:ext cx="3742690" cy="2301875"/>
          </a:xfrm>
          <a:prstGeom prst="rect">
            <a:avLst/>
          </a:prstGeom>
        </p:spPr>
      </p:pic>
      <p:pic>
        <p:nvPicPr>
          <p:cNvPr id="10" name="Content Placeholder 9"/>
          <p:cNvPicPr>
            <a:picLocks noGrp="1" noChangeAspect="1"/>
          </p:cNvPicPr>
          <p:nvPr>
            <p:ph sz="half" idx="1"/>
          </p:nvPr>
        </p:nvPicPr>
        <p:blipFill>
          <a:blip r:embed="rId3"/>
          <a:stretch>
            <a:fillRect/>
          </a:stretch>
        </p:blipFill>
        <p:spPr>
          <a:xfrm>
            <a:off x="6433185" y="1325245"/>
            <a:ext cx="3883025" cy="2315845"/>
          </a:xfrm>
          <a:prstGeom prst="rect">
            <a:avLst/>
          </a:prstGeom>
        </p:spPr>
      </p:pic>
      <p:pic>
        <p:nvPicPr>
          <p:cNvPr id="14" name="Picture 13"/>
          <p:cNvPicPr>
            <a:picLocks noChangeAspect="1"/>
          </p:cNvPicPr>
          <p:nvPr/>
        </p:nvPicPr>
        <p:blipFill>
          <a:blip r:embed="rId4"/>
          <a:stretch>
            <a:fillRect/>
          </a:stretch>
        </p:blipFill>
        <p:spPr>
          <a:xfrm>
            <a:off x="1333500" y="1324610"/>
            <a:ext cx="3679190" cy="2317115"/>
          </a:xfrm>
          <a:prstGeom prst="rect">
            <a:avLst/>
          </a:prstGeom>
        </p:spPr>
      </p:pic>
      <p:pic>
        <p:nvPicPr>
          <p:cNvPr id="12" name="Picture 11"/>
          <p:cNvPicPr>
            <a:picLocks noChangeAspect="1"/>
          </p:cNvPicPr>
          <p:nvPr/>
        </p:nvPicPr>
        <p:blipFill>
          <a:blip r:embed="rId5"/>
          <a:stretch>
            <a:fillRect/>
          </a:stretch>
        </p:blipFill>
        <p:spPr>
          <a:xfrm>
            <a:off x="6433185" y="3794125"/>
            <a:ext cx="3883025" cy="2284095"/>
          </a:xfrm>
          <a:prstGeom prst="rect">
            <a:avLst/>
          </a:prstGeom>
        </p:spPr>
      </p:pic>
      <p:sp>
        <p:nvSpPr>
          <p:cNvPr id="2" name="Text Box 1"/>
          <p:cNvSpPr txBox="1"/>
          <p:nvPr/>
        </p:nvSpPr>
        <p:spPr>
          <a:xfrm>
            <a:off x="3846196" y="186055"/>
            <a:ext cx="3742690" cy="461665"/>
          </a:xfrm>
          <a:prstGeom prst="rect">
            <a:avLst/>
          </a:prstGeom>
          <a:noFill/>
        </p:spPr>
        <p:txBody>
          <a:bodyPr wrap="square" rtlCol="0">
            <a:spAutoFit/>
          </a:bodyPr>
          <a:lstStyle/>
          <a:p>
            <a:pPr algn="ctr"/>
            <a:r>
              <a:rPr lang="en-IN" altLang="en-US" sz="2400" dirty="0">
                <a:solidFill>
                  <a:schemeClr val="tx2"/>
                </a:solidFill>
                <a:latin typeface="Times New Roman" panose="02020603050405020304" pitchFamily="18" charset="0"/>
                <a:cs typeface="Times New Roman" panose="02020603050405020304" pitchFamily="18" charset="0"/>
              </a:rPr>
              <a:t>PATIENT RECORDS TEST</a:t>
            </a:r>
          </a:p>
        </p:txBody>
      </p:sp>
      <p:sp>
        <p:nvSpPr>
          <p:cNvPr id="21" name="Text Box 20"/>
          <p:cNvSpPr txBox="1"/>
          <p:nvPr/>
        </p:nvSpPr>
        <p:spPr>
          <a:xfrm>
            <a:off x="2501265" y="774065"/>
            <a:ext cx="1973580" cy="398780"/>
          </a:xfrm>
          <a:prstGeom prst="rect">
            <a:avLst/>
          </a:prstGeom>
          <a:noFill/>
        </p:spPr>
        <p:txBody>
          <a:bodyPr wrap="square" rtlCol="0">
            <a:spAutoFit/>
            <a:scene3d>
              <a:camera prst="orthographicFront"/>
              <a:lightRig rig="threePt" dir="t"/>
            </a:scene3d>
          </a:bodyPr>
          <a:lstStyle/>
          <a:p>
            <a:r>
              <a:rPr lang="en-IN" altLang="en-US" sz="2000">
                <a:solidFill>
                  <a:schemeClr val="tx1"/>
                </a:solidFill>
                <a:effectLst>
                  <a:outerShdw blurRad="38100" dist="19050" dir="2700000" algn="tl" rotWithShape="0">
                    <a:schemeClr val="dk1">
                      <a:alpha val="40000"/>
                    </a:schemeClr>
                  </a:outerShdw>
                </a:effectLst>
              </a:rPr>
              <a:t>INPUTS</a:t>
            </a:r>
          </a:p>
        </p:txBody>
      </p:sp>
      <p:sp>
        <p:nvSpPr>
          <p:cNvPr id="19" name="Text Box 18"/>
          <p:cNvSpPr txBox="1"/>
          <p:nvPr/>
        </p:nvSpPr>
        <p:spPr>
          <a:xfrm>
            <a:off x="7771765" y="773430"/>
            <a:ext cx="2165985" cy="398780"/>
          </a:xfrm>
          <a:prstGeom prst="rect">
            <a:avLst/>
          </a:prstGeom>
          <a:noFill/>
        </p:spPr>
        <p:txBody>
          <a:bodyPr wrap="square" rtlCol="0">
            <a:spAutoFit/>
          </a:bodyPr>
          <a:lstStyle/>
          <a:p>
            <a:r>
              <a:rPr lang="en-IN" altLang="en-US" sz="2000"/>
              <a:t>OUTPUTS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3B697-3371-46BE-B2B1-5E8E5E3FDA95}" type="datetime1">
              <a:rPr lang="en-US" smtClean="0"/>
              <a:t>4/7/2024</a:t>
            </a:fld>
            <a:endParaRPr lang="en-US"/>
          </a:p>
        </p:txBody>
      </p:sp>
      <p:sp>
        <p:nvSpPr>
          <p:cNvPr id="3" name="Footer Placeholder 2"/>
          <p:cNvSpPr>
            <a:spLocks noGrp="1"/>
          </p:cNvSpPr>
          <p:nvPr>
            <p:ph type="ftr" sz="quarter" idx="11"/>
          </p:nvPr>
        </p:nvSpPr>
        <p:spPr>
          <a:xfrm>
            <a:off x="4165600" y="6416678"/>
            <a:ext cx="4273862" cy="36512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13</a:t>
            </a:fld>
            <a:endParaRPr lang="en-US"/>
          </a:p>
        </p:txBody>
      </p:sp>
      <p:sp>
        <p:nvSpPr>
          <p:cNvPr id="6" name="Content Placeholder 5"/>
          <p:cNvSpPr>
            <a:spLocks noGrp="1"/>
          </p:cNvSpPr>
          <p:nvPr>
            <p:ph sz="half" idx="1"/>
          </p:nvPr>
        </p:nvSpPr>
        <p:spPr>
          <a:xfrm>
            <a:off x="609600" y="1123407"/>
            <a:ext cx="10961914" cy="5002760"/>
          </a:xfrm>
        </p:spPr>
        <p:txBody>
          <a:bodyPr>
            <a:noAutofit/>
          </a:bodyPr>
          <a:lstStyle/>
          <a:p>
            <a:pPr algn="just">
              <a:lnSpc>
                <a:spcPct val="150000"/>
              </a:lnSpc>
              <a:spcBef>
                <a:spcPts val="600"/>
              </a:spcBef>
              <a:spcAft>
                <a:spcPts val="60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Implementation of hospital management system project helps to store all the kinds records, provide coordination and user communication, improve day to day Operation and human resources, and market hospital services well-tuned hospital management system involves lots of important decisions that should be made in the most efficient and quick way. Nowadays it is hard to implement it without the distinct hospital management system. In this article, we will explore what is HMS software, what functions it performs and how it helps the healthcare industry be more effective and patient centric. </a:t>
            </a:r>
          </a:p>
          <a:p>
            <a:pPr algn="just">
              <a:lnSpc>
                <a:spcPct val="150000"/>
              </a:lnSpc>
              <a:spcBef>
                <a:spcPts val="600"/>
              </a:spcBef>
              <a:spcAft>
                <a:spcPts val="60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Hospital management system in the 21st century is necessary. Hospitals are discovering that for effectiveness and efficiency there is a need to adopt cost-effective HIS that can meet organization’s needs. </a:t>
            </a:r>
            <a:endParaRPr lang="en-IN" sz="2000"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598714" y="0"/>
            <a:ext cx="10972800" cy="1143000"/>
          </a:xfrm>
        </p:spPr>
        <p:txBody>
          <a:bodyPr>
            <a:normAutofit/>
          </a:bodyPr>
          <a:lstStyle/>
          <a:p>
            <a:pPr algn="l"/>
            <a:r>
              <a:rPr lang="en-US" sz="4400" dirty="0">
                <a:solidFill>
                  <a:schemeClr val="accent1"/>
                </a:solidFill>
                <a:latin typeface="Times New Roman" panose="02020603050405020304" pitchFamily="18" charset="0"/>
                <a:cs typeface="Times New Roman" panose="02020603050405020304" pitchFamily="18" charset="0"/>
              </a:rPr>
              <a:t>Conclusion</a:t>
            </a:r>
            <a:endParaRPr lang="en-IN" sz="44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3B697-3371-46BE-B2B1-5E8E5E3FDA95}" type="datetime1">
              <a:rPr lang="en-US" smtClean="0"/>
              <a:t>4/7/2024</a:t>
            </a:fld>
            <a:endParaRPr lang="en-US"/>
          </a:p>
        </p:txBody>
      </p:sp>
      <p:sp>
        <p:nvSpPr>
          <p:cNvPr id="3" name="Footer Placeholder 2"/>
          <p:cNvSpPr>
            <a:spLocks noGrp="1"/>
          </p:cNvSpPr>
          <p:nvPr>
            <p:ph type="ftr" sz="quarter" idx="11"/>
          </p:nvPr>
        </p:nvSpPr>
        <p:spPr>
          <a:xfrm>
            <a:off x="4165600" y="6416678"/>
            <a:ext cx="4572002" cy="36512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017495"/>
            <a:ext cx="8212183" cy="482300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44708" y="1317522"/>
            <a:ext cx="10972800" cy="4709160"/>
          </a:xfrm>
        </p:spPr>
        <p:txBody>
          <a:bodyPr>
            <a:noAutofit/>
          </a:bodyPr>
          <a:lstStyle/>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Introduction</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Purpose</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Project Features</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Hardware and Software Requirements</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Flow  Chart</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ER Diagram</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Testing</a:t>
            </a:r>
          </a:p>
          <a:p>
            <a:pPr marL="366395" indent="-366395">
              <a:lnSpc>
                <a:spcPct val="150000"/>
              </a:lnSpc>
              <a:buClr>
                <a:schemeClr val="dk1"/>
              </a:buClr>
              <a:buSzPts val="3600"/>
              <a:buFont typeface="Wingdings" panose="05000000000000000000" pitchFamily="2" charset="2"/>
              <a:buChar char="q"/>
            </a:pPr>
            <a:r>
              <a:rPr lang="en-US" sz="2400" dirty="0">
                <a:latin typeface="Bell MT" panose="02020503060305020303" pitchFamily="18" charset="0"/>
                <a:ea typeface="Calibri" panose="020F0502020204030204"/>
                <a:cs typeface="Calibri" panose="020F0502020204030204"/>
                <a:sym typeface="Calibri" panose="020F0502020204030204"/>
              </a:rPr>
              <a:t>Conclusion</a:t>
            </a:r>
          </a:p>
          <a:p>
            <a:pPr marL="137160" indent="0">
              <a:lnSpc>
                <a:spcPct val="150000"/>
              </a:lnSpc>
              <a:buClr>
                <a:schemeClr val="dk1"/>
              </a:buClr>
              <a:buSzPts val="3600"/>
              <a:buNone/>
            </a:pPr>
            <a:endParaRPr lang="en-US" dirty="0">
              <a:solidFill>
                <a:schemeClr val="accent2">
                  <a:lumMod val="60000"/>
                  <a:lumOff val="40000"/>
                </a:schemeClr>
              </a:solidFill>
              <a:latin typeface="Calibri" panose="020F0502020204030204"/>
              <a:ea typeface="Calibri" panose="020F0502020204030204"/>
              <a:cs typeface="Calibri" panose="020F0502020204030204"/>
              <a:sym typeface="Calibri" panose="020F0502020204030204"/>
            </a:endParaRPr>
          </a:p>
          <a:p>
            <a:pPr marL="0" indent="0" algn="l" rtl="0" eaLnBrk="1" latinLnBrk="0" hangingPunct="1">
              <a:lnSpc>
                <a:spcPct val="150000"/>
              </a:lnSpc>
              <a:spcBef>
                <a:spcPts val="0"/>
              </a:spcBef>
              <a:spcAft>
                <a:spcPts val="0"/>
              </a:spcAft>
              <a:buClr>
                <a:schemeClr val="dk1"/>
              </a:buClr>
              <a:buSzPts val="3600"/>
              <a:buNone/>
            </a:pPr>
            <a:endParaRPr lang="en-IN" dirty="0">
              <a:effectLst/>
            </a:endParaRPr>
          </a:p>
        </p:txBody>
      </p:sp>
      <p:sp>
        <p:nvSpPr>
          <p:cNvPr id="13" name="Title 12"/>
          <p:cNvSpPr>
            <a:spLocks noGrp="1"/>
          </p:cNvSpPr>
          <p:nvPr>
            <p:ph type="title"/>
          </p:nvPr>
        </p:nvSpPr>
        <p:spPr/>
        <p:txBody>
          <a:bodyPr>
            <a:normAutofit/>
          </a:bodyPr>
          <a:lstStyle/>
          <a:p>
            <a:pPr algn="l"/>
            <a:r>
              <a:rPr lang="en-US" sz="4400" dirty="0">
                <a:latin typeface="Arial Black" panose="020B0A04020102020204" pitchFamily="34" charset="0"/>
              </a:rPr>
              <a:t>Content Layout</a:t>
            </a:r>
          </a:p>
        </p:txBody>
      </p:sp>
      <p:sp>
        <p:nvSpPr>
          <p:cNvPr id="2" name="Date Placeholder 1"/>
          <p:cNvSpPr>
            <a:spLocks noGrp="1"/>
          </p:cNvSpPr>
          <p:nvPr>
            <p:ph type="dt" sz="half" idx="10"/>
          </p:nvPr>
        </p:nvSpPr>
        <p:spPr/>
        <p:txBody>
          <a:bodyPr/>
          <a:lstStyle/>
          <a:p>
            <a:fld id="{1DE76027-C657-4861-868B-0506A375FDCE}" type="datetime1">
              <a:rPr lang="en-US" smtClean="0"/>
              <a:t>4/7/2024</a:t>
            </a:fld>
            <a:endParaRPr lang="en-US" dirty="0"/>
          </a:p>
        </p:txBody>
      </p:sp>
      <p:sp>
        <p:nvSpPr>
          <p:cNvPr id="3" name="Footer Placeholder 2"/>
          <p:cNvSpPr>
            <a:spLocks noGrp="1"/>
          </p:cNvSpPr>
          <p:nvPr>
            <p:ph type="ftr" sz="quarter" idx="11"/>
          </p:nvPr>
        </p:nvSpPr>
        <p:spPr>
          <a:xfrm>
            <a:off x="3454400" y="6416678"/>
            <a:ext cx="4572000" cy="36512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197"/>
            <a:ext cx="10972800" cy="868183"/>
          </a:xfrm>
        </p:spPr>
        <p:txBody>
          <a:bodyPr>
            <a:normAutofit/>
          </a:bodyPr>
          <a:lstStyle/>
          <a:p>
            <a:pPr algn="l"/>
            <a:r>
              <a:rPr lang="en-US" sz="4400" dirty="0">
                <a:solidFill>
                  <a:schemeClr val="accent3"/>
                </a:solidFill>
                <a:latin typeface="Times New Roman" panose="02020603050405020304" pitchFamily="18" charset="0"/>
                <a:ea typeface="Calibri" panose="020F0502020204030204"/>
                <a:cs typeface="Times New Roman" panose="02020603050405020304" pitchFamily="18" charset="0"/>
                <a:sym typeface="Calibri" panose="020F0502020204030204"/>
              </a:rPr>
              <a:t>1. Introduction</a:t>
            </a:r>
            <a:endParaRPr lang="en-US" dirty="0">
              <a:solidFill>
                <a:schemeClr val="accent3"/>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B13AAE3-0414-4683-AAED-03D4AF808EF3}" type="datetime1">
              <a:rPr lang="en-US" smtClean="0"/>
              <a:t>4/7/2024</a:t>
            </a:fld>
            <a:endParaRPr lang="en-US"/>
          </a:p>
        </p:txBody>
      </p:sp>
      <p:sp>
        <p:nvSpPr>
          <p:cNvPr id="4" name="Footer Placeholder 3"/>
          <p:cNvSpPr>
            <a:spLocks noGrp="1"/>
          </p:cNvSpPr>
          <p:nvPr>
            <p:ph type="ftr" sz="quarter" idx="11"/>
          </p:nvPr>
        </p:nvSpPr>
        <p:spPr>
          <a:xfrm>
            <a:off x="4165600" y="6416678"/>
            <a:ext cx="4438754" cy="365125"/>
          </a:xfrm>
        </p:spPr>
        <p:txBody>
          <a:bodyPr/>
          <a:lstStyle/>
          <a:p>
            <a:r>
              <a:rPr lang="en-US" dirty="0"/>
              <a:t> DEPARTMENT OF CSE</a:t>
            </a:r>
          </a:p>
        </p:txBody>
      </p:sp>
      <p:sp>
        <p:nvSpPr>
          <p:cNvPr id="5" name="Slide Number Placeholder 4"/>
          <p:cNvSpPr>
            <a:spLocks noGrp="1"/>
          </p:cNvSpPr>
          <p:nvPr>
            <p:ph type="sldNum" sz="quarter" idx="12"/>
          </p:nvPr>
        </p:nvSpPr>
        <p:spPr/>
        <p:txBody>
          <a:bodyPr/>
          <a:lstStyle/>
          <a:p>
            <a:fld id="{401CF334-2D5C-4859-84A6-CA7E6E43FAEB}" type="slidenum">
              <a:rPr lang="en-US" smtClean="0"/>
              <a:t>3</a:t>
            </a:fld>
            <a:endParaRPr lang="en-US"/>
          </a:p>
        </p:txBody>
      </p:sp>
      <p:sp>
        <p:nvSpPr>
          <p:cNvPr id="8" name="Content Placeholder 7"/>
          <p:cNvSpPr>
            <a:spLocks noGrp="1"/>
          </p:cNvSpPr>
          <p:nvPr>
            <p:ph idx="1"/>
          </p:nvPr>
        </p:nvSpPr>
        <p:spPr>
          <a:xfrm>
            <a:off x="609600" y="1074420"/>
            <a:ext cx="10972800" cy="4709160"/>
          </a:xfrm>
        </p:spPr>
        <p:txBody>
          <a:bodyPr>
            <a:normAutofit fontScale="25000" lnSpcReduction="20000"/>
          </a:bodyPr>
          <a:lstStyle/>
          <a:p>
            <a:pPr marL="137160" indent="0" algn="just">
              <a:lnSpc>
                <a:spcPct val="120000"/>
              </a:lnSpc>
              <a:spcBef>
                <a:spcPts val="600"/>
              </a:spcBef>
              <a:spcAft>
                <a:spcPts val="600"/>
              </a:spcAft>
              <a:buNone/>
            </a:pPr>
            <a:r>
              <a:rPr lang="en-IN" sz="7200" dirty="0">
                <a:latin typeface="Times New Roman" panose="02020603050405020304" pitchFamily="18" charset="0"/>
                <a:ea typeface="Times New Roman" panose="02020603050405020304" pitchFamily="18" charset="0"/>
              </a:rPr>
              <a:t>Hospital Management System is a process of implementing all the activities of the hospital in a computerized automated way to fasten the performance. This includes doctors , patients and specialists . This project provides excellent security of data at the entry level of user-system </a:t>
            </a:r>
            <a:r>
              <a:rPr lang="en-IN" sz="7200" dirty="0">
                <a:effectLst/>
                <a:latin typeface="Times New Roman" panose="02020603050405020304" pitchFamily="18" charset="0"/>
                <a:ea typeface="Times New Roman" panose="02020603050405020304" pitchFamily="18" charset="0"/>
              </a:rPr>
              <a:t>The project Hospital Management system includes registration of patients, storing their details into the system, and also computerized  in the pharmacy, and labs. The software has the facility to give a unique id for every patient and stores the details of every patient and the staff . It includes a search facility to know the current status of each room. Users can search the details of a patient using the id. The Hospital Management System can be entered using a username and password. It is accessible either by an administrator or receptionist. Only they can add data into the database. The data can be retrieved easily. The interface is very user-friendly. The data are well protected for personal use and make the data processing very fast.</a:t>
            </a:r>
          </a:p>
          <a:p>
            <a:pPr marL="137160" indent="0" algn="just">
              <a:lnSpc>
                <a:spcPct val="120000"/>
              </a:lnSpc>
              <a:spcBef>
                <a:spcPts val="600"/>
              </a:spcBef>
              <a:spcAft>
                <a:spcPts val="600"/>
              </a:spcAft>
              <a:buNone/>
            </a:pPr>
            <a:r>
              <a:rPr lang="en-IN" sz="7200" dirty="0">
                <a:effectLst/>
                <a:latin typeface="Times New Roman" panose="02020603050405020304" pitchFamily="18" charset="0"/>
                <a:ea typeface="Times New Roman" panose="02020603050405020304" pitchFamily="18" charset="0"/>
              </a:rPr>
              <a:t> Hospital Management System is powerful, flexible, and easy to use . Hospital Management System is designed for multispeciality hospitals, to cover a wide range of hospital administration and management processes. It is an integrated end-to-end Hospital Management System that provides relevant information across the hospital to support effective decision-making for patient care, hospital administration, . Hospital Management System is a software product suite designed to improve the quality and management of hospital management . Hospital Management System enables you to develop your organization and improve its effectiveness and quality of work. Managing the key processes efficiently is critical to the success of the hospital helps you manage your processes.</a:t>
            </a:r>
          </a:p>
          <a:p>
            <a:pPr marL="137160" indent="0" algn="just">
              <a:lnSpc>
                <a:spcPct val="120000"/>
              </a:lnSpc>
              <a:spcBef>
                <a:spcPts val="600"/>
              </a:spcBef>
              <a:spcAft>
                <a:spcPts val="600"/>
              </a:spcAft>
              <a:buNone/>
            </a:pPr>
            <a:endParaRPr lang="en-IN" sz="7200" dirty="0">
              <a:latin typeface="Times New Roman" panose="02020603050405020304" pitchFamily="18" charset="0"/>
              <a:ea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55" y="305118"/>
            <a:ext cx="10972800" cy="1143000"/>
          </a:xfrm>
        </p:spPr>
        <p:txBody>
          <a:bodyPr>
            <a:normAutofit/>
          </a:bodyPr>
          <a:lstStyle/>
          <a:p>
            <a:pPr algn="l"/>
            <a:r>
              <a:rPr lang="en-US" sz="4400" dirty="0">
                <a:solidFill>
                  <a:schemeClr val="accent1"/>
                </a:solidFill>
                <a:latin typeface="Times New Roman" panose="02020603050405020304" pitchFamily="18" charset="0"/>
                <a:cs typeface="Times New Roman" panose="02020603050405020304" pitchFamily="18" charset="0"/>
              </a:rPr>
              <a:t>2.Purpose</a:t>
            </a:r>
          </a:p>
        </p:txBody>
      </p:sp>
      <p:sp>
        <p:nvSpPr>
          <p:cNvPr id="3" name="Date Placeholder 2"/>
          <p:cNvSpPr>
            <a:spLocks noGrp="1"/>
          </p:cNvSpPr>
          <p:nvPr>
            <p:ph type="dt" sz="half" idx="10"/>
          </p:nvPr>
        </p:nvSpPr>
        <p:spPr/>
        <p:txBody>
          <a:bodyPr/>
          <a:lstStyle/>
          <a:p>
            <a:fld id="{B4C50CA8-1E35-4AFE-BF8D-18F9C53CBE39}" type="datetime1">
              <a:rPr lang="en-US" smtClean="0"/>
              <a:t>4/7/2024</a:t>
            </a:fld>
            <a:endParaRPr lang="en-US"/>
          </a:p>
        </p:txBody>
      </p:sp>
      <p:sp>
        <p:nvSpPr>
          <p:cNvPr id="5" name="Footer Placeholder 4"/>
          <p:cNvSpPr>
            <a:spLocks noGrp="1"/>
          </p:cNvSpPr>
          <p:nvPr>
            <p:ph type="ftr" sz="quarter" idx="11"/>
          </p:nvPr>
        </p:nvSpPr>
        <p:spPr>
          <a:xfrm>
            <a:off x="4165599" y="6416678"/>
            <a:ext cx="4378793" cy="365125"/>
          </a:xfrm>
        </p:spPr>
        <p:txBody>
          <a:bodyPr/>
          <a:lstStyle/>
          <a:p>
            <a:r>
              <a:rPr lang="en-US" dirty="0"/>
              <a:t> DEPARTMENT OF CSE</a:t>
            </a:r>
          </a:p>
        </p:txBody>
      </p:sp>
      <p:sp>
        <p:nvSpPr>
          <p:cNvPr id="6" name="Slide Number Placeholder 5"/>
          <p:cNvSpPr>
            <a:spLocks noGrp="1"/>
          </p:cNvSpPr>
          <p:nvPr>
            <p:ph type="sldNum" sz="quarter" idx="12"/>
          </p:nvPr>
        </p:nvSpPr>
        <p:spPr/>
        <p:txBody>
          <a:bodyPr/>
          <a:lstStyle/>
          <a:p>
            <a:fld id="{401CF334-2D5C-4859-84A6-CA7E6E43FAEB}" type="slidenum">
              <a:rPr lang="en-US" smtClean="0"/>
              <a:t>4</a:t>
            </a:fld>
            <a:endParaRPr lang="en-US"/>
          </a:p>
        </p:txBody>
      </p:sp>
      <p:sp>
        <p:nvSpPr>
          <p:cNvPr id="10" name="Content Placeholder 9"/>
          <p:cNvSpPr>
            <a:spLocks noGrp="1"/>
          </p:cNvSpPr>
          <p:nvPr>
            <p:ph sz="half" idx="1"/>
          </p:nvPr>
        </p:nvSpPr>
        <p:spPr>
          <a:xfrm>
            <a:off x="261257" y="1519558"/>
            <a:ext cx="11669486" cy="4525963"/>
          </a:xfrm>
        </p:spPr>
        <p:txBody>
          <a:bodyPr>
            <a:normAutofit/>
          </a:bodyPr>
          <a:lstStyle/>
          <a:p>
            <a:pPr marL="137160" indent="0" algn="just">
              <a:lnSpc>
                <a:spcPct val="150000"/>
              </a:lnSpc>
              <a:buNone/>
            </a:pPr>
            <a:r>
              <a:rPr lang="en-US" dirty="0">
                <a:latin typeface="Times New Roman" panose="02020603050405020304" pitchFamily="18" charset="0"/>
                <a:cs typeface="Times New Roman" panose="02020603050405020304" pitchFamily="18" charset="0"/>
              </a:rPr>
              <a:t>The main objective of the Project on Hospital Management System is to manage the details of Hospital, Doctors, Patient, Employee, Test. It manages all the information about Hospital, Medicine, Test, Hospital. The project is totally built at administrative end and thus only the administrator is guaranteed the access. The purpose of the project is to build an application program to reduce the manual work for managing the Hospital, Doctors, Medicine, Patient. It tracks all the details about the Patient, Employee, Test</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title="SmartArt sample"/>
          <p:cNvGraphicFramePr>
            <a:graphicFrameLocks noGrp="1"/>
          </p:cNvGraphicFramePr>
          <p:nvPr>
            <p:ph sz="half" idx="2"/>
          </p:nvPr>
        </p:nvGraphicFramePr>
        <p:xfrm>
          <a:off x="6197600" y="1600202"/>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sz="half" idx="1"/>
          </p:nvPr>
        </p:nvSpPr>
        <p:spPr>
          <a:xfrm>
            <a:off x="609600" y="1600203"/>
            <a:ext cx="11419114" cy="4525963"/>
          </a:xfrm>
        </p:spPr>
        <p:txBody>
          <a:bodyPr>
            <a:normAutofit/>
          </a:bodyPr>
          <a:lstStyle/>
          <a:p>
            <a:pPr>
              <a:lnSpc>
                <a:spcPct val="150000"/>
              </a:lnSpc>
            </a:pPr>
            <a:r>
              <a:rPr lang="en-US" dirty="0"/>
              <a:t>• </a:t>
            </a:r>
            <a:r>
              <a:rPr lang="en-US" dirty="0">
                <a:latin typeface="Times New Roman" panose="02020603050405020304" pitchFamily="18" charset="0"/>
                <a:cs typeface="Times New Roman" panose="02020603050405020304" pitchFamily="18" charset="0"/>
              </a:rPr>
              <a:t>The system automates the manual procedure of managing hospital activities. </a:t>
            </a:r>
          </a:p>
          <a:p>
            <a:pPr>
              <a:lnSpc>
                <a:spcPct val="150000"/>
              </a:lnSpc>
            </a:pPr>
            <a:r>
              <a:rPr lang="en-US" dirty="0">
                <a:latin typeface="Times New Roman" panose="02020603050405020304" pitchFamily="18" charset="0"/>
                <a:cs typeface="Times New Roman" panose="02020603050405020304" pitchFamily="18" charset="0"/>
              </a:rPr>
              <a:t>• Doctors can view their patients’ treatment records and details easily. </a:t>
            </a:r>
          </a:p>
          <a:p>
            <a:pPr>
              <a:lnSpc>
                <a:spcPct val="150000"/>
              </a:lnSpc>
            </a:pPr>
            <a:r>
              <a:rPr lang="en-US" dirty="0">
                <a:latin typeface="Times New Roman" panose="02020603050405020304" pitchFamily="18" charset="0"/>
                <a:cs typeface="Times New Roman" panose="02020603050405020304" pitchFamily="18" charset="0"/>
              </a:rPr>
              <a:t>• The system is convenient and flexible to be used. </a:t>
            </a:r>
          </a:p>
          <a:p>
            <a:pPr>
              <a:lnSpc>
                <a:spcPct val="150000"/>
              </a:lnSpc>
            </a:pPr>
            <a:r>
              <a:rPr lang="en-US" dirty="0">
                <a:latin typeface="Times New Roman" panose="02020603050405020304" pitchFamily="18" charset="0"/>
                <a:cs typeface="Times New Roman" panose="02020603050405020304" pitchFamily="18" charset="0"/>
              </a:rPr>
              <a:t>• It saves their time, efforts, money, and resources .</a:t>
            </a:r>
          </a:p>
        </p:txBody>
      </p:sp>
      <p:sp>
        <p:nvSpPr>
          <p:cNvPr id="2" name="Title 1"/>
          <p:cNvSpPr>
            <a:spLocks noGrp="1"/>
          </p:cNvSpPr>
          <p:nvPr>
            <p:ph type="title"/>
          </p:nvPr>
        </p:nvSpPr>
        <p:spPr/>
        <p:txBody>
          <a:bodyPr>
            <a:normAutofit/>
          </a:bodyPr>
          <a:lstStyle/>
          <a:p>
            <a:pPr algn="l"/>
            <a:r>
              <a:rPr lang="en-US" sz="4400" dirty="0">
                <a:solidFill>
                  <a:schemeClr val="accent1"/>
                </a:solidFill>
                <a:latin typeface="Times New Roman" panose="02020603050405020304" pitchFamily="18" charset="0"/>
                <a:cs typeface="Times New Roman" panose="02020603050405020304" pitchFamily="18" charset="0"/>
              </a:rPr>
              <a:t>Project Features</a:t>
            </a:r>
          </a:p>
        </p:txBody>
      </p:sp>
      <p:sp>
        <p:nvSpPr>
          <p:cNvPr id="3" name="Date Placeholder 2"/>
          <p:cNvSpPr>
            <a:spLocks noGrp="1"/>
          </p:cNvSpPr>
          <p:nvPr>
            <p:ph type="dt" sz="half" idx="10"/>
          </p:nvPr>
        </p:nvSpPr>
        <p:spPr/>
        <p:txBody>
          <a:bodyPr/>
          <a:lstStyle/>
          <a:p>
            <a:fld id="{BA554897-3131-47FA-AC93-B6DD73585148}" type="datetime1">
              <a:rPr lang="en-US" smtClean="0"/>
              <a:t>4/7/2024</a:t>
            </a:fld>
            <a:endParaRPr lang="en-US"/>
          </a:p>
        </p:txBody>
      </p:sp>
      <p:sp>
        <p:nvSpPr>
          <p:cNvPr id="4" name="Footer Placeholder 3"/>
          <p:cNvSpPr>
            <a:spLocks noGrp="1"/>
          </p:cNvSpPr>
          <p:nvPr>
            <p:ph type="ftr" sz="quarter" idx="11"/>
          </p:nvPr>
        </p:nvSpPr>
        <p:spPr>
          <a:xfrm>
            <a:off x="4165600" y="6416678"/>
            <a:ext cx="4438754" cy="365125"/>
          </a:xfrm>
        </p:spPr>
        <p:txBody>
          <a:bodyPr/>
          <a:lstStyle/>
          <a:p>
            <a:r>
              <a:rPr lang="en-US" dirty="0"/>
              <a:t> DEPARTMENT OF CSE</a:t>
            </a:r>
          </a:p>
        </p:txBody>
      </p:sp>
      <p:sp>
        <p:nvSpPr>
          <p:cNvPr id="5" name="Slide Number Placeholder 4"/>
          <p:cNvSpPr>
            <a:spLocks noGrp="1"/>
          </p:cNvSpPr>
          <p:nvPr>
            <p:ph type="sldNum" sz="quarter" idx="12"/>
          </p:nvPr>
        </p:nvSpPr>
        <p:spPr/>
        <p:txBody>
          <a:bodyPr/>
          <a:lstStyle/>
          <a:p>
            <a:fld id="{401CF334-2D5C-4859-84A6-CA7E6E43FAEB}" type="slidenum">
              <a:rPr lang="en-US" smtClean="0"/>
              <a:t>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3B697-3371-46BE-B2B1-5E8E5E3FDA95}" type="datetime1">
              <a:rPr lang="en-US" smtClean="0"/>
              <a:t>4/7/2024</a:t>
            </a:fld>
            <a:endParaRPr lang="en-US"/>
          </a:p>
        </p:txBody>
      </p:sp>
      <p:sp>
        <p:nvSpPr>
          <p:cNvPr id="3" name="Footer Placeholder 2"/>
          <p:cNvSpPr>
            <a:spLocks noGrp="1"/>
          </p:cNvSpPr>
          <p:nvPr>
            <p:ph type="ftr" sz="quarter" idx="11"/>
          </p:nvPr>
        </p:nvSpPr>
        <p:spPr>
          <a:xfrm>
            <a:off x="4165600" y="6416678"/>
            <a:ext cx="4572002" cy="22396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
        <p:nvSpPr>
          <p:cNvPr id="7" name="Title 6"/>
          <p:cNvSpPr>
            <a:spLocks noGrp="1"/>
          </p:cNvSpPr>
          <p:nvPr>
            <p:ph type="title"/>
          </p:nvPr>
        </p:nvSpPr>
        <p:spPr>
          <a:xfrm>
            <a:off x="605246" y="-189097"/>
            <a:ext cx="10972800" cy="1143000"/>
          </a:xfrm>
        </p:spPr>
        <p:txBody>
          <a:bodyPr>
            <a:normAutofit/>
          </a:bodyPr>
          <a:lstStyle/>
          <a:p>
            <a:pPr algn="l"/>
            <a:r>
              <a:rPr lang="en-US" sz="4400" dirty="0">
                <a:latin typeface="Times New Roman" panose="02020603050405020304" pitchFamily="18" charset="0"/>
                <a:cs typeface="Times New Roman" panose="02020603050405020304" pitchFamily="18" charset="0"/>
              </a:rPr>
              <a:t>Hardware And Software Requirement</a:t>
            </a:r>
            <a:endParaRPr lang="en-IN" sz="4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1"/>
          </p:nvPr>
        </p:nvPicPr>
        <p:blipFill>
          <a:blip r:embed="rId2"/>
          <a:stretch>
            <a:fillRect/>
          </a:stretch>
        </p:blipFill>
        <p:spPr>
          <a:xfrm>
            <a:off x="9618854" y="3753075"/>
            <a:ext cx="1455546" cy="163844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Content Placeholder 8"/>
          <p:cNvPicPr>
            <a:picLocks noGrp="1" noChangeAspect="1"/>
          </p:cNvPicPr>
          <p:nvPr>
            <p:ph sz="half" idx="2"/>
          </p:nvPr>
        </p:nvPicPr>
        <p:blipFill>
          <a:blip r:embed="rId3"/>
          <a:stretch>
            <a:fillRect/>
          </a:stretch>
        </p:blipFill>
        <p:spPr>
          <a:xfrm>
            <a:off x="9240405" y="1466483"/>
            <a:ext cx="2651990" cy="1577477"/>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p:cNvSpPr txBox="1"/>
          <p:nvPr/>
        </p:nvSpPr>
        <p:spPr>
          <a:xfrm>
            <a:off x="299605" y="502698"/>
            <a:ext cx="8630805" cy="6500754"/>
          </a:xfrm>
          <a:prstGeom prst="rect">
            <a:avLst/>
          </a:prstGeom>
          <a:noFill/>
        </p:spPr>
        <p:txBody>
          <a:bodyPr wrap="square" rtlCol="0">
            <a:spAutoFit/>
          </a:bodyPr>
          <a:lstStyle/>
          <a:p>
            <a:pPr>
              <a:lnSpc>
                <a:spcPct val="150000"/>
              </a:lnSpc>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1 . NETBEANS </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NetBeans-14</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is an integrated development environment for Java. NetBeans allows applications to be</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developed from a set of modular software components called modules. NetBeans runs on Windows,</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macOS &amp; Linux. In this project we are using NetBeans 14 IDE for designing, creating &amp; debugging. We have used Java swing for creating a user friendly and user interactable graphical user interface.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2. JDK 18(Java Development Kit)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JDK (Java Development Kit)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is a development environment for building applications, applets, and components using the Java programming language. The JDK includes useful tools such as Java Runtime Environment (JRE), an interpreter (java), a compiler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javac</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 archiver (jar), a documentation generator(Javadoc), and some other development tools for developing and testing programs written in the Java</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programming language and running on the Java platform. In this project JDK version 18.0.2 is used for compiling and running the program.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3</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MySQL</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To store, organize &amp; manipulate data, a database is required. For this purpose, we are using MySQL.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MySQL is an open-source relational database management system (RDBMS). To link the database with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program, JDBC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api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&amp; java. SQL package is used.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b="1"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3B697-3371-46BE-B2B1-5E8E5E3FDA95}" type="datetime1">
              <a:rPr lang="en-US" smtClean="0"/>
              <a:t>4/7/2024</a:t>
            </a:fld>
            <a:endParaRPr lang="en-US"/>
          </a:p>
        </p:txBody>
      </p:sp>
      <p:sp>
        <p:nvSpPr>
          <p:cNvPr id="3" name="Footer Placeholder 2"/>
          <p:cNvSpPr>
            <a:spLocks noGrp="1"/>
          </p:cNvSpPr>
          <p:nvPr>
            <p:ph type="ftr" sz="quarter" idx="11"/>
          </p:nvPr>
        </p:nvSpPr>
        <p:spPr>
          <a:xfrm>
            <a:off x="4165599" y="6416678"/>
            <a:ext cx="4363803" cy="36512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
        <p:nvSpPr>
          <p:cNvPr id="7" name="Title 6"/>
          <p:cNvSpPr>
            <a:spLocks noGrp="1"/>
          </p:cNvSpPr>
          <p:nvPr>
            <p:ph type="title"/>
          </p:nvPr>
        </p:nvSpPr>
        <p:spPr>
          <a:xfrm>
            <a:off x="609600" y="-704538"/>
            <a:ext cx="10972800" cy="2014223"/>
          </a:xfrm>
        </p:spPr>
        <p:txBody>
          <a:bodyPr>
            <a:normAutofit/>
          </a:bodyPr>
          <a:lstStyle/>
          <a:p>
            <a:pPr algn="l"/>
            <a:r>
              <a:rPr lang="en-US" sz="4400" dirty="0">
                <a:solidFill>
                  <a:schemeClr val="accent1"/>
                </a:solidFill>
                <a:latin typeface="Times New Roman" panose="02020603050405020304" pitchFamily="18" charset="0"/>
                <a:cs typeface="Times New Roman" panose="02020603050405020304" pitchFamily="18" charset="0"/>
              </a:rPr>
              <a:t>Flowchart</a:t>
            </a:r>
            <a:endParaRPr lang="en-IN" sz="4400"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82486" y="1514008"/>
            <a:ext cx="9401526" cy="461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9601" y="663354"/>
            <a:ext cx="10174412" cy="873572"/>
          </a:xfrm>
          <a:prstGeom prst="rect">
            <a:avLst/>
          </a:prstGeom>
          <a:noFill/>
        </p:spPr>
        <p:txBody>
          <a:bodyPr wrap="square" rtlCol="0">
            <a:spAutoFit/>
          </a:bodyPr>
          <a:lstStyle/>
          <a:p>
            <a:pPr>
              <a:lnSpc>
                <a:spcPct val="150000"/>
              </a:lnSpc>
            </a:pPr>
            <a:r>
              <a:rPr lang="en-US" b="0" i="0" dirty="0">
                <a:effectLst/>
                <a:latin typeface="Times New Roman" panose="02020603050405020304" pitchFamily="18" charset="0"/>
                <a:cs typeface="Times New Roman" panose="02020603050405020304" pitchFamily="18" charset="0"/>
              </a:rPr>
              <a:t>A flow chart is </a:t>
            </a:r>
            <a:r>
              <a:rPr lang="en-US" b="1" i="0" dirty="0">
                <a:effectLst/>
                <a:latin typeface="Times New Roman" panose="02020603050405020304" pitchFamily="18" charset="0"/>
                <a:cs typeface="Times New Roman" panose="02020603050405020304" pitchFamily="18" charset="0"/>
              </a:rPr>
              <a:t>a visual diagram that shows the steps of any process from beginning to end, using process boxes, flow lines/arrows and other symbols</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3B697-3371-46BE-B2B1-5E8E5E3FDA95}" type="datetime1">
              <a:rPr lang="en-US" smtClean="0"/>
              <a:t>4/7/2024</a:t>
            </a:fld>
            <a:endParaRPr lang="en-US"/>
          </a:p>
        </p:txBody>
      </p:sp>
      <p:sp>
        <p:nvSpPr>
          <p:cNvPr id="3" name="Footer Placeholder 2"/>
          <p:cNvSpPr>
            <a:spLocks noGrp="1"/>
          </p:cNvSpPr>
          <p:nvPr>
            <p:ph type="ftr" sz="quarter" idx="11"/>
          </p:nvPr>
        </p:nvSpPr>
        <p:spPr>
          <a:xfrm>
            <a:off x="4165600" y="6416678"/>
            <a:ext cx="4438754" cy="36512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
        <p:nvSpPr>
          <p:cNvPr id="5" name="Content Placeholder 4"/>
          <p:cNvSpPr>
            <a:spLocks noGrp="1"/>
          </p:cNvSpPr>
          <p:nvPr>
            <p:ph sz="half" idx="2"/>
          </p:nvPr>
        </p:nvSpPr>
        <p:spPr/>
        <p:txBody>
          <a:bodyPr/>
          <a:lstStyle/>
          <a:p>
            <a:endParaRPr lang="en-IN" dirty="0"/>
          </a:p>
        </p:txBody>
      </p:sp>
      <p:sp>
        <p:nvSpPr>
          <p:cNvPr id="7" name="Title 6"/>
          <p:cNvSpPr>
            <a:spLocks noGrp="1"/>
          </p:cNvSpPr>
          <p:nvPr>
            <p:ph type="title"/>
          </p:nvPr>
        </p:nvSpPr>
        <p:spPr/>
        <p:txBody>
          <a:bodyPr>
            <a:normAutofit/>
          </a:bodyPr>
          <a:lstStyle/>
          <a:p>
            <a:pPr algn="l"/>
            <a:r>
              <a:rPr lang="en-US" sz="4400" dirty="0">
                <a:solidFill>
                  <a:schemeClr val="accent1"/>
                </a:solidFill>
                <a:latin typeface="Times New Roman" panose="02020603050405020304" pitchFamily="18" charset="0"/>
                <a:cs typeface="Times New Roman" panose="02020603050405020304" pitchFamily="18" charset="0"/>
              </a:rPr>
              <a:t>ER Diagram</a:t>
            </a:r>
            <a:endParaRPr lang="en-IN" sz="4400" dirty="0">
              <a:solidFill>
                <a:schemeClr val="accent1"/>
              </a:solidFill>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1545772"/>
            <a:ext cx="11190514" cy="462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3B697-3371-46BE-B2B1-5E8E5E3FDA95}" type="datetime1">
              <a:rPr lang="en-US" smtClean="0"/>
              <a:t>4/7/2024</a:t>
            </a:fld>
            <a:endParaRPr lang="en-US"/>
          </a:p>
        </p:txBody>
      </p:sp>
      <p:sp>
        <p:nvSpPr>
          <p:cNvPr id="3" name="Footer Placeholder 2"/>
          <p:cNvSpPr>
            <a:spLocks noGrp="1"/>
          </p:cNvSpPr>
          <p:nvPr>
            <p:ph type="ftr" sz="quarter" idx="11"/>
          </p:nvPr>
        </p:nvSpPr>
        <p:spPr>
          <a:xfrm>
            <a:off x="4165600" y="6404498"/>
            <a:ext cx="4572002" cy="365125"/>
          </a:xfrm>
        </p:spPr>
        <p:txBody>
          <a:bodyPr/>
          <a:lstStyle/>
          <a:p>
            <a:r>
              <a:rPr lang="en-US" dirty="0"/>
              <a:t> DEPARTMENT OF CSE</a:t>
            </a:r>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
        <p:nvSpPr>
          <p:cNvPr id="7" name="Title 6"/>
          <p:cNvSpPr>
            <a:spLocks noGrp="1"/>
          </p:cNvSpPr>
          <p:nvPr>
            <p:ph type="title"/>
          </p:nvPr>
        </p:nvSpPr>
        <p:spPr>
          <a:xfrm>
            <a:off x="254635" y="149225"/>
            <a:ext cx="10972800" cy="477520"/>
          </a:xfrm>
        </p:spPr>
        <p:txBody>
          <a:bodyPr>
            <a:normAutofit fontScale="90000"/>
          </a:bodyPr>
          <a:lstStyle/>
          <a:p>
            <a:pPr algn="l"/>
            <a:r>
              <a:rPr lang="en-US" sz="4400" dirty="0">
                <a:solidFill>
                  <a:schemeClr val="accent1"/>
                </a:solidFill>
                <a:latin typeface="Times New Roman" panose="02020603050405020304" pitchFamily="18" charset="0"/>
                <a:cs typeface="Times New Roman" panose="02020603050405020304" pitchFamily="18" charset="0"/>
              </a:rPr>
              <a:t>Testing</a:t>
            </a:r>
            <a:endParaRPr lang="en-IN" sz="4400" dirty="0">
              <a:solidFill>
                <a:schemeClr val="accent1"/>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4017645" y="198755"/>
            <a:ext cx="3860800" cy="461665"/>
          </a:xfrm>
          <a:prstGeom prst="rect">
            <a:avLst/>
          </a:prstGeom>
          <a:noFill/>
        </p:spPr>
        <p:txBody>
          <a:bodyPr wrap="square" rtlCol="0">
            <a:spAutoFit/>
          </a:bodyPr>
          <a:lstStyle/>
          <a:p>
            <a:r>
              <a:rPr lang="en-IN" altLang="en-US" sz="2400" dirty="0">
                <a:solidFill>
                  <a:schemeClr val="tx2"/>
                </a:solidFill>
                <a:latin typeface="Times New Roman" panose="02020603050405020304" pitchFamily="18" charset="0"/>
                <a:cs typeface="Times New Roman" panose="02020603050405020304" pitchFamily="18" charset="0"/>
              </a:rPr>
              <a:t>DOCTORS RECORS TEST</a:t>
            </a:r>
          </a:p>
        </p:txBody>
      </p:sp>
      <p:pic>
        <p:nvPicPr>
          <p:cNvPr id="9" name="Content Placeholder 8"/>
          <p:cNvPicPr>
            <a:picLocks noGrp="1" noChangeAspect="1"/>
          </p:cNvPicPr>
          <p:nvPr>
            <p:ph sz="half" idx="2"/>
          </p:nvPr>
        </p:nvPicPr>
        <p:blipFill>
          <a:blip r:embed="rId2"/>
          <a:stretch>
            <a:fillRect/>
          </a:stretch>
        </p:blipFill>
        <p:spPr>
          <a:xfrm>
            <a:off x="5730875" y="1477645"/>
            <a:ext cx="3549015" cy="2274570"/>
          </a:xfrm>
          <a:prstGeom prst="rect">
            <a:avLst/>
          </a:prstGeom>
        </p:spPr>
      </p:pic>
      <p:pic>
        <p:nvPicPr>
          <p:cNvPr id="11" name="Picture 10"/>
          <p:cNvPicPr>
            <a:picLocks noChangeAspect="1"/>
          </p:cNvPicPr>
          <p:nvPr/>
        </p:nvPicPr>
        <p:blipFill>
          <a:blip r:embed="rId3"/>
          <a:stretch>
            <a:fillRect/>
          </a:stretch>
        </p:blipFill>
        <p:spPr>
          <a:xfrm>
            <a:off x="5730875" y="3891280"/>
            <a:ext cx="3549015" cy="2345690"/>
          </a:xfrm>
          <a:prstGeom prst="rect">
            <a:avLst/>
          </a:prstGeom>
        </p:spPr>
      </p:pic>
      <p:pic>
        <p:nvPicPr>
          <p:cNvPr id="13" name="Picture 12"/>
          <p:cNvPicPr>
            <a:picLocks noChangeAspect="1"/>
          </p:cNvPicPr>
          <p:nvPr/>
        </p:nvPicPr>
        <p:blipFill>
          <a:blip r:embed="rId4"/>
          <a:stretch>
            <a:fillRect/>
          </a:stretch>
        </p:blipFill>
        <p:spPr>
          <a:xfrm>
            <a:off x="9727565" y="149225"/>
            <a:ext cx="2321560" cy="1328420"/>
          </a:xfrm>
          <a:prstGeom prst="rect">
            <a:avLst/>
          </a:prstGeom>
        </p:spPr>
      </p:pic>
      <p:pic>
        <p:nvPicPr>
          <p:cNvPr id="15" name="Picture 14"/>
          <p:cNvPicPr>
            <a:picLocks noChangeAspect="1"/>
          </p:cNvPicPr>
          <p:nvPr/>
        </p:nvPicPr>
        <p:blipFill>
          <a:blip r:embed="rId5"/>
          <a:stretch>
            <a:fillRect/>
          </a:stretch>
        </p:blipFill>
        <p:spPr>
          <a:xfrm>
            <a:off x="609600" y="1477645"/>
            <a:ext cx="3066415" cy="2274570"/>
          </a:xfrm>
          <a:prstGeom prst="rect">
            <a:avLst/>
          </a:prstGeom>
        </p:spPr>
      </p:pic>
      <p:pic>
        <p:nvPicPr>
          <p:cNvPr id="16" name="Picture 15"/>
          <p:cNvPicPr>
            <a:picLocks noChangeAspect="1"/>
          </p:cNvPicPr>
          <p:nvPr/>
        </p:nvPicPr>
        <p:blipFill>
          <a:blip r:embed="rId6"/>
          <a:stretch>
            <a:fillRect/>
          </a:stretch>
        </p:blipFill>
        <p:spPr>
          <a:xfrm>
            <a:off x="643255" y="3891280"/>
            <a:ext cx="3067050" cy="2345690"/>
          </a:xfrm>
          <a:prstGeom prst="rect">
            <a:avLst/>
          </a:prstGeom>
        </p:spPr>
      </p:pic>
      <p:sp>
        <p:nvSpPr>
          <p:cNvPr id="19" name="Text Box 18"/>
          <p:cNvSpPr txBox="1"/>
          <p:nvPr/>
        </p:nvSpPr>
        <p:spPr>
          <a:xfrm>
            <a:off x="6878955" y="868045"/>
            <a:ext cx="2165985" cy="398780"/>
          </a:xfrm>
          <a:prstGeom prst="rect">
            <a:avLst/>
          </a:prstGeom>
          <a:noFill/>
        </p:spPr>
        <p:txBody>
          <a:bodyPr wrap="square" rtlCol="0">
            <a:spAutoFit/>
          </a:bodyPr>
          <a:lstStyle/>
          <a:p>
            <a:r>
              <a:rPr lang="en-IN" altLang="en-US" sz="2000"/>
              <a:t>OUTPUTS</a:t>
            </a:r>
          </a:p>
        </p:txBody>
      </p:sp>
      <p:sp>
        <p:nvSpPr>
          <p:cNvPr id="21" name="Text Box 20"/>
          <p:cNvSpPr txBox="1"/>
          <p:nvPr/>
        </p:nvSpPr>
        <p:spPr>
          <a:xfrm>
            <a:off x="1583690" y="970280"/>
            <a:ext cx="1973580" cy="398780"/>
          </a:xfrm>
          <a:prstGeom prst="rect">
            <a:avLst/>
          </a:prstGeom>
          <a:noFill/>
        </p:spPr>
        <p:txBody>
          <a:bodyPr wrap="square" rtlCol="0">
            <a:spAutoFit/>
            <a:scene3d>
              <a:camera prst="orthographicFront"/>
              <a:lightRig rig="threePt" dir="t"/>
            </a:scene3d>
          </a:bodyPr>
          <a:lstStyle/>
          <a:p>
            <a:r>
              <a:rPr lang="en-IN" altLang="en-US" sz="2000">
                <a:solidFill>
                  <a:schemeClr val="tx1"/>
                </a:solidFill>
                <a:effectLst>
                  <a:outerShdw blurRad="38100" dist="19050" dir="2700000" algn="tl" rotWithShape="0">
                    <a:schemeClr val="dk1">
                      <a:alpha val="40000"/>
                    </a:schemeClr>
                  </a:outerShdw>
                </a:effectLst>
              </a:rPr>
              <a:t>INPUTS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presentation design slides</Template>
  <TotalTime>18</TotalTime>
  <Words>986</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Black</vt:lpstr>
      <vt:lpstr>Bell MT</vt:lpstr>
      <vt:lpstr>Calibri</vt:lpstr>
      <vt:lpstr>Times New Roman</vt:lpstr>
      <vt:lpstr>Wingdings</vt:lpstr>
      <vt:lpstr>Wingdings 2</vt:lpstr>
      <vt:lpstr>Wingdings 3</vt:lpstr>
      <vt:lpstr>Medical design template</vt:lpstr>
      <vt:lpstr>PowerPoint Presentation</vt:lpstr>
      <vt:lpstr>Content Layout</vt:lpstr>
      <vt:lpstr>1. Introduction</vt:lpstr>
      <vt:lpstr>2.Purpose</vt:lpstr>
      <vt:lpstr>Project Features</vt:lpstr>
      <vt:lpstr>Hardware And Software Requirement</vt:lpstr>
      <vt:lpstr>Flowchart</vt:lpstr>
      <vt:lpstr>ER Diagram</vt:lpstr>
      <vt:lpstr>Testing</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GIET UNIVERSITY</dc:title>
  <dc:creator>Srinivas Kirankumar</dc:creator>
  <cp:lastModifiedBy>Arimilli Srinivas Kiran kumar</cp:lastModifiedBy>
  <cp:revision>14</cp:revision>
  <dcterms:created xsi:type="dcterms:W3CDTF">2022-12-04T13:55:00Z</dcterms:created>
  <dcterms:modified xsi:type="dcterms:W3CDTF">2024-04-07T12:13:43Z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A9F997850E0A4085AFFE708C589728C9</vt:lpwstr>
  </property>
  <property fmtid="{D5CDD505-2E9C-101B-9397-08002B2CF9AE}" pid="13" name="KSOProductBuildVer">
    <vt:lpwstr>1033-11.2.0.11417</vt:lpwstr>
  </property>
</Properties>
</file>