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9"/>
  </p:notesMasterIdLst>
  <p:sldIdLst>
    <p:sldId id="256" r:id="rId2"/>
    <p:sldId id="257" r:id="rId3"/>
    <p:sldId id="258" r:id="rId4"/>
    <p:sldId id="259" r:id="rId5"/>
    <p:sldId id="260" r:id="rId6"/>
    <p:sldId id="268" r:id="rId7"/>
    <p:sldId id="269" r:id="rId8"/>
    <p:sldId id="270" r:id="rId9"/>
    <p:sldId id="261" r:id="rId10"/>
    <p:sldId id="262" r:id="rId11"/>
    <p:sldId id="271" r:id="rId12"/>
    <p:sldId id="263" r:id="rId13"/>
    <p:sldId id="264" r:id="rId14"/>
    <p:sldId id="265" r:id="rId15"/>
    <p:sldId id="266" r:id="rId16"/>
    <p:sldId id="267"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F3746B-5CB5-AB45-BD9F-12ED01AAECC1}" v="19" dt="2024-04-10T02:28:34.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p:restoredTop sz="94694"/>
  </p:normalViewPr>
  <p:slideViewPr>
    <p:cSldViewPr snapToGrid="0">
      <p:cViewPr varScale="1">
        <p:scale>
          <a:sx n="87" d="100"/>
          <a:sy n="87" d="100"/>
        </p:scale>
        <p:origin x="9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diagrams/_rels/data3.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6823E-8F9B-4F04-9D97-044F6D79509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D13F1F3-5F4E-4D0D-8313-59928595A7AA}">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Objective:</a:t>
          </a:r>
          <a:r>
            <a:rPr lang="en-US" b="0" i="0" dirty="0">
              <a:latin typeface="Times New Roman" panose="02020603050405020304" pitchFamily="18" charset="0"/>
              <a:cs typeface="Times New Roman" panose="02020603050405020304" pitchFamily="18" charset="0"/>
            </a:rPr>
            <a:t> Conducting in-depth analysis of Spotify song data to understand factors influencing musical tastes, with a focus on the emotional spectrum.</a:t>
          </a:r>
          <a:endParaRPr lang="en-US" dirty="0">
            <a:latin typeface="Times New Roman" panose="02020603050405020304" pitchFamily="18" charset="0"/>
            <a:cs typeface="Times New Roman" panose="02020603050405020304" pitchFamily="18" charset="0"/>
          </a:endParaRPr>
        </a:p>
      </dgm:t>
    </dgm:pt>
    <dgm:pt modelId="{79967886-C6D5-4A25-B493-87E3C54E09F2}" type="parTrans" cxnId="{201C1B79-EFB7-4182-B099-50099868CCEA}">
      <dgm:prSet/>
      <dgm:spPr/>
      <dgm:t>
        <a:bodyPr/>
        <a:lstStyle/>
        <a:p>
          <a:endParaRPr lang="en-US"/>
        </a:p>
      </dgm:t>
    </dgm:pt>
    <dgm:pt modelId="{A8718B6B-FA12-46DA-8000-8C455C009F74}" type="sibTrans" cxnId="{201C1B79-EFB7-4182-B099-50099868CCEA}">
      <dgm:prSet/>
      <dgm:spPr/>
      <dgm:t>
        <a:bodyPr/>
        <a:lstStyle/>
        <a:p>
          <a:pPr>
            <a:lnSpc>
              <a:spcPct val="100000"/>
            </a:lnSpc>
          </a:pPr>
          <a:endParaRPr lang="en-US"/>
        </a:p>
      </dgm:t>
    </dgm:pt>
    <dgm:pt modelId="{E0053FBB-945F-49EF-BFE3-CDF5924DAB1B}">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Identified Issue:</a:t>
          </a:r>
          <a:r>
            <a:rPr lang="en-US" b="0" i="0" dirty="0">
              <a:latin typeface="Times New Roman" panose="02020603050405020304" pitchFamily="18" charset="0"/>
              <a:cs typeface="Times New Roman" panose="02020603050405020304" pitchFamily="18" charset="0"/>
            </a:rPr>
            <a:t> Numerous factors affect music consumption, particularly emotions. Understanding these nuances is crucial as music can evoke diverse emotions.</a:t>
          </a:r>
          <a:endParaRPr lang="en-US" dirty="0">
            <a:latin typeface="Times New Roman" panose="02020603050405020304" pitchFamily="18" charset="0"/>
            <a:cs typeface="Times New Roman" panose="02020603050405020304" pitchFamily="18" charset="0"/>
          </a:endParaRPr>
        </a:p>
      </dgm:t>
    </dgm:pt>
    <dgm:pt modelId="{93E49E10-241E-48C7-AEA8-C4539B50DDDC}" type="parTrans" cxnId="{E191BAAF-EB65-4B34-B3FF-1EC09F6941D9}">
      <dgm:prSet/>
      <dgm:spPr/>
      <dgm:t>
        <a:bodyPr/>
        <a:lstStyle/>
        <a:p>
          <a:endParaRPr lang="en-US"/>
        </a:p>
      </dgm:t>
    </dgm:pt>
    <dgm:pt modelId="{9C4653DA-CA16-4C48-9479-975D9A7D88A5}" type="sibTrans" cxnId="{E191BAAF-EB65-4B34-B3FF-1EC09F6941D9}">
      <dgm:prSet/>
      <dgm:spPr/>
      <dgm:t>
        <a:bodyPr/>
        <a:lstStyle/>
        <a:p>
          <a:pPr>
            <a:lnSpc>
              <a:spcPct val="100000"/>
            </a:lnSpc>
          </a:pPr>
          <a:endParaRPr lang="en-US"/>
        </a:p>
      </dgm:t>
    </dgm:pt>
    <dgm:pt modelId="{52FD1896-7B21-4DAD-9691-4B29C901DDA2}">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Challenges:</a:t>
          </a:r>
          <a:r>
            <a:rPr lang="en-US" b="0" i="0" dirty="0">
              <a:latin typeface="Times New Roman" panose="02020603050405020304" pitchFamily="18" charset="0"/>
              <a:cs typeface="Times New Roman" panose="02020603050405020304" pitchFamily="18" charset="0"/>
            </a:rPr>
            <a:t> Recommendation systems and advertising agencies face complexities in understanding incomplete articulations of musical preferences.</a:t>
          </a:r>
          <a:endParaRPr lang="en-US" dirty="0">
            <a:latin typeface="Times New Roman" panose="02020603050405020304" pitchFamily="18" charset="0"/>
            <a:cs typeface="Times New Roman" panose="02020603050405020304" pitchFamily="18" charset="0"/>
          </a:endParaRPr>
        </a:p>
      </dgm:t>
    </dgm:pt>
    <dgm:pt modelId="{D15B1F33-DCD0-47CB-98A9-C279C1C67ED3}" type="parTrans" cxnId="{DA802A82-DA04-40BE-B585-AE692E541883}">
      <dgm:prSet/>
      <dgm:spPr/>
      <dgm:t>
        <a:bodyPr/>
        <a:lstStyle/>
        <a:p>
          <a:endParaRPr lang="en-US"/>
        </a:p>
      </dgm:t>
    </dgm:pt>
    <dgm:pt modelId="{462A89FF-A0C4-40D5-8F0E-89B0678BF40E}" type="sibTrans" cxnId="{DA802A82-DA04-40BE-B585-AE692E541883}">
      <dgm:prSet/>
      <dgm:spPr/>
      <dgm:t>
        <a:bodyPr/>
        <a:lstStyle/>
        <a:p>
          <a:pPr>
            <a:lnSpc>
              <a:spcPct val="100000"/>
            </a:lnSpc>
          </a:pPr>
          <a:endParaRPr lang="en-US"/>
        </a:p>
      </dgm:t>
    </dgm:pt>
    <dgm:pt modelId="{49133F62-71FA-4EC3-A2D8-8E63CB295BFD}">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Approach:</a:t>
          </a:r>
          <a:r>
            <a:rPr lang="en-US" b="0" i="0" dirty="0">
              <a:latin typeface="Times New Roman" panose="02020603050405020304" pitchFamily="18" charset="0"/>
              <a:cs typeface="Times New Roman" panose="02020603050405020304" pitchFamily="18" charset="0"/>
            </a:rPr>
            <a:t> Our analysis delves deep into the intricate factors shaping musical experiences, including rhythm, lyrics, and melody, to unravel patterns in Spotify songs data.</a:t>
          </a:r>
          <a:endParaRPr lang="en-US" dirty="0">
            <a:latin typeface="Times New Roman" panose="02020603050405020304" pitchFamily="18" charset="0"/>
            <a:cs typeface="Times New Roman" panose="02020603050405020304" pitchFamily="18" charset="0"/>
          </a:endParaRPr>
        </a:p>
      </dgm:t>
    </dgm:pt>
    <dgm:pt modelId="{1DAF54FD-510C-455D-8078-27C4AEE127F5}" type="parTrans" cxnId="{302BDD1E-0C67-477C-A4C8-670AA94BA365}">
      <dgm:prSet/>
      <dgm:spPr/>
      <dgm:t>
        <a:bodyPr/>
        <a:lstStyle/>
        <a:p>
          <a:endParaRPr lang="en-US"/>
        </a:p>
      </dgm:t>
    </dgm:pt>
    <dgm:pt modelId="{B1855010-890B-4D95-A9E4-C5E8E286D0A3}" type="sibTrans" cxnId="{302BDD1E-0C67-477C-A4C8-670AA94BA365}">
      <dgm:prSet/>
      <dgm:spPr/>
      <dgm:t>
        <a:bodyPr/>
        <a:lstStyle/>
        <a:p>
          <a:endParaRPr lang="en-US"/>
        </a:p>
      </dgm:t>
    </dgm:pt>
    <dgm:pt modelId="{63EF3B77-FFB6-4CC6-91E4-4768C406DF76}" type="pres">
      <dgm:prSet presAssocID="{4256823E-8F9B-4F04-9D97-044F6D795091}" presName="root" presStyleCnt="0">
        <dgm:presLayoutVars>
          <dgm:dir/>
          <dgm:resizeHandles val="exact"/>
        </dgm:presLayoutVars>
      </dgm:prSet>
      <dgm:spPr/>
    </dgm:pt>
    <dgm:pt modelId="{D156F912-85F7-4A9C-B3B2-796828A1C526}" type="pres">
      <dgm:prSet presAssocID="{4256823E-8F9B-4F04-9D97-044F6D795091}" presName="container" presStyleCnt="0">
        <dgm:presLayoutVars>
          <dgm:dir/>
          <dgm:resizeHandles val="exact"/>
        </dgm:presLayoutVars>
      </dgm:prSet>
      <dgm:spPr/>
    </dgm:pt>
    <dgm:pt modelId="{30612AF8-C5BC-4A8E-AA2F-4CA1B3008C4F}" type="pres">
      <dgm:prSet presAssocID="{8D13F1F3-5F4E-4D0D-8313-59928595A7AA}" presName="compNode" presStyleCnt="0"/>
      <dgm:spPr/>
    </dgm:pt>
    <dgm:pt modelId="{ACAD2347-BE7A-4DC9-BA1D-A6AD79822B27}" type="pres">
      <dgm:prSet presAssocID="{8D13F1F3-5F4E-4D0D-8313-59928595A7AA}" presName="iconBgRect" presStyleLbl="bgShp" presStyleIdx="0" presStyleCnt="4"/>
      <dgm:spPr/>
    </dgm:pt>
    <dgm:pt modelId="{50800D52-C13D-45E2-9444-FEFABD6C9404}" type="pres">
      <dgm:prSet presAssocID="{8D13F1F3-5F4E-4D0D-8313-59928595A7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eble clef"/>
        </a:ext>
      </dgm:extLst>
    </dgm:pt>
    <dgm:pt modelId="{2CB7FAF8-FB5B-42A6-934F-B1D4D1A77529}" type="pres">
      <dgm:prSet presAssocID="{8D13F1F3-5F4E-4D0D-8313-59928595A7AA}" presName="spaceRect" presStyleCnt="0"/>
      <dgm:spPr/>
    </dgm:pt>
    <dgm:pt modelId="{BF88D79F-F680-4C92-A529-CABE6167856B}" type="pres">
      <dgm:prSet presAssocID="{8D13F1F3-5F4E-4D0D-8313-59928595A7AA}" presName="textRect" presStyleLbl="revTx" presStyleIdx="0" presStyleCnt="4">
        <dgm:presLayoutVars>
          <dgm:chMax val="1"/>
          <dgm:chPref val="1"/>
        </dgm:presLayoutVars>
      </dgm:prSet>
      <dgm:spPr/>
    </dgm:pt>
    <dgm:pt modelId="{F0344FAE-A3E3-49CF-A5B5-34A3B5FC78A3}" type="pres">
      <dgm:prSet presAssocID="{A8718B6B-FA12-46DA-8000-8C455C009F74}" presName="sibTrans" presStyleLbl="sibTrans2D1" presStyleIdx="0" presStyleCnt="0"/>
      <dgm:spPr/>
    </dgm:pt>
    <dgm:pt modelId="{A3F30FEE-FB23-4026-B167-D9965080DAD1}" type="pres">
      <dgm:prSet presAssocID="{E0053FBB-945F-49EF-BFE3-CDF5924DAB1B}" presName="compNode" presStyleCnt="0"/>
      <dgm:spPr/>
    </dgm:pt>
    <dgm:pt modelId="{11DE9E9F-CE1F-48B2-A68E-82B95D0F3542}" type="pres">
      <dgm:prSet presAssocID="{E0053FBB-945F-49EF-BFE3-CDF5924DAB1B}" presName="iconBgRect" presStyleLbl="bgShp" presStyleIdx="1" presStyleCnt="4"/>
      <dgm:spPr/>
    </dgm:pt>
    <dgm:pt modelId="{C058F44E-F9C2-490B-B290-E35203D3E32B}" type="pres">
      <dgm:prSet presAssocID="{E0053FBB-945F-49EF-BFE3-CDF5924DAB1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91FCDC97-995B-469C-971D-35BA2896B58C}" type="pres">
      <dgm:prSet presAssocID="{E0053FBB-945F-49EF-BFE3-CDF5924DAB1B}" presName="spaceRect" presStyleCnt="0"/>
      <dgm:spPr/>
    </dgm:pt>
    <dgm:pt modelId="{C4A12DD5-B6CF-46EA-9EF7-8E0D7FF84185}" type="pres">
      <dgm:prSet presAssocID="{E0053FBB-945F-49EF-BFE3-CDF5924DAB1B}" presName="textRect" presStyleLbl="revTx" presStyleIdx="1" presStyleCnt="4">
        <dgm:presLayoutVars>
          <dgm:chMax val="1"/>
          <dgm:chPref val="1"/>
        </dgm:presLayoutVars>
      </dgm:prSet>
      <dgm:spPr/>
    </dgm:pt>
    <dgm:pt modelId="{5DCC71BF-D63F-4DA8-88C4-60FF2DB3035D}" type="pres">
      <dgm:prSet presAssocID="{9C4653DA-CA16-4C48-9479-975D9A7D88A5}" presName="sibTrans" presStyleLbl="sibTrans2D1" presStyleIdx="0" presStyleCnt="0"/>
      <dgm:spPr/>
    </dgm:pt>
    <dgm:pt modelId="{1E9A21E5-1388-4AF0-9C6E-B05B9A2AE0D0}" type="pres">
      <dgm:prSet presAssocID="{52FD1896-7B21-4DAD-9691-4B29C901DDA2}" presName="compNode" presStyleCnt="0"/>
      <dgm:spPr/>
    </dgm:pt>
    <dgm:pt modelId="{3A59BB57-AF50-4568-AB04-F4865A727CA1}" type="pres">
      <dgm:prSet presAssocID="{52FD1896-7B21-4DAD-9691-4B29C901DDA2}" presName="iconBgRect" presStyleLbl="bgShp" presStyleIdx="2" presStyleCnt="4"/>
      <dgm:spPr/>
    </dgm:pt>
    <dgm:pt modelId="{10AECBE1-DB93-4FF5-91C1-0C43D2B1E160}" type="pres">
      <dgm:prSet presAssocID="{52FD1896-7B21-4DAD-9691-4B29C901DD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4F9C0C95-A5FE-47AB-9023-C13F4CBDC68C}" type="pres">
      <dgm:prSet presAssocID="{52FD1896-7B21-4DAD-9691-4B29C901DDA2}" presName="spaceRect" presStyleCnt="0"/>
      <dgm:spPr/>
    </dgm:pt>
    <dgm:pt modelId="{D5B5E5F9-B339-44C9-AE95-538325CB5DCC}" type="pres">
      <dgm:prSet presAssocID="{52FD1896-7B21-4DAD-9691-4B29C901DDA2}" presName="textRect" presStyleLbl="revTx" presStyleIdx="2" presStyleCnt="4">
        <dgm:presLayoutVars>
          <dgm:chMax val="1"/>
          <dgm:chPref val="1"/>
        </dgm:presLayoutVars>
      </dgm:prSet>
      <dgm:spPr/>
    </dgm:pt>
    <dgm:pt modelId="{494EE575-2A2C-44A6-8165-98DE2565200B}" type="pres">
      <dgm:prSet presAssocID="{462A89FF-A0C4-40D5-8F0E-89B0678BF40E}" presName="sibTrans" presStyleLbl="sibTrans2D1" presStyleIdx="0" presStyleCnt="0"/>
      <dgm:spPr/>
    </dgm:pt>
    <dgm:pt modelId="{A6F630DB-60F4-40A3-AB57-C0771ACBF5C8}" type="pres">
      <dgm:prSet presAssocID="{49133F62-71FA-4EC3-A2D8-8E63CB295BFD}" presName="compNode" presStyleCnt="0"/>
      <dgm:spPr/>
    </dgm:pt>
    <dgm:pt modelId="{E09B3A17-D8FE-4991-A531-298BAF53721E}" type="pres">
      <dgm:prSet presAssocID="{49133F62-71FA-4EC3-A2D8-8E63CB295BFD}" presName="iconBgRect" presStyleLbl="bgShp" presStyleIdx="3" presStyleCnt="4"/>
      <dgm:spPr/>
    </dgm:pt>
    <dgm:pt modelId="{7A23B9A8-D6DD-4844-8A1F-D1A40B3832BF}" type="pres">
      <dgm:prSet presAssocID="{49133F62-71FA-4EC3-A2D8-8E63CB295B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usic Notes"/>
        </a:ext>
      </dgm:extLst>
    </dgm:pt>
    <dgm:pt modelId="{DDFAF2A2-9B5D-4782-A453-F1EDE7B77900}" type="pres">
      <dgm:prSet presAssocID="{49133F62-71FA-4EC3-A2D8-8E63CB295BFD}" presName="spaceRect" presStyleCnt="0"/>
      <dgm:spPr/>
    </dgm:pt>
    <dgm:pt modelId="{A01CDBD1-A255-4681-9A13-6E05C8461055}" type="pres">
      <dgm:prSet presAssocID="{49133F62-71FA-4EC3-A2D8-8E63CB295BFD}" presName="textRect" presStyleLbl="revTx" presStyleIdx="3" presStyleCnt="4">
        <dgm:presLayoutVars>
          <dgm:chMax val="1"/>
          <dgm:chPref val="1"/>
        </dgm:presLayoutVars>
      </dgm:prSet>
      <dgm:spPr/>
    </dgm:pt>
  </dgm:ptLst>
  <dgm:cxnLst>
    <dgm:cxn modelId="{31A3A60C-9136-7945-AF53-00117C7AD6DA}" type="presOf" srcId="{49133F62-71FA-4EC3-A2D8-8E63CB295BFD}" destId="{A01CDBD1-A255-4681-9A13-6E05C8461055}" srcOrd="0" destOrd="0" presId="urn:microsoft.com/office/officeart/2018/2/layout/IconCircleList"/>
    <dgm:cxn modelId="{FBB5C61C-8FE1-874B-8AFE-2F5639A616AC}" type="presOf" srcId="{E0053FBB-945F-49EF-BFE3-CDF5924DAB1B}" destId="{C4A12DD5-B6CF-46EA-9EF7-8E0D7FF84185}" srcOrd="0" destOrd="0" presId="urn:microsoft.com/office/officeart/2018/2/layout/IconCircleList"/>
    <dgm:cxn modelId="{302BDD1E-0C67-477C-A4C8-670AA94BA365}" srcId="{4256823E-8F9B-4F04-9D97-044F6D795091}" destId="{49133F62-71FA-4EC3-A2D8-8E63CB295BFD}" srcOrd="3" destOrd="0" parTransId="{1DAF54FD-510C-455D-8078-27C4AEE127F5}" sibTransId="{B1855010-890B-4D95-A9E4-C5E8E286D0A3}"/>
    <dgm:cxn modelId="{7EC34E27-2262-8D46-B6CE-415D269CDC33}" type="presOf" srcId="{462A89FF-A0C4-40D5-8F0E-89B0678BF40E}" destId="{494EE575-2A2C-44A6-8165-98DE2565200B}" srcOrd="0" destOrd="0" presId="urn:microsoft.com/office/officeart/2018/2/layout/IconCircleList"/>
    <dgm:cxn modelId="{C4D5FF27-C52E-B448-AC5D-BAA2E44555B5}" type="presOf" srcId="{8D13F1F3-5F4E-4D0D-8313-59928595A7AA}" destId="{BF88D79F-F680-4C92-A529-CABE6167856B}" srcOrd="0" destOrd="0" presId="urn:microsoft.com/office/officeart/2018/2/layout/IconCircleList"/>
    <dgm:cxn modelId="{F1BF5342-7020-084A-9B8B-57B112678224}" type="presOf" srcId="{9C4653DA-CA16-4C48-9479-975D9A7D88A5}" destId="{5DCC71BF-D63F-4DA8-88C4-60FF2DB3035D}" srcOrd="0" destOrd="0" presId="urn:microsoft.com/office/officeart/2018/2/layout/IconCircleList"/>
    <dgm:cxn modelId="{E9EB9346-8FB3-E544-8046-C664D9C2DEF2}" type="presOf" srcId="{4256823E-8F9B-4F04-9D97-044F6D795091}" destId="{63EF3B77-FFB6-4CC6-91E4-4768C406DF76}" srcOrd="0" destOrd="0" presId="urn:microsoft.com/office/officeart/2018/2/layout/IconCircleList"/>
    <dgm:cxn modelId="{201C1B79-EFB7-4182-B099-50099868CCEA}" srcId="{4256823E-8F9B-4F04-9D97-044F6D795091}" destId="{8D13F1F3-5F4E-4D0D-8313-59928595A7AA}" srcOrd="0" destOrd="0" parTransId="{79967886-C6D5-4A25-B493-87E3C54E09F2}" sibTransId="{A8718B6B-FA12-46DA-8000-8C455C009F74}"/>
    <dgm:cxn modelId="{DA802A82-DA04-40BE-B585-AE692E541883}" srcId="{4256823E-8F9B-4F04-9D97-044F6D795091}" destId="{52FD1896-7B21-4DAD-9691-4B29C901DDA2}" srcOrd="2" destOrd="0" parTransId="{D15B1F33-DCD0-47CB-98A9-C279C1C67ED3}" sibTransId="{462A89FF-A0C4-40D5-8F0E-89B0678BF40E}"/>
    <dgm:cxn modelId="{56343E9D-14DE-EA4E-A3CC-9D7330D6CAA0}" type="presOf" srcId="{52FD1896-7B21-4DAD-9691-4B29C901DDA2}" destId="{D5B5E5F9-B339-44C9-AE95-538325CB5DCC}" srcOrd="0" destOrd="0" presId="urn:microsoft.com/office/officeart/2018/2/layout/IconCircleList"/>
    <dgm:cxn modelId="{E191BAAF-EB65-4B34-B3FF-1EC09F6941D9}" srcId="{4256823E-8F9B-4F04-9D97-044F6D795091}" destId="{E0053FBB-945F-49EF-BFE3-CDF5924DAB1B}" srcOrd="1" destOrd="0" parTransId="{93E49E10-241E-48C7-AEA8-C4539B50DDDC}" sibTransId="{9C4653DA-CA16-4C48-9479-975D9A7D88A5}"/>
    <dgm:cxn modelId="{97DFB5C0-48E2-C547-8D22-34E8A448BA53}" type="presOf" srcId="{A8718B6B-FA12-46DA-8000-8C455C009F74}" destId="{F0344FAE-A3E3-49CF-A5B5-34A3B5FC78A3}" srcOrd="0" destOrd="0" presId="urn:microsoft.com/office/officeart/2018/2/layout/IconCircleList"/>
    <dgm:cxn modelId="{E0D1ACB0-B31C-E141-B5E0-41D3361A5E6C}" type="presParOf" srcId="{63EF3B77-FFB6-4CC6-91E4-4768C406DF76}" destId="{D156F912-85F7-4A9C-B3B2-796828A1C526}" srcOrd="0" destOrd="0" presId="urn:microsoft.com/office/officeart/2018/2/layout/IconCircleList"/>
    <dgm:cxn modelId="{D3E33EE0-E17F-6841-8B91-D7ED9516D1DE}" type="presParOf" srcId="{D156F912-85F7-4A9C-B3B2-796828A1C526}" destId="{30612AF8-C5BC-4A8E-AA2F-4CA1B3008C4F}" srcOrd="0" destOrd="0" presId="urn:microsoft.com/office/officeart/2018/2/layout/IconCircleList"/>
    <dgm:cxn modelId="{326655B5-FE54-744A-9043-F2F18CD3E35A}" type="presParOf" srcId="{30612AF8-C5BC-4A8E-AA2F-4CA1B3008C4F}" destId="{ACAD2347-BE7A-4DC9-BA1D-A6AD79822B27}" srcOrd="0" destOrd="0" presId="urn:microsoft.com/office/officeart/2018/2/layout/IconCircleList"/>
    <dgm:cxn modelId="{F8585DC5-2F34-CD4A-9BC6-5969B083F299}" type="presParOf" srcId="{30612AF8-C5BC-4A8E-AA2F-4CA1B3008C4F}" destId="{50800D52-C13D-45E2-9444-FEFABD6C9404}" srcOrd="1" destOrd="0" presId="urn:microsoft.com/office/officeart/2018/2/layout/IconCircleList"/>
    <dgm:cxn modelId="{2C74D234-2439-F048-B0D6-3229DFC874ED}" type="presParOf" srcId="{30612AF8-C5BC-4A8E-AA2F-4CA1B3008C4F}" destId="{2CB7FAF8-FB5B-42A6-934F-B1D4D1A77529}" srcOrd="2" destOrd="0" presId="urn:microsoft.com/office/officeart/2018/2/layout/IconCircleList"/>
    <dgm:cxn modelId="{6E43C678-0C59-CF4F-9E77-02EDFC2C3467}" type="presParOf" srcId="{30612AF8-C5BC-4A8E-AA2F-4CA1B3008C4F}" destId="{BF88D79F-F680-4C92-A529-CABE6167856B}" srcOrd="3" destOrd="0" presId="urn:microsoft.com/office/officeart/2018/2/layout/IconCircleList"/>
    <dgm:cxn modelId="{7248576D-76D7-0F4C-9DC2-11AB14BF69C3}" type="presParOf" srcId="{D156F912-85F7-4A9C-B3B2-796828A1C526}" destId="{F0344FAE-A3E3-49CF-A5B5-34A3B5FC78A3}" srcOrd="1" destOrd="0" presId="urn:microsoft.com/office/officeart/2018/2/layout/IconCircleList"/>
    <dgm:cxn modelId="{FFE66D30-CF9D-6B45-8FDC-C34AF85EFB17}" type="presParOf" srcId="{D156F912-85F7-4A9C-B3B2-796828A1C526}" destId="{A3F30FEE-FB23-4026-B167-D9965080DAD1}" srcOrd="2" destOrd="0" presId="urn:microsoft.com/office/officeart/2018/2/layout/IconCircleList"/>
    <dgm:cxn modelId="{9B587A3B-22CE-AB48-B970-53AE71F509CF}" type="presParOf" srcId="{A3F30FEE-FB23-4026-B167-D9965080DAD1}" destId="{11DE9E9F-CE1F-48B2-A68E-82B95D0F3542}" srcOrd="0" destOrd="0" presId="urn:microsoft.com/office/officeart/2018/2/layout/IconCircleList"/>
    <dgm:cxn modelId="{0646E950-5F0A-5846-863B-A3E2DE1950A4}" type="presParOf" srcId="{A3F30FEE-FB23-4026-B167-D9965080DAD1}" destId="{C058F44E-F9C2-490B-B290-E35203D3E32B}" srcOrd="1" destOrd="0" presId="urn:microsoft.com/office/officeart/2018/2/layout/IconCircleList"/>
    <dgm:cxn modelId="{BA394ADE-25A9-2D43-9729-185D97C7A1BB}" type="presParOf" srcId="{A3F30FEE-FB23-4026-B167-D9965080DAD1}" destId="{91FCDC97-995B-469C-971D-35BA2896B58C}" srcOrd="2" destOrd="0" presId="urn:microsoft.com/office/officeart/2018/2/layout/IconCircleList"/>
    <dgm:cxn modelId="{E1605C4D-312B-3D4F-AA6E-304042A74E90}" type="presParOf" srcId="{A3F30FEE-FB23-4026-B167-D9965080DAD1}" destId="{C4A12DD5-B6CF-46EA-9EF7-8E0D7FF84185}" srcOrd="3" destOrd="0" presId="urn:microsoft.com/office/officeart/2018/2/layout/IconCircleList"/>
    <dgm:cxn modelId="{BFFA05B5-7C86-074D-8E9B-809C4A79DC04}" type="presParOf" srcId="{D156F912-85F7-4A9C-B3B2-796828A1C526}" destId="{5DCC71BF-D63F-4DA8-88C4-60FF2DB3035D}" srcOrd="3" destOrd="0" presId="urn:microsoft.com/office/officeart/2018/2/layout/IconCircleList"/>
    <dgm:cxn modelId="{FC8741BF-BCD4-A647-8274-C7EF7DD1D699}" type="presParOf" srcId="{D156F912-85F7-4A9C-B3B2-796828A1C526}" destId="{1E9A21E5-1388-4AF0-9C6E-B05B9A2AE0D0}" srcOrd="4" destOrd="0" presId="urn:microsoft.com/office/officeart/2018/2/layout/IconCircleList"/>
    <dgm:cxn modelId="{F6854190-328A-AF41-BF31-2956DD484EB5}" type="presParOf" srcId="{1E9A21E5-1388-4AF0-9C6E-B05B9A2AE0D0}" destId="{3A59BB57-AF50-4568-AB04-F4865A727CA1}" srcOrd="0" destOrd="0" presId="urn:microsoft.com/office/officeart/2018/2/layout/IconCircleList"/>
    <dgm:cxn modelId="{ECC59C9D-07F1-8846-93C6-0D01A737E83D}" type="presParOf" srcId="{1E9A21E5-1388-4AF0-9C6E-B05B9A2AE0D0}" destId="{10AECBE1-DB93-4FF5-91C1-0C43D2B1E160}" srcOrd="1" destOrd="0" presId="urn:microsoft.com/office/officeart/2018/2/layout/IconCircleList"/>
    <dgm:cxn modelId="{C690E180-4885-594E-A1FA-5E0D156CC24B}" type="presParOf" srcId="{1E9A21E5-1388-4AF0-9C6E-B05B9A2AE0D0}" destId="{4F9C0C95-A5FE-47AB-9023-C13F4CBDC68C}" srcOrd="2" destOrd="0" presId="urn:microsoft.com/office/officeart/2018/2/layout/IconCircleList"/>
    <dgm:cxn modelId="{989D1F45-6627-AA46-9136-03DFC659B464}" type="presParOf" srcId="{1E9A21E5-1388-4AF0-9C6E-B05B9A2AE0D0}" destId="{D5B5E5F9-B339-44C9-AE95-538325CB5DCC}" srcOrd="3" destOrd="0" presId="urn:microsoft.com/office/officeart/2018/2/layout/IconCircleList"/>
    <dgm:cxn modelId="{16DE701B-BB86-774D-9D8C-5318437C7F44}" type="presParOf" srcId="{D156F912-85F7-4A9C-B3B2-796828A1C526}" destId="{494EE575-2A2C-44A6-8165-98DE2565200B}" srcOrd="5" destOrd="0" presId="urn:microsoft.com/office/officeart/2018/2/layout/IconCircleList"/>
    <dgm:cxn modelId="{5DF2CEE7-A2AD-5044-B756-4109C2BE115F}" type="presParOf" srcId="{D156F912-85F7-4A9C-B3B2-796828A1C526}" destId="{A6F630DB-60F4-40A3-AB57-C0771ACBF5C8}" srcOrd="6" destOrd="0" presId="urn:microsoft.com/office/officeart/2018/2/layout/IconCircleList"/>
    <dgm:cxn modelId="{5F00D6B5-AB58-2040-9FFF-3CBB441D546D}" type="presParOf" srcId="{A6F630DB-60F4-40A3-AB57-C0771ACBF5C8}" destId="{E09B3A17-D8FE-4991-A531-298BAF53721E}" srcOrd="0" destOrd="0" presId="urn:microsoft.com/office/officeart/2018/2/layout/IconCircleList"/>
    <dgm:cxn modelId="{DC17B2D4-DD34-484E-969B-4C1856C5306C}" type="presParOf" srcId="{A6F630DB-60F4-40A3-AB57-C0771ACBF5C8}" destId="{7A23B9A8-D6DD-4844-8A1F-D1A40B3832BF}" srcOrd="1" destOrd="0" presId="urn:microsoft.com/office/officeart/2018/2/layout/IconCircleList"/>
    <dgm:cxn modelId="{CF2B77B0-BEFF-A446-A7CE-EBB7AAB712B2}" type="presParOf" srcId="{A6F630DB-60F4-40A3-AB57-C0771ACBF5C8}" destId="{DDFAF2A2-9B5D-4782-A453-F1EDE7B77900}" srcOrd="2" destOrd="0" presId="urn:microsoft.com/office/officeart/2018/2/layout/IconCircleList"/>
    <dgm:cxn modelId="{0C9DF444-D7B9-FF4D-B350-DFA10127C2DA}" type="presParOf" srcId="{A6F630DB-60F4-40A3-AB57-C0771ACBF5C8}" destId="{A01CDBD1-A255-4681-9A13-6E05C84610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A7A18-94FE-442C-913A-E499E74AEFD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1CC99E-F6B4-484B-A8E4-561B75910733}">
      <dgm:prSet/>
      <dgm:spPr/>
      <dgm:t>
        <a:bodyPr/>
        <a:lstStyle/>
        <a:p>
          <a:pPr>
            <a:lnSpc>
              <a:spcPct val="100000"/>
            </a:lnSpc>
            <a:defRPr cap="all"/>
          </a:pPr>
          <a:r>
            <a:rPr lang="en-US" b="0" i="0" dirty="0">
              <a:latin typeface="Times New Roman" panose="02020603050405020304" pitchFamily="18" charset="0"/>
              <a:cs typeface="Times New Roman" panose="02020603050405020304" pitchFamily="18" charset="0"/>
            </a:rPr>
            <a:t>Descriptive Question: What are the primary factors influencing an individual's choice of music on Spotify, and how do these factors vary across different demographics and regions?</a:t>
          </a:r>
          <a:endParaRPr lang="en-US" dirty="0">
            <a:latin typeface="Times New Roman" panose="02020603050405020304" pitchFamily="18" charset="0"/>
            <a:cs typeface="Times New Roman" panose="02020603050405020304" pitchFamily="18" charset="0"/>
          </a:endParaRPr>
        </a:p>
      </dgm:t>
    </dgm:pt>
    <dgm:pt modelId="{E034840D-15EB-4958-8CEC-C01094317F4E}" type="parTrans" cxnId="{ADCBF73A-6F8B-4B6E-BA95-434AD4E7027B}">
      <dgm:prSet/>
      <dgm:spPr/>
      <dgm:t>
        <a:bodyPr/>
        <a:lstStyle/>
        <a:p>
          <a:endParaRPr lang="en-US"/>
        </a:p>
      </dgm:t>
    </dgm:pt>
    <dgm:pt modelId="{99077173-7B1F-4BD6-8300-B9A5B8785CF2}" type="sibTrans" cxnId="{ADCBF73A-6F8B-4B6E-BA95-434AD4E7027B}">
      <dgm:prSet/>
      <dgm:spPr/>
      <dgm:t>
        <a:bodyPr/>
        <a:lstStyle/>
        <a:p>
          <a:endParaRPr lang="en-US"/>
        </a:p>
      </dgm:t>
    </dgm:pt>
    <dgm:pt modelId="{D8A26BB9-8422-4832-9F05-E1B3DF9C931D}">
      <dgm:prSet/>
      <dgm:spPr/>
      <dgm:t>
        <a:bodyPr/>
        <a:lstStyle/>
        <a:p>
          <a:pPr>
            <a:lnSpc>
              <a:spcPct val="100000"/>
            </a:lnSpc>
            <a:defRPr cap="all"/>
          </a:pPr>
          <a:r>
            <a:rPr lang="en-US" b="0" i="0" dirty="0">
              <a:latin typeface="Times New Roman" panose="02020603050405020304" pitchFamily="18" charset="0"/>
              <a:cs typeface="Times New Roman" panose="02020603050405020304" pitchFamily="18" charset="0"/>
            </a:rPr>
            <a:t>Prescriptive Question: Given the predicted shifts in musical preferences, what actionable recommendations can be provided to the Spotify team to enhance user satisfaction and engagement, and how can these recommendations be personalized for different audience segments?</a:t>
          </a:r>
          <a:endParaRPr lang="en-US" dirty="0">
            <a:latin typeface="Times New Roman" panose="02020603050405020304" pitchFamily="18" charset="0"/>
            <a:cs typeface="Times New Roman" panose="02020603050405020304" pitchFamily="18" charset="0"/>
          </a:endParaRPr>
        </a:p>
      </dgm:t>
    </dgm:pt>
    <dgm:pt modelId="{463700AC-133F-4C40-8B3F-3CBD964BD1FD}" type="parTrans" cxnId="{A2FC87DE-3CD2-4AA2-ABA8-F4CE7885A39A}">
      <dgm:prSet/>
      <dgm:spPr/>
      <dgm:t>
        <a:bodyPr/>
        <a:lstStyle/>
        <a:p>
          <a:endParaRPr lang="en-US"/>
        </a:p>
      </dgm:t>
    </dgm:pt>
    <dgm:pt modelId="{DD396F3B-96D3-42A9-81BA-34DF5F022106}" type="sibTrans" cxnId="{A2FC87DE-3CD2-4AA2-ABA8-F4CE7885A39A}">
      <dgm:prSet/>
      <dgm:spPr/>
      <dgm:t>
        <a:bodyPr/>
        <a:lstStyle/>
        <a:p>
          <a:endParaRPr lang="en-US"/>
        </a:p>
      </dgm:t>
    </dgm:pt>
    <dgm:pt modelId="{8D271347-B8D6-41D3-BBC7-8DEF009042F1}">
      <dgm:prSet/>
      <dgm:spPr/>
      <dgm:t>
        <a:bodyPr/>
        <a:lstStyle/>
        <a:p>
          <a:pPr>
            <a:lnSpc>
              <a:spcPct val="100000"/>
            </a:lnSpc>
            <a:defRPr cap="all"/>
          </a:pPr>
          <a:r>
            <a:rPr lang="en-US" b="0" i="0" dirty="0">
              <a:latin typeface="Times New Roman" panose="02020603050405020304" pitchFamily="18" charset="0"/>
              <a:cs typeface="Times New Roman" panose="02020603050405020304" pitchFamily="18" charset="0"/>
            </a:rPr>
            <a:t>Predictive Question: Based on historical data, what patterns and trends can be identified to predict potential shifts in musical preferences on Spotify over the next year, and how might these trends differ among various user segments?</a:t>
          </a:r>
          <a:endParaRPr lang="en-US" dirty="0">
            <a:latin typeface="Times New Roman" panose="02020603050405020304" pitchFamily="18" charset="0"/>
            <a:cs typeface="Times New Roman" panose="02020603050405020304" pitchFamily="18" charset="0"/>
          </a:endParaRPr>
        </a:p>
      </dgm:t>
    </dgm:pt>
    <dgm:pt modelId="{65030E3D-6429-4D88-9F6D-13DB5971F9DD}" type="parTrans" cxnId="{B1D577EE-96C2-44D8-8F48-92CD11EA93A8}">
      <dgm:prSet/>
      <dgm:spPr/>
      <dgm:t>
        <a:bodyPr/>
        <a:lstStyle/>
        <a:p>
          <a:endParaRPr lang="en-US"/>
        </a:p>
      </dgm:t>
    </dgm:pt>
    <dgm:pt modelId="{8C3DAAB5-2581-4F7D-8D31-BDB967D8E7DB}" type="sibTrans" cxnId="{B1D577EE-96C2-44D8-8F48-92CD11EA93A8}">
      <dgm:prSet/>
      <dgm:spPr/>
      <dgm:t>
        <a:bodyPr/>
        <a:lstStyle/>
        <a:p>
          <a:endParaRPr lang="en-US"/>
        </a:p>
      </dgm:t>
    </dgm:pt>
    <dgm:pt modelId="{01DE24B2-719C-4870-A8E7-7ED7C02A0614}" type="pres">
      <dgm:prSet presAssocID="{2D4A7A18-94FE-442C-913A-E499E74AEFDC}" presName="root" presStyleCnt="0">
        <dgm:presLayoutVars>
          <dgm:dir/>
          <dgm:resizeHandles val="exact"/>
        </dgm:presLayoutVars>
      </dgm:prSet>
      <dgm:spPr/>
    </dgm:pt>
    <dgm:pt modelId="{724CD8E9-3671-4C19-A177-E96F6807F6C2}" type="pres">
      <dgm:prSet presAssocID="{601CC99E-F6B4-484B-A8E4-561B75910733}" presName="compNode" presStyleCnt="0"/>
      <dgm:spPr/>
    </dgm:pt>
    <dgm:pt modelId="{BAC2B61B-FD81-4F8C-9F5C-B31A585C3E58}" type="pres">
      <dgm:prSet presAssocID="{601CC99E-F6B4-484B-A8E4-561B75910733}" presName="iconBgRect" presStyleLbl="bgShp" presStyleIdx="0" presStyleCnt="3"/>
      <dgm:spPr/>
    </dgm:pt>
    <dgm:pt modelId="{C672E4FA-87C7-42C7-80CE-420CA28866E6}" type="pres">
      <dgm:prSet presAssocID="{601CC99E-F6B4-484B-A8E4-561B759107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2902C5E5-AD5A-4623-BF3F-0EC8B8657B88}" type="pres">
      <dgm:prSet presAssocID="{601CC99E-F6B4-484B-A8E4-561B75910733}" presName="spaceRect" presStyleCnt="0"/>
      <dgm:spPr/>
    </dgm:pt>
    <dgm:pt modelId="{B2ED57B8-FDEB-493D-8BD2-2CED8DF1B99B}" type="pres">
      <dgm:prSet presAssocID="{601CC99E-F6B4-484B-A8E4-561B75910733}" presName="textRect" presStyleLbl="revTx" presStyleIdx="0" presStyleCnt="3">
        <dgm:presLayoutVars>
          <dgm:chMax val="1"/>
          <dgm:chPref val="1"/>
        </dgm:presLayoutVars>
      </dgm:prSet>
      <dgm:spPr/>
    </dgm:pt>
    <dgm:pt modelId="{59D6EA49-AAC4-44A5-BFA7-C68F84CC7B11}" type="pres">
      <dgm:prSet presAssocID="{99077173-7B1F-4BD6-8300-B9A5B8785CF2}" presName="sibTrans" presStyleCnt="0"/>
      <dgm:spPr/>
    </dgm:pt>
    <dgm:pt modelId="{CFFA6A2A-992C-4518-85B8-DCB1C12FA533}" type="pres">
      <dgm:prSet presAssocID="{D8A26BB9-8422-4832-9F05-E1B3DF9C931D}" presName="compNode" presStyleCnt="0"/>
      <dgm:spPr/>
    </dgm:pt>
    <dgm:pt modelId="{FF5373D7-7D36-4EBE-A785-EBF71E94FC13}" type="pres">
      <dgm:prSet presAssocID="{D8A26BB9-8422-4832-9F05-E1B3DF9C931D}" presName="iconBgRect" presStyleLbl="bgShp" presStyleIdx="1" presStyleCnt="3"/>
      <dgm:spPr/>
    </dgm:pt>
    <dgm:pt modelId="{82C0581D-3F0B-40D4-8E98-2073A6E25662}" type="pres">
      <dgm:prSet presAssocID="{D8A26BB9-8422-4832-9F05-E1B3DF9C93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eble clef"/>
        </a:ext>
      </dgm:extLst>
    </dgm:pt>
    <dgm:pt modelId="{A861DDFD-593C-41FE-B5F2-B2FCFED32FB0}" type="pres">
      <dgm:prSet presAssocID="{D8A26BB9-8422-4832-9F05-E1B3DF9C931D}" presName="spaceRect" presStyleCnt="0"/>
      <dgm:spPr/>
    </dgm:pt>
    <dgm:pt modelId="{644B94E1-C945-40F8-A185-382B1C313185}" type="pres">
      <dgm:prSet presAssocID="{D8A26BB9-8422-4832-9F05-E1B3DF9C931D}" presName="textRect" presStyleLbl="revTx" presStyleIdx="1" presStyleCnt="3">
        <dgm:presLayoutVars>
          <dgm:chMax val="1"/>
          <dgm:chPref val="1"/>
        </dgm:presLayoutVars>
      </dgm:prSet>
      <dgm:spPr/>
    </dgm:pt>
    <dgm:pt modelId="{DDA8B3DC-1251-4B0B-B6E2-25241E31174A}" type="pres">
      <dgm:prSet presAssocID="{DD396F3B-96D3-42A9-81BA-34DF5F022106}" presName="sibTrans" presStyleCnt="0"/>
      <dgm:spPr/>
    </dgm:pt>
    <dgm:pt modelId="{EDF6DA9F-8DFB-4C5D-89BB-68DE4AF434DB}" type="pres">
      <dgm:prSet presAssocID="{8D271347-B8D6-41D3-BBC7-8DEF009042F1}" presName="compNode" presStyleCnt="0"/>
      <dgm:spPr/>
    </dgm:pt>
    <dgm:pt modelId="{7C9262F7-7912-4025-BF80-54F5FAE387E9}" type="pres">
      <dgm:prSet presAssocID="{8D271347-B8D6-41D3-BBC7-8DEF009042F1}" presName="iconBgRect" presStyleLbl="bgShp" presStyleIdx="2" presStyleCnt="3"/>
      <dgm:spPr/>
    </dgm:pt>
    <dgm:pt modelId="{22F6C375-CCAA-4EDC-BD38-B76D0DFDBC62}" type="pres">
      <dgm:prSet presAssocID="{8D271347-B8D6-41D3-BBC7-8DEF00904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0E2F848B-BF23-4668-AA77-CA721F9F529F}" type="pres">
      <dgm:prSet presAssocID="{8D271347-B8D6-41D3-BBC7-8DEF009042F1}" presName="spaceRect" presStyleCnt="0"/>
      <dgm:spPr/>
    </dgm:pt>
    <dgm:pt modelId="{5CCBE2A1-05B5-47A0-80AF-5B010576DB41}" type="pres">
      <dgm:prSet presAssocID="{8D271347-B8D6-41D3-BBC7-8DEF009042F1}" presName="textRect" presStyleLbl="revTx" presStyleIdx="2" presStyleCnt="3" custLinFactNeighborX="-497">
        <dgm:presLayoutVars>
          <dgm:chMax val="1"/>
          <dgm:chPref val="1"/>
        </dgm:presLayoutVars>
      </dgm:prSet>
      <dgm:spPr/>
    </dgm:pt>
  </dgm:ptLst>
  <dgm:cxnLst>
    <dgm:cxn modelId="{961C1A06-D227-9A46-8C0E-49CA77FA566E}" type="presOf" srcId="{8D271347-B8D6-41D3-BBC7-8DEF009042F1}" destId="{5CCBE2A1-05B5-47A0-80AF-5B010576DB41}" srcOrd="0" destOrd="0" presId="urn:microsoft.com/office/officeart/2018/5/layout/IconCircleLabelList"/>
    <dgm:cxn modelId="{ADCBF73A-6F8B-4B6E-BA95-434AD4E7027B}" srcId="{2D4A7A18-94FE-442C-913A-E499E74AEFDC}" destId="{601CC99E-F6B4-484B-A8E4-561B75910733}" srcOrd="0" destOrd="0" parTransId="{E034840D-15EB-4958-8CEC-C01094317F4E}" sibTransId="{99077173-7B1F-4BD6-8300-B9A5B8785CF2}"/>
    <dgm:cxn modelId="{E87440C1-9920-AF40-87AD-785F8FF0E5CF}" type="presOf" srcId="{2D4A7A18-94FE-442C-913A-E499E74AEFDC}" destId="{01DE24B2-719C-4870-A8E7-7ED7C02A0614}" srcOrd="0" destOrd="0" presId="urn:microsoft.com/office/officeart/2018/5/layout/IconCircleLabelList"/>
    <dgm:cxn modelId="{CBD3F2DB-463B-3A43-9892-2432B9CE62F7}" type="presOf" srcId="{D8A26BB9-8422-4832-9F05-E1B3DF9C931D}" destId="{644B94E1-C945-40F8-A185-382B1C313185}" srcOrd="0" destOrd="0" presId="urn:microsoft.com/office/officeart/2018/5/layout/IconCircleLabelList"/>
    <dgm:cxn modelId="{A2FC87DE-3CD2-4AA2-ABA8-F4CE7885A39A}" srcId="{2D4A7A18-94FE-442C-913A-E499E74AEFDC}" destId="{D8A26BB9-8422-4832-9F05-E1B3DF9C931D}" srcOrd="1" destOrd="0" parTransId="{463700AC-133F-4C40-8B3F-3CBD964BD1FD}" sibTransId="{DD396F3B-96D3-42A9-81BA-34DF5F022106}"/>
    <dgm:cxn modelId="{EFE9FBE0-9345-E340-A19F-DE82DDF8B413}" type="presOf" srcId="{601CC99E-F6B4-484B-A8E4-561B75910733}" destId="{B2ED57B8-FDEB-493D-8BD2-2CED8DF1B99B}" srcOrd="0" destOrd="0" presId="urn:microsoft.com/office/officeart/2018/5/layout/IconCircleLabelList"/>
    <dgm:cxn modelId="{B1D577EE-96C2-44D8-8F48-92CD11EA93A8}" srcId="{2D4A7A18-94FE-442C-913A-E499E74AEFDC}" destId="{8D271347-B8D6-41D3-BBC7-8DEF009042F1}" srcOrd="2" destOrd="0" parTransId="{65030E3D-6429-4D88-9F6D-13DB5971F9DD}" sibTransId="{8C3DAAB5-2581-4F7D-8D31-BDB967D8E7DB}"/>
    <dgm:cxn modelId="{341CA9C5-5B5E-0B4B-9F34-747B733511A6}" type="presParOf" srcId="{01DE24B2-719C-4870-A8E7-7ED7C02A0614}" destId="{724CD8E9-3671-4C19-A177-E96F6807F6C2}" srcOrd="0" destOrd="0" presId="urn:microsoft.com/office/officeart/2018/5/layout/IconCircleLabelList"/>
    <dgm:cxn modelId="{7FDD2EFD-5D64-2946-A00A-C7F7F3B78347}" type="presParOf" srcId="{724CD8E9-3671-4C19-A177-E96F6807F6C2}" destId="{BAC2B61B-FD81-4F8C-9F5C-B31A585C3E58}" srcOrd="0" destOrd="0" presId="urn:microsoft.com/office/officeart/2018/5/layout/IconCircleLabelList"/>
    <dgm:cxn modelId="{9C6212E2-ACFA-494F-AABA-30DA191E3469}" type="presParOf" srcId="{724CD8E9-3671-4C19-A177-E96F6807F6C2}" destId="{C672E4FA-87C7-42C7-80CE-420CA28866E6}" srcOrd="1" destOrd="0" presId="urn:microsoft.com/office/officeart/2018/5/layout/IconCircleLabelList"/>
    <dgm:cxn modelId="{14FB0138-D673-2D4E-940B-39C84A4551D6}" type="presParOf" srcId="{724CD8E9-3671-4C19-A177-E96F6807F6C2}" destId="{2902C5E5-AD5A-4623-BF3F-0EC8B8657B88}" srcOrd="2" destOrd="0" presId="urn:microsoft.com/office/officeart/2018/5/layout/IconCircleLabelList"/>
    <dgm:cxn modelId="{5A8CF689-66FB-0444-A6C8-E3E37521951D}" type="presParOf" srcId="{724CD8E9-3671-4C19-A177-E96F6807F6C2}" destId="{B2ED57B8-FDEB-493D-8BD2-2CED8DF1B99B}" srcOrd="3" destOrd="0" presId="urn:microsoft.com/office/officeart/2018/5/layout/IconCircleLabelList"/>
    <dgm:cxn modelId="{15306E61-7FAD-9D4C-BDD4-57A148B6814B}" type="presParOf" srcId="{01DE24B2-719C-4870-A8E7-7ED7C02A0614}" destId="{59D6EA49-AAC4-44A5-BFA7-C68F84CC7B11}" srcOrd="1" destOrd="0" presId="urn:microsoft.com/office/officeart/2018/5/layout/IconCircleLabelList"/>
    <dgm:cxn modelId="{746A54D5-2BD0-CC4B-B333-53CDF700083C}" type="presParOf" srcId="{01DE24B2-719C-4870-A8E7-7ED7C02A0614}" destId="{CFFA6A2A-992C-4518-85B8-DCB1C12FA533}" srcOrd="2" destOrd="0" presId="urn:microsoft.com/office/officeart/2018/5/layout/IconCircleLabelList"/>
    <dgm:cxn modelId="{ACC0D51C-8C4C-A540-839F-BCFB00BD3994}" type="presParOf" srcId="{CFFA6A2A-992C-4518-85B8-DCB1C12FA533}" destId="{FF5373D7-7D36-4EBE-A785-EBF71E94FC13}" srcOrd="0" destOrd="0" presId="urn:microsoft.com/office/officeart/2018/5/layout/IconCircleLabelList"/>
    <dgm:cxn modelId="{74BE7232-E04D-FA4A-8CF7-65C192249133}" type="presParOf" srcId="{CFFA6A2A-992C-4518-85B8-DCB1C12FA533}" destId="{82C0581D-3F0B-40D4-8E98-2073A6E25662}" srcOrd="1" destOrd="0" presId="urn:microsoft.com/office/officeart/2018/5/layout/IconCircleLabelList"/>
    <dgm:cxn modelId="{852A8262-1D4B-C548-A0B5-1D5F1E66851A}" type="presParOf" srcId="{CFFA6A2A-992C-4518-85B8-DCB1C12FA533}" destId="{A861DDFD-593C-41FE-B5F2-B2FCFED32FB0}" srcOrd="2" destOrd="0" presId="urn:microsoft.com/office/officeart/2018/5/layout/IconCircleLabelList"/>
    <dgm:cxn modelId="{38018D9B-B7F9-934A-9199-8B58252F6DE8}" type="presParOf" srcId="{CFFA6A2A-992C-4518-85B8-DCB1C12FA533}" destId="{644B94E1-C945-40F8-A185-382B1C313185}" srcOrd="3" destOrd="0" presId="urn:microsoft.com/office/officeart/2018/5/layout/IconCircleLabelList"/>
    <dgm:cxn modelId="{BC5A3E51-3FEC-134E-8249-92BBDAB130AF}" type="presParOf" srcId="{01DE24B2-719C-4870-A8E7-7ED7C02A0614}" destId="{DDA8B3DC-1251-4B0B-B6E2-25241E31174A}" srcOrd="3" destOrd="0" presId="urn:microsoft.com/office/officeart/2018/5/layout/IconCircleLabelList"/>
    <dgm:cxn modelId="{F37EA908-7C5C-5C4E-8AFE-F7CE85863259}" type="presParOf" srcId="{01DE24B2-719C-4870-A8E7-7ED7C02A0614}" destId="{EDF6DA9F-8DFB-4C5D-89BB-68DE4AF434DB}" srcOrd="4" destOrd="0" presId="urn:microsoft.com/office/officeart/2018/5/layout/IconCircleLabelList"/>
    <dgm:cxn modelId="{647CE0D1-1DF4-1D43-87B9-491FFCFF6E6C}" type="presParOf" srcId="{EDF6DA9F-8DFB-4C5D-89BB-68DE4AF434DB}" destId="{7C9262F7-7912-4025-BF80-54F5FAE387E9}" srcOrd="0" destOrd="0" presId="urn:microsoft.com/office/officeart/2018/5/layout/IconCircleLabelList"/>
    <dgm:cxn modelId="{9CACA539-6947-4745-8761-D1808E1FD5CF}" type="presParOf" srcId="{EDF6DA9F-8DFB-4C5D-89BB-68DE4AF434DB}" destId="{22F6C375-CCAA-4EDC-BD38-B76D0DFDBC62}" srcOrd="1" destOrd="0" presId="urn:microsoft.com/office/officeart/2018/5/layout/IconCircleLabelList"/>
    <dgm:cxn modelId="{7B8EA12F-9B20-D444-BF2A-ED4E34E5BF66}" type="presParOf" srcId="{EDF6DA9F-8DFB-4C5D-89BB-68DE4AF434DB}" destId="{0E2F848B-BF23-4668-AA77-CA721F9F529F}" srcOrd="2" destOrd="0" presId="urn:microsoft.com/office/officeart/2018/5/layout/IconCircleLabelList"/>
    <dgm:cxn modelId="{71FC00B7-20E0-4D42-915F-76C87ADA78B5}" type="presParOf" srcId="{EDF6DA9F-8DFB-4C5D-89BB-68DE4AF434DB}" destId="{5CCBE2A1-05B5-47A0-80AF-5B010576DB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46E852-3254-49C5-8B76-5FACF682F6D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ECAD850-907D-487A-8AE8-AE0039C6C824}">
      <dgm:prSet/>
      <dgm:spPr/>
      <dgm:t>
        <a:bodyPr/>
        <a:lstStyle/>
        <a:p>
          <a:pPr>
            <a:lnSpc>
              <a:spcPct val="100000"/>
            </a:lnSpc>
          </a:pPr>
          <a:r>
            <a:rPr lang="en-US" b="1" i="0"/>
            <a:t>Spotify Team</a:t>
          </a:r>
          <a:r>
            <a:rPr lang="en-US" b="0" i="0"/>
            <a:t>: The findings directly impact Spotify's operations, guiding decisions related to playlist curation, recommendation algorithms, user engagement strategies, and product development. Understanding the factors influencing user preferences helps Spotify optimize their platform to enhance user satisfaction and retention.</a:t>
          </a:r>
          <a:endParaRPr lang="en-US"/>
        </a:p>
      </dgm:t>
    </dgm:pt>
    <dgm:pt modelId="{FB5FDB20-A5B6-4D29-869E-937AC44B9636}" type="parTrans" cxnId="{E91F4FAE-81E1-4F2C-8739-E57B6CE8A49E}">
      <dgm:prSet/>
      <dgm:spPr/>
      <dgm:t>
        <a:bodyPr/>
        <a:lstStyle/>
        <a:p>
          <a:endParaRPr lang="en-US"/>
        </a:p>
      </dgm:t>
    </dgm:pt>
    <dgm:pt modelId="{2AE05097-908D-4631-9EB7-B3B9E1C717DF}" type="sibTrans" cxnId="{E91F4FAE-81E1-4F2C-8739-E57B6CE8A49E}">
      <dgm:prSet/>
      <dgm:spPr/>
      <dgm:t>
        <a:bodyPr/>
        <a:lstStyle/>
        <a:p>
          <a:endParaRPr lang="en-US"/>
        </a:p>
      </dgm:t>
    </dgm:pt>
    <dgm:pt modelId="{C1E63888-9CBA-478F-A675-6D01C794AB54}">
      <dgm:prSet/>
      <dgm:spPr/>
      <dgm:t>
        <a:bodyPr/>
        <a:lstStyle/>
        <a:p>
          <a:pPr>
            <a:lnSpc>
              <a:spcPct val="100000"/>
            </a:lnSpc>
          </a:pPr>
          <a:r>
            <a:rPr lang="en-US" b="1" i="0"/>
            <a:t>Music Industry Professionals</a:t>
          </a:r>
          <a:r>
            <a:rPr lang="en-US" b="0" i="0"/>
            <a:t>: Professionals in the music industry can gain insights into evolving consumer preferences and trends, allowing them to tailor their marketing strategies, artist promotions, and content creation to better resonate with audiences.</a:t>
          </a:r>
          <a:endParaRPr lang="en-US"/>
        </a:p>
      </dgm:t>
    </dgm:pt>
    <dgm:pt modelId="{976A4856-8047-4D66-A968-A185C1E65189}" type="parTrans" cxnId="{C4D95D42-3054-4761-B739-12DB57E38BFE}">
      <dgm:prSet/>
      <dgm:spPr/>
      <dgm:t>
        <a:bodyPr/>
        <a:lstStyle/>
        <a:p>
          <a:endParaRPr lang="en-US"/>
        </a:p>
      </dgm:t>
    </dgm:pt>
    <dgm:pt modelId="{DAF94519-EC9D-4228-B70E-658120604D3E}" type="sibTrans" cxnId="{C4D95D42-3054-4761-B739-12DB57E38BFE}">
      <dgm:prSet/>
      <dgm:spPr/>
      <dgm:t>
        <a:bodyPr/>
        <a:lstStyle/>
        <a:p>
          <a:endParaRPr lang="en-US"/>
        </a:p>
      </dgm:t>
    </dgm:pt>
    <dgm:pt modelId="{0BD8DD7C-B960-4B16-8018-469E0B1D4A93}">
      <dgm:prSet/>
      <dgm:spPr/>
      <dgm:t>
        <a:bodyPr/>
        <a:lstStyle/>
        <a:p>
          <a:pPr>
            <a:lnSpc>
              <a:spcPct val="100000"/>
            </a:lnSpc>
          </a:pPr>
          <a:r>
            <a:rPr lang="en-US" b="1" i="0"/>
            <a:t>Data Analysts and Researchers</a:t>
          </a:r>
          <a:r>
            <a:rPr lang="en-US" b="0" i="0"/>
            <a:t>: Data analysts and researchers benefit from understanding the methodologies and findings of the analysis, which can inform future studies and contribute to the broader understanding of consumer behavior and music consumption patterns.</a:t>
          </a:r>
          <a:endParaRPr lang="en-US"/>
        </a:p>
      </dgm:t>
    </dgm:pt>
    <dgm:pt modelId="{EEFD371C-4966-43EC-87A0-F7BDD99BF4CA}" type="parTrans" cxnId="{6837A657-CA09-4420-8A53-1D92F571BAF5}">
      <dgm:prSet/>
      <dgm:spPr/>
      <dgm:t>
        <a:bodyPr/>
        <a:lstStyle/>
        <a:p>
          <a:endParaRPr lang="en-US"/>
        </a:p>
      </dgm:t>
    </dgm:pt>
    <dgm:pt modelId="{278B69D6-775D-4087-8087-33F6270C7096}" type="sibTrans" cxnId="{6837A657-CA09-4420-8A53-1D92F571BAF5}">
      <dgm:prSet/>
      <dgm:spPr/>
      <dgm:t>
        <a:bodyPr/>
        <a:lstStyle/>
        <a:p>
          <a:endParaRPr lang="en-US"/>
        </a:p>
      </dgm:t>
    </dgm:pt>
    <dgm:pt modelId="{0C17C94C-94FD-417E-BCD9-2D3DF8EE2AC2}">
      <dgm:prSet/>
      <dgm:spPr/>
      <dgm:t>
        <a:bodyPr/>
        <a:lstStyle/>
        <a:p>
          <a:pPr>
            <a:lnSpc>
              <a:spcPct val="100000"/>
            </a:lnSpc>
          </a:pPr>
          <a:r>
            <a:rPr lang="en-US" b="1" i="0"/>
            <a:t>Marketers</a:t>
          </a:r>
          <a:r>
            <a:rPr lang="en-US" b="0" i="0"/>
            <a:t>: Marketers can leverage insights from the presentation to develop targeted advertising campaigns, partnerships, and promotions that align with the preferences of Spotify users, thereby maximizing the effectiveness of their marketing efforts.</a:t>
          </a:r>
          <a:endParaRPr lang="en-US"/>
        </a:p>
      </dgm:t>
    </dgm:pt>
    <dgm:pt modelId="{A8A9B555-70C6-44F5-8C32-DF952857224B}" type="parTrans" cxnId="{DD5974AC-07E4-4047-8349-CCB7A5F49A5D}">
      <dgm:prSet/>
      <dgm:spPr/>
      <dgm:t>
        <a:bodyPr/>
        <a:lstStyle/>
        <a:p>
          <a:endParaRPr lang="en-US"/>
        </a:p>
      </dgm:t>
    </dgm:pt>
    <dgm:pt modelId="{58F37EB5-8513-4F6F-97F1-F50E93808B12}" type="sibTrans" cxnId="{DD5974AC-07E4-4047-8349-CCB7A5F49A5D}">
      <dgm:prSet/>
      <dgm:spPr/>
      <dgm:t>
        <a:bodyPr/>
        <a:lstStyle/>
        <a:p>
          <a:endParaRPr lang="en-US"/>
        </a:p>
      </dgm:t>
    </dgm:pt>
    <dgm:pt modelId="{7CB9C9CD-78E9-4274-B72D-73DA7B88CA85}" type="pres">
      <dgm:prSet presAssocID="{FD46E852-3254-49C5-8B76-5FACF682F6DA}" presName="root" presStyleCnt="0">
        <dgm:presLayoutVars>
          <dgm:dir/>
          <dgm:resizeHandles val="exact"/>
        </dgm:presLayoutVars>
      </dgm:prSet>
      <dgm:spPr/>
    </dgm:pt>
    <dgm:pt modelId="{3B5A3BC4-1BB5-429B-BCB3-F5223BEC251B}" type="pres">
      <dgm:prSet presAssocID="{1ECAD850-907D-487A-8AE8-AE0039C6C824}" presName="compNode" presStyleCnt="0"/>
      <dgm:spPr/>
    </dgm:pt>
    <dgm:pt modelId="{7518589A-9EA2-4DE7-A692-FD85E170F5F0}" type="pres">
      <dgm:prSet presAssocID="{1ECAD850-907D-487A-8AE8-AE0039C6C8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D1B41904-3517-4EE3-A46A-FAA07F9F519A}" type="pres">
      <dgm:prSet presAssocID="{1ECAD850-907D-487A-8AE8-AE0039C6C824}" presName="spaceRect" presStyleCnt="0"/>
      <dgm:spPr/>
    </dgm:pt>
    <dgm:pt modelId="{701E7682-37EB-41EA-9288-5DAE41CBED02}" type="pres">
      <dgm:prSet presAssocID="{1ECAD850-907D-487A-8AE8-AE0039C6C824}" presName="textRect" presStyleLbl="revTx" presStyleIdx="0" presStyleCnt="4">
        <dgm:presLayoutVars>
          <dgm:chMax val="1"/>
          <dgm:chPref val="1"/>
        </dgm:presLayoutVars>
      </dgm:prSet>
      <dgm:spPr/>
    </dgm:pt>
    <dgm:pt modelId="{DCA9A0A9-A094-4AFE-8631-D1DBEDF3DC3F}" type="pres">
      <dgm:prSet presAssocID="{2AE05097-908D-4631-9EB7-B3B9E1C717DF}" presName="sibTrans" presStyleCnt="0"/>
      <dgm:spPr/>
    </dgm:pt>
    <dgm:pt modelId="{39932A3D-7BA3-4971-8C1A-D6CE38DDFDEB}" type="pres">
      <dgm:prSet presAssocID="{C1E63888-9CBA-478F-A675-6D01C794AB54}" presName="compNode" presStyleCnt="0"/>
      <dgm:spPr/>
    </dgm:pt>
    <dgm:pt modelId="{7F817E76-9183-4091-A49C-88015C4F6C99}" type="pres">
      <dgm:prSet presAssocID="{C1E63888-9CBA-478F-A675-6D01C794AB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um Set"/>
        </a:ext>
      </dgm:extLst>
    </dgm:pt>
    <dgm:pt modelId="{41B83597-A66F-4057-8FBC-A9881608947A}" type="pres">
      <dgm:prSet presAssocID="{C1E63888-9CBA-478F-A675-6D01C794AB54}" presName="spaceRect" presStyleCnt="0"/>
      <dgm:spPr/>
    </dgm:pt>
    <dgm:pt modelId="{5D85F472-6705-4490-A631-687EBC290E06}" type="pres">
      <dgm:prSet presAssocID="{C1E63888-9CBA-478F-A675-6D01C794AB54}" presName="textRect" presStyleLbl="revTx" presStyleIdx="1" presStyleCnt="4">
        <dgm:presLayoutVars>
          <dgm:chMax val="1"/>
          <dgm:chPref val="1"/>
        </dgm:presLayoutVars>
      </dgm:prSet>
      <dgm:spPr/>
    </dgm:pt>
    <dgm:pt modelId="{5BB98AA4-AB6E-470D-BE4C-09CE3C004373}" type="pres">
      <dgm:prSet presAssocID="{DAF94519-EC9D-4228-B70E-658120604D3E}" presName="sibTrans" presStyleCnt="0"/>
      <dgm:spPr/>
    </dgm:pt>
    <dgm:pt modelId="{4A553D8C-5F17-4CB5-838E-96FED91A5953}" type="pres">
      <dgm:prSet presAssocID="{0BD8DD7C-B960-4B16-8018-469E0B1D4A93}" presName="compNode" presStyleCnt="0"/>
      <dgm:spPr/>
    </dgm:pt>
    <dgm:pt modelId="{77F999E6-F4C7-4D5F-AE47-D715260A54B4}" type="pres">
      <dgm:prSet presAssocID="{0BD8DD7C-B960-4B16-8018-469E0B1D4A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5803D35-DA9A-44E0-ADC9-60167DC7B629}" type="pres">
      <dgm:prSet presAssocID="{0BD8DD7C-B960-4B16-8018-469E0B1D4A93}" presName="spaceRect" presStyleCnt="0"/>
      <dgm:spPr/>
    </dgm:pt>
    <dgm:pt modelId="{F9B02219-B27E-4DF9-9E6C-E928135211A5}" type="pres">
      <dgm:prSet presAssocID="{0BD8DD7C-B960-4B16-8018-469E0B1D4A93}" presName="textRect" presStyleLbl="revTx" presStyleIdx="2" presStyleCnt="4">
        <dgm:presLayoutVars>
          <dgm:chMax val="1"/>
          <dgm:chPref val="1"/>
        </dgm:presLayoutVars>
      </dgm:prSet>
      <dgm:spPr/>
    </dgm:pt>
    <dgm:pt modelId="{B8A7A38E-4099-4AAD-804A-E76B58FF48C0}" type="pres">
      <dgm:prSet presAssocID="{278B69D6-775D-4087-8087-33F6270C7096}" presName="sibTrans" presStyleCnt="0"/>
      <dgm:spPr/>
    </dgm:pt>
    <dgm:pt modelId="{42CD76DF-A732-401B-A482-F80533492083}" type="pres">
      <dgm:prSet presAssocID="{0C17C94C-94FD-417E-BCD9-2D3DF8EE2AC2}" presName="compNode" presStyleCnt="0"/>
      <dgm:spPr/>
    </dgm:pt>
    <dgm:pt modelId="{D3A7691E-A5BD-4ADD-ACA0-1129C3BA77D2}" type="pres">
      <dgm:prSet presAssocID="{0C17C94C-94FD-417E-BCD9-2D3DF8EE2A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dvertising"/>
        </a:ext>
      </dgm:extLst>
    </dgm:pt>
    <dgm:pt modelId="{2697C179-7594-4662-9732-4AC0D78E2B5D}" type="pres">
      <dgm:prSet presAssocID="{0C17C94C-94FD-417E-BCD9-2D3DF8EE2AC2}" presName="spaceRect" presStyleCnt="0"/>
      <dgm:spPr/>
    </dgm:pt>
    <dgm:pt modelId="{55998AFF-63A3-488E-919D-243EB34C532F}" type="pres">
      <dgm:prSet presAssocID="{0C17C94C-94FD-417E-BCD9-2D3DF8EE2AC2}" presName="textRect" presStyleLbl="revTx" presStyleIdx="3" presStyleCnt="4">
        <dgm:presLayoutVars>
          <dgm:chMax val="1"/>
          <dgm:chPref val="1"/>
        </dgm:presLayoutVars>
      </dgm:prSet>
      <dgm:spPr/>
    </dgm:pt>
  </dgm:ptLst>
  <dgm:cxnLst>
    <dgm:cxn modelId="{6A4DA73C-DC03-40BB-997C-C9603BB29F9C}" type="presOf" srcId="{C1E63888-9CBA-478F-A675-6D01C794AB54}" destId="{5D85F472-6705-4490-A631-687EBC290E06}" srcOrd="0" destOrd="0" presId="urn:microsoft.com/office/officeart/2018/2/layout/IconLabelList"/>
    <dgm:cxn modelId="{C4D95D42-3054-4761-B739-12DB57E38BFE}" srcId="{FD46E852-3254-49C5-8B76-5FACF682F6DA}" destId="{C1E63888-9CBA-478F-A675-6D01C794AB54}" srcOrd="1" destOrd="0" parTransId="{976A4856-8047-4D66-A968-A185C1E65189}" sibTransId="{DAF94519-EC9D-4228-B70E-658120604D3E}"/>
    <dgm:cxn modelId="{7C906055-6B3F-4A7D-BDE5-F7BD4A0206AD}" type="presOf" srcId="{0C17C94C-94FD-417E-BCD9-2D3DF8EE2AC2}" destId="{55998AFF-63A3-488E-919D-243EB34C532F}" srcOrd="0" destOrd="0" presId="urn:microsoft.com/office/officeart/2018/2/layout/IconLabelList"/>
    <dgm:cxn modelId="{6837A657-CA09-4420-8A53-1D92F571BAF5}" srcId="{FD46E852-3254-49C5-8B76-5FACF682F6DA}" destId="{0BD8DD7C-B960-4B16-8018-469E0B1D4A93}" srcOrd="2" destOrd="0" parTransId="{EEFD371C-4966-43EC-87A0-F7BDD99BF4CA}" sibTransId="{278B69D6-775D-4087-8087-33F6270C7096}"/>
    <dgm:cxn modelId="{DD5974AC-07E4-4047-8349-CCB7A5F49A5D}" srcId="{FD46E852-3254-49C5-8B76-5FACF682F6DA}" destId="{0C17C94C-94FD-417E-BCD9-2D3DF8EE2AC2}" srcOrd="3" destOrd="0" parTransId="{A8A9B555-70C6-44F5-8C32-DF952857224B}" sibTransId="{58F37EB5-8513-4F6F-97F1-F50E93808B12}"/>
    <dgm:cxn modelId="{E91F4FAE-81E1-4F2C-8739-E57B6CE8A49E}" srcId="{FD46E852-3254-49C5-8B76-5FACF682F6DA}" destId="{1ECAD850-907D-487A-8AE8-AE0039C6C824}" srcOrd="0" destOrd="0" parTransId="{FB5FDB20-A5B6-4D29-869E-937AC44B9636}" sibTransId="{2AE05097-908D-4631-9EB7-B3B9E1C717DF}"/>
    <dgm:cxn modelId="{59CBA6B2-0F16-4C78-94F5-22A007A96C67}" type="presOf" srcId="{1ECAD850-907D-487A-8AE8-AE0039C6C824}" destId="{701E7682-37EB-41EA-9288-5DAE41CBED02}" srcOrd="0" destOrd="0" presId="urn:microsoft.com/office/officeart/2018/2/layout/IconLabelList"/>
    <dgm:cxn modelId="{E88CD4BD-81D9-4D76-BE70-F26AA0100C42}" type="presOf" srcId="{FD46E852-3254-49C5-8B76-5FACF682F6DA}" destId="{7CB9C9CD-78E9-4274-B72D-73DA7B88CA85}" srcOrd="0" destOrd="0" presId="urn:microsoft.com/office/officeart/2018/2/layout/IconLabelList"/>
    <dgm:cxn modelId="{27D21CFB-9506-40EC-866A-F2FD2F3A16E0}" type="presOf" srcId="{0BD8DD7C-B960-4B16-8018-469E0B1D4A93}" destId="{F9B02219-B27E-4DF9-9E6C-E928135211A5}" srcOrd="0" destOrd="0" presId="urn:microsoft.com/office/officeart/2018/2/layout/IconLabelList"/>
    <dgm:cxn modelId="{C51A0EF5-3688-42EE-9473-BDD1A97C76E8}" type="presParOf" srcId="{7CB9C9CD-78E9-4274-B72D-73DA7B88CA85}" destId="{3B5A3BC4-1BB5-429B-BCB3-F5223BEC251B}" srcOrd="0" destOrd="0" presId="urn:microsoft.com/office/officeart/2018/2/layout/IconLabelList"/>
    <dgm:cxn modelId="{B003711E-A2F9-4F34-B23E-0E09068F6A0B}" type="presParOf" srcId="{3B5A3BC4-1BB5-429B-BCB3-F5223BEC251B}" destId="{7518589A-9EA2-4DE7-A692-FD85E170F5F0}" srcOrd="0" destOrd="0" presId="urn:microsoft.com/office/officeart/2018/2/layout/IconLabelList"/>
    <dgm:cxn modelId="{F529D0BC-443F-4B2A-BCF3-7C5F28176050}" type="presParOf" srcId="{3B5A3BC4-1BB5-429B-BCB3-F5223BEC251B}" destId="{D1B41904-3517-4EE3-A46A-FAA07F9F519A}" srcOrd="1" destOrd="0" presId="urn:microsoft.com/office/officeart/2018/2/layout/IconLabelList"/>
    <dgm:cxn modelId="{74EEE180-2BC3-4AC6-A059-F772FF6D2EC2}" type="presParOf" srcId="{3B5A3BC4-1BB5-429B-BCB3-F5223BEC251B}" destId="{701E7682-37EB-41EA-9288-5DAE41CBED02}" srcOrd="2" destOrd="0" presId="urn:microsoft.com/office/officeart/2018/2/layout/IconLabelList"/>
    <dgm:cxn modelId="{0C36A753-4A38-42C8-9625-3AA928CC1055}" type="presParOf" srcId="{7CB9C9CD-78E9-4274-B72D-73DA7B88CA85}" destId="{DCA9A0A9-A094-4AFE-8631-D1DBEDF3DC3F}" srcOrd="1" destOrd="0" presId="urn:microsoft.com/office/officeart/2018/2/layout/IconLabelList"/>
    <dgm:cxn modelId="{9598AAF5-70EA-48AE-8D89-02B73548AD53}" type="presParOf" srcId="{7CB9C9CD-78E9-4274-B72D-73DA7B88CA85}" destId="{39932A3D-7BA3-4971-8C1A-D6CE38DDFDEB}" srcOrd="2" destOrd="0" presId="urn:microsoft.com/office/officeart/2018/2/layout/IconLabelList"/>
    <dgm:cxn modelId="{74A11D8F-F285-47EF-A5A4-10F1249D1D04}" type="presParOf" srcId="{39932A3D-7BA3-4971-8C1A-D6CE38DDFDEB}" destId="{7F817E76-9183-4091-A49C-88015C4F6C99}" srcOrd="0" destOrd="0" presId="urn:microsoft.com/office/officeart/2018/2/layout/IconLabelList"/>
    <dgm:cxn modelId="{144F15F5-D67D-4219-9433-CE23E168F13E}" type="presParOf" srcId="{39932A3D-7BA3-4971-8C1A-D6CE38DDFDEB}" destId="{41B83597-A66F-4057-8FBC-A9881608947A}" srcOrd="1" destOrd="0" presId="urn:microsoft.com/office/officeart/2018/2/layout/IconLabelList"/>
    <dgm:cxn modelId="{38E13DF3-020E-4EB9-A85A-7E3E226F1EB5}" type="presParOf" srcId="{39932A3D-7BA3-4971-8C1A-D6CE38DDFDEB}" destId="{5D85F472-6705-4490-A631-687EBC290E06}" srcOrd="2" destOrd="0" presId="urn:microsoft.com/office/officeart/2018/2/layout/IconLabelList"/>
    <dgm:cxn modelId="{D78176ED-01B8-4748-9B49-BEF9D88D9103}" type="presParOf" srcId="{7CB9C9CD-78E9-4274-B72D-73DA7B88CA85}" destId="{5BB98AA4-AB6E-470D-BE4C-09CE3C004373}" srcOrd="3" destOrd="0" presId="urn:microsoft.com/office/officeart/2018/2/layout/IconLabelList"/>
    <dgm:cxn modelId="{67CD1E74-9A5E-4D42-B510-80C85BD8BF20}" type="presParOf" srcId="{7CB9C9CD-78E9-4274-B72D-73DA7B88CA85}" destId="{4A553D8C-5F17-4CB5-838E-96FED91A5953}" srcOrd="4" destOrd="0" presId="urn:microsoft.com/office/officeart/2018/2/layout/IconLabelList"/>
    <dgm:cxn modelId="{B5648201-4EAB-4D78-8D61-FF1B5B4E685E}" type="presParOf" srcId="{4A553D8C-5F17-4CB5-838E-96FED91A5953}" destId="{77F999E6-F4C7-4D5F-AE47-D715260A54B4}" srcOrd="0" destOrd="0" presId="urn:microsoft.com/office/officeart/2018/2/layout/IconLabelList"/>
    <dgm:cxn modelId="{FA90F6A4-DD3D-4C82-9892-00CD866224C2}" type="presParOf" srcId="{4A553D8C-5F17-4CB5-838E-96FED91A5953}" destId="{B5803D35-DA9A-44E0-ADC9-60167DC7B629}" srcOrd="1" destOrd="0" presId="urn:microsoft.com/office/officeart/2018/2/layout/IconLabelList"/>
    <dgm:cxn modelId="{99E77731-5DD8-451D-9E49-C79B38ED4F3A}" type="presParOf" srcId="{4A553D8C-5F17-4CB5-838E-96FED91A5953}" destId="{F9B02219-B27E-4DF9-9E6C-E928135211A5}" srcOrd="2" destOrd="0" presId="urn:microsoft.com/office/officeart/2018/2/layout/IconLabelList"/>
    <dgm:cxn modelId="{DB46DB01-A3C8-4C2A-AEB9-269E9F9580CC}" type="presParOf" srcId="{7CB9C9CD-78E9-4274-B72D-73DA7B88CA85}" destId="{B8A7A38E-4099-4AAD-804A-E76B58FF48C0}" srcOrd="5" destOrd="0" presId="urn:microsoft.com/office/officeart/2018/2/layout/IconLabelList"/>
    <dgm:cxn modelId="{C1E9D8B2-1C48-4C31-8403-7CDCA1910891}" type="presParOf" srcId="{7CB9C9CD-78E9-4274-B72D-73DA7B88CA85}" destId="{42CD76DF-A732-401B-A482-F80533492083}" srcOrd="6" destOrd="0" presId="urn:microsoft.com/office/officeart/2018/2/layout/IconLabelList"/>
    <dgm:cxn modelId="{1472BB82-4221-411C-84C8-CF856F4352D6}" type="presParOf" srcId="{42CD76DF-A732-401B-A482-F80533492083}" destId="{D3A7691E-A5BD-4ADD-ACA0-1129C3BA77D2}" srcOrd="0" destOrd="0" presId="urn:microsoft.com/office/officeart/2018/2/layout/IconLabelList"/>
    <dgm:cxn modelId="{64B27C03-97BA-44E0-85C4-471B2CC78259}" type="presParOf" srcId="{42CD76DF-A732-401B-A482-F80533492083}" destId="{2697C179-7594-4662-9732-4AC0D78E2B5D}" srcOrd="1" destOrd="0" presId="urn:microsoft.com/office/officeart/2018/2/layout/IconLabelList"/>
    <dgm:cxn modelId="{2FBFC6EE-F278-4998-B9C3-D1FB4B9E8D40}" type="presParOf" srcId="{42CD76DF-A732-401B-A482-F80533492083}" destId="{55998AFF-63A3-488E-919D-243EB34C532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D2347-BE7A-4DC9-BA1D-A6AD79822B27}">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00D52-C13D-45E2-9444-FEFABD6C940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88D79F-F680-4C92-A529-CABE6167856B}">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Objective:</a:t>
          </a:r>
          <a:r>
            <a:rPr lang="en-US" sz="1600" b="0" i="0" kern="1200" dirty="0">
              <a:latin typeface="Times New Roman" panose="02020603050405020304" pitchFamily="18" charset="0"/>
              <a:cs typeface="Times New Roman" panose="02020603050405020304" pitchFamily="18" charset="0"/>
            </a:rPr>
            <a:t> Conducting in-depth analysis of Spotify song data to understand factors influencing musical tastes, with a focus on the emotional spectrum.</a:t>
          </a:r>
          <a:endParaRPr lang="en-US" sz="1600" kern="1200" dirty="0">
            <a:latin typeface="Times New Roman" panose="02020603050405020304" pitchFamily="18" charset="0"/>
            <a:cs typeface="Times New Roman" panose="02020603050405020304" pitchFamily="18" charset="0"/>
          </a:endParaRPr>
        </a:p>
      </dsp:txBody>
      <dsp:txXfrm>
        <a:off x="1834517" y="469890"/>
        <a:ext cx="3148942" cy="1335915"/>
      </dsp:txXfrm>
    </dsp:sp>
    <dsp:sp modelId="{11DE9E9F-CE1F-48B2-A68E-82B95D0F3542}">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58F44E-F9C2-490B-B290-E35203D3E32B}">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A12DD5-B6CF-46EA-9EF7-8E0D7FF84185}">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Identified Issue:</a:t>
          </a:r>
          <a:r>
            <a:rPr lang="en-US" sz="1600" b="0" i="0" kern="1200" dirty="0">
              <a:latin typeface="Times New Roman" panose="02020603050405020304" pitchFamily="18" charset="0"/>
              <a:cs typeface="Times New Roman" panose="02020603050405020304" pitchFamily="18" charset="0"/>
            </a:rPr>
            <a:t> Numerous factors affect music consumption, particularly emotions. Understanding these nuances is crucial as music can evoke diverse emotions.</a:t>
          </a:r>
          <a:endParaRPr lang="en-US" sz="1600" kern="1200" dirty="0">
            <a:latin typeface="Times New Roman" panose="02020603050405020304" pitchFamily="18" charset="0"/>
            <a:cs typeface="Times New Roman" panose="02020603050405020304" pitchFamily="18" charset="0"/>
          </a:endParaRPr>
        </a:p>
      </dsp:txBody>
      <dsp:txXfrm>
        <a:off x="7154322" y="469890"/>
        <a:ext cx="3148942" cy="1335915"/>
      </dsp:txXfrm>
    </dsp:sp>
    <dsp:sp modelId="{3A59BB57-AF50-4568-AB04-F4865A727CA1}">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AECBE1-DB93-4FF5-91C1-0C43D2B1E160}">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B5E5F9-B339-44C9-AE95-538325CB5DC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Challenges:</a:t>
          </a:r>
          <a:r>
            <a:rPr lang="en-US" sz="1600" b="0" i="0" kern="1200" dirty="0">
              <a:latin typeface="Times New Roman" panose="02020603050405020304" pitchFamily="18" charset="0"/>
              <a:cs typeface="Times New Roman" panose="02020603050405020304" pitchFamily="18" charset="0"/>
            </a:rPr>
            <a:t> Recommendation systems and advertising agencies face complexities in understanding incomplete articulations of musical preferences.</a:t>
          </a:r>
          <a:endParaRPr lang="en-US" sz="1600" kern="1200" dirty="0">
            <a:latin typeface="Times New Roman" panose="02020603050405020304" pitchFamily="18" charset="0"/>
            <a:cs typeface="Times New Roman" panose="02020603050405020304" pitchFamily="18" charset="0"/>
          </a:endParaRPr>
        </a:p>
      </dsp:txBody>
      <dsp:txXfrm>
        <a:off x="1834517" y="2545532"/>
        <a:ext cx="3148942" cy="1335915"/>
      </dsp:txXfrm>
    </dsp:sp>
    <dsp:sp modelId="{E09B3A17-D8FE-4991-A531-298BAF53721E}">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3B9A8-D6DD-4844-8A1F-D1A40B3832B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1CDBD1-A255-4681-9A13-6E05C846105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Approach:</a:t>
          </a:r>
          <a:r>
            <a:rPr lang="en-US" sz="1600" b="0" i="0" kern="1200" dirty="0">
              <a:latin typeface="Times New Roman" panose="02020603050405020304" pitchFamily="18" charset="0"/>
              <a:cs typeface="Times New Roman" panose="02020603050405020304" pitchFamily="18" charset="0"/>
            </a:rPr>
            <a:t> Our analysis delves deep into the intricate factors shaping musical experiences, including rhythm, lyrics, and melody, to unravel patterns in Spotify songs data.</a:t>
          </a:r>
          <a:endParaRPr lang="en-US" sz="1600" kern="1200" dirty="0">
            <a:latin typeface="Times New Roman" panose="02020603050405020304" pitchFamily="18" charset="0"/>
            <a:cs typeface="Times New Roman" panose="02020603050405020304" pitchFamily="18" charset="0"/>
          </a:endParaRP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2B61B-FD81-4F8C-9F5C-B31A585C3E58}">
      <dsp:nvSpPr>
        <dsp:cNvPr id="0" name=""/>
        <dsp:cNvSpPr/>
      </dsp:nvSpPr>
      <dsp:spPr>
        <a:xfrm>
          <a:off x="679050" y="208457"/>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72E4FA-87C7-42C7-80CE-420CA28866E6}">
      <dsp:nvSpPr>
        <dsp:cNvPr id="0" name=""/>
        <dsp:cNvSpPr/>
      </dsp:nvSpPr>
      <dsp:spPr>
        <a:xfrm>
          <a:off x="1081237" y="610644"/>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ED57B8-FDEB-493D-8BD2-2CED8DF1B99B}">
      <dsp:nvSpPr>
        <dsp:cNvPr id="0" name=""/>
        <dsp:cNvSpPr/>
      </dsp:nvSpPr>
      <dsp:spPr>
        <a:xfrm>
          <a:off x="75768" y="2683457"/>
          <a:ext cx="3093750" cy="145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latin typeface="Times New Roman" panose="02020603050405020304" pitchFamily="18" charset="0"/>
              <a:cs typeface="Times New Roman" panose="02020603050405020304" pitchFamily="18" charset="0"/>
            </a:rPr>
            <a:t>Descriptive Question: What are the primary factors influencing an individual's choice of music on Spotify, and how do these factors vary across different demographics and regions?</a:t>
          </a:r>
          <a:endParaRPr lang="en-US" sz="1100" kern="1200" dirty="0">
            <a:latin typeface="Times New Roman" panose="02020603050405020304" pitchFamily="18" charset="0"/>
            <a:cs typeface="Times New Roman" panose="02020603050405020304" pitchFamily="18" charset="0"/>
          </a:endParaRPr>
        </a:p>
      </dsp:txBody>
      <dsp:txXfrm>
        <a:off x="75768" y="2683457"/>
        <a:ext cx="3093750" cy="1459423"/>
      </dsp:txXfrm>
    </dsp:sp>
    <dsp:sp modelId="{FF5373D7-7D36-4EBE-A785-EBF71E94FC13}">
      <dsp:nvSpPr>
        <dsp:cNvPr id="0" name=""/>
        <dsp:cNvSpPr/>
      </dsp:nvSpPr>
      <dsp:spPr>
        <a:xfrm>
          <a:off x="4314206" y="208457"/>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0581D-3F0B-40D4-8E98-2073A6E25662}">
      <dsp:nvSpPr>
        <dsp:cNvPr id="0" name=""/>
        <dsp:cNvSpPr/>
      </dsp:nvSpPr>
      <dsp:spPr>
        <a:xfrm>
          <a:off x="4716393" y="610644"/>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4B94E1-C945-40F8-A185-382B1C313185}">
      <dsp:nvSpPr>
        <dsp:cNvPr id="0" name=""/>
        <dsp:cNvSpPr/>
      </dsp:nvSpPr>
      <dsp:spPr>
        <a:xfrm>
          <a:off x="3710925" y="2683457"/>
          <a:ext cx="3093750" cy="145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latin typeface="Times New Roman" panose="02020603050405020304" pitchFamily="18" charset="0"/>
              <a:cs typeface="Times New Roman" panose="02020603050405020304" pitchFamily="18" charset="0"/>
            </a:rPr>
            <a:t>Prescriptive Question: Given the predicted shifts in musical preferences, what actionable recommendations can be provided to the Spotify team to enhance user satisfaction and engagement, and how can these recommendations be personalized for different audience segments?</a:t>
          </a:r>
          <a:endParaRPr lang="en-US" sz="1100" kern="1200" dirty="0">
            <a:latin typeface="Times New Roman" panose="02020603050405020304" pitchFamily="18" charset="0"/>
            <a:cs typeface="Times New Roman" panose="02020603050405020304" pitchFamily="18" charset="0"/>
          </a:endParaRPr>
        </a:p>
      </dsp:txBody>
      <dsp:txXfrm>
        <a:off x="3710925" y="2683457"/>
        <a:ext cx="3093750" cy="1459423"/>
      </dsp:txXfrm>
    </dsp:sp>
    <dsp:sp modelId="{7C9262F7-7912-4025-BF80-54F5FAE387E9}">
      <dsp:nvSpPr>
        <dsp:cNvPr id="0" name=""/>
        <dsp:cNvSpPr/>
      </dsp:nvSpPr>
      <dsp:spPr>
        <a:xfrm>
          <a:off x="7949362" y="208457"/>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6C375-CCAA-4EDC-BD38-B76D0DFDBC62}">
      <dsp:nvSpPr>
        <dsp:cNvPr id="0" name=""/>
        <dsp:cNvSpPr/>
      </dsp:nvSpPr>
      <dsp:spPr>
        <a:xfrm>
          <a:off x="8351550" y="610644"/>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CBE2A1-05B5-47A0-80AF-5B010576DB41}">
      <dsp:nvSpPr>
        <dsp:cNvPr id="0" name=""/>
        <dsp:cNvSpPr/>
      </dsp:nvSpPr>
      <dsp:spPr>
        <a:xfrm>
          <a:off x="7330705" y="2683457"/>
          <a:ext cx="3093750" cy="145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latin typeface="Times New Roman" panose="02020603050405020304" pitchFamily="18" charset="0"/>
              <a:cs typeface="Times New Roman" panose="02020603050405020304" pitchFamily="18" charset="0"/>
            </a:rPr>
            <a:t>Predictive Question: Based on historical data, what patterns and trends can be identified to predict potential shifts in musical preferences on Spotify over the next year, and how might these trends differ among various user segments?</a:t>
          </a:r>
          <a:endParaRPr lang="en-US" sz="1100" kern="1200" dirty="0">
            <a:latin typeface="Times New Roman" panose="02020603050405020304" pitchFamily="18" charset="0"/>
            <a:cs typeface="Times New Roman" panose="02020603050405020304" pitchFamily="18" charset="0"/>
          </a:endParaRPr>
        </a:p>
      </dsp:txBody>
      <dsp:txXfrm>
        <a:off x="7330705" y="2683457"/>
        <a:ext cx="3093750" cy="1459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8589A-9EA2-4DE7-A692-FD85E170F5F0}">
      <dsp:nvSpPr>
        <dsp:cNvPr id="0" name=""/>
        <dsp:cNvSpPr/>
      </dsp:nvSpPr>
      <dsp:spPr>
        <a:xfrm>
          <a:off x="1708249" y="179448"/>
          <a:ext cx="803671" cy="803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E7682-37EB-41EA-9288-5DAE41CBED02}">
      <dsp:nvSpPr>
        <dsp:cNvPr id="0" name=""/>
        <dsp:cNvSpPr/>
      </dsp:nvSpPr>
      <dsp:spPr>
        <a:xfrm>
          <a:off x="1217116" y="1582279"/>
          <a:ext cx="1785937" cy="258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Spotify Team</a:t>
          </a:r>
          <a:r>
            <a:rPr lang="en-US" sz="1100" b="0" i="0" kern="1200"/>
            <a:t>: The findings directly impact Spotify's operations, guiding decisions related to playlist curation, recommendation algorithms, user engagement strategies, and product development. Understanding the factors influencing user preferences helps Spotify optimize their platform to enhance user satisfaction and retention.</a:t>
          </a:r>
          <a:endParaRPr lang="en-US" sz="1100" kern="1200"/>
        </a:p>
      </dsp:txBody>
      <dsp:txXfrm>
        <a:off x="1217116" y="1582279"/>
        <a:ext cx="1785937" cy="2589609"/>
      </dsp:txXfrm>
    </dsp:sp>
    <dsp:sp modelId="{7F817E76-9183-4091-A49C-88015C4F6C99}">
      <dsp:nvSpPr>
        <dsp:cNvPr id="0" name=""/>
        <dsp:cNvSpPr/>
      </dsp:nvSpPr>
      <dsp:spPr>
        <a:xfrm>
          <a:off x="3806725" y="179448"/>
          <a:ext cx="803671" cy="803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5F472-6705-4490-A631-687EBC290E06}">
      <dsp:nvSpPr>
        <dsp:cNvPr id="0" name=""/>
        <dsp:cNvSpPr/>
      </dsp:nvSpPr>
      <dsp:spPr>
        <a:xfrm>
          <a:off x="3315592" y="1582279"/>
          <a:ext cx="1785937" cy="258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Music Industry Professionals</a:t>
          </a:r>
          <a:r>
            <a:rPr lang="en-US" sz="1100" b="0" i="0" kern="1200"/>
            <a:t>: Professionals in the music industry can gain insights into evolving consumer preferences and trends, allowing them to tailor their marketing strategies, artist promotions, and content creation to better resonate with audiences.</a:t>
          </a:r>
          <a:endParaRPr lang="en-US" sz="1100" kern="1200"/>
        </a:p>
      </dsp:txBody>
      <dsp:txXfrm>
        <a:off x="3315592" y="1582279"/>
        <a:ext cx="1785937" cy="2589609"/>
      </dsp:txXfrm>
    </dsp:sp>
    <dsp:sp modelId="{77F999E6-F4C7-4D5F-AE47-D715260A54B4}">
      <dsp:nvSpPr>
        <dsp:cNvPr id="0" name=""/>
        <dsp:cNvSpPr/>
      </dsp:nvSpPr>
      <dsp:spPr>
        <a:xfrm>
          <a:off x="5905202" y="179448"/>
          <a:ext cx="803671" cy="803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B02219-B27E-4DF9-9E6C-E928135211A5}">
      <dsp:nvSpPr>
        <dsp:cNvPr id="0" name=""/>
        <dsp:cNvSpPr/>
      </dsp:nvSpPr>
      <dsp:spPr>
        <a:xfrm>
          <a:off x="5414069" y="1582279"/>
          <a:ext cx="1785937" cy="258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Data Analysts and Researchers</a:t>
          </a:r>
          <a:r>
            <a:rPr lang="en-US" sz="1100" b="0" i="0" kern="1200"/>
            <a:t>: Data analysts and researchers benefit from understanding the methodologies and findings of the analysis, which can inform future studies and contribute to the broader understanding of consumer behavior and music consumption patterns.</a:t>
          </a:r>
          <a:endParaRPr lang="en-US" sz="1100" kern="1200"/>
        </a:p>
      </dsp:txBody>
      <dsp:txXfrm>
        <a:off x="5414069" y="1582279"/>
        <a:ext cx="1785937" cy="2589609"/>
      </dsp:txXfrm>
    </dsp:sp>
    <dsp:sp modelId="{D3A7691E-A5BD-4ADD-ACA0-1129C3BA77D2}">
      <dsp:nvSpPr>
        <dsp:cNvPr id="0" name=""/>
        <dsp:cNvSpPr/>
      </dsp:nvSpPr>
      <dsp:spPr>
        <a:xfrm>
          <a:off x="8003678" y="179448"/>
          <a:ext cx="803671" cy="803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998AFF-63A3-488E-919D-243EB34C532F}">
      <dsp:nvSpPr>
        <dsp:cNvPr id="0" name=""/>
        <dsp:cNvSpPr/>
      </dsp:nvSpPr>
      <dsp:spPr>
        <a:xfrm>
          <a:off x="7512546" y="1582279"/>
          <a:ext cx="1785937" cy="258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Marketers</a:t>
          </a:r>
          <a:r>
            <a:rPr lang="en-US" sz="1100" b="0" i="0" kern="1200"/>
            <a:t>: Marketers can leverage insights from the presentation to develop targeted advertising campaigns, partnerships, and promotions that align with the preferences of Spotify users, thereby maximizing the effectiveness of their marketing efforts.</a:t>
          </a:r>
          <a:endParaRPr lang="en-US" sz="1100" kern="1200"/>
        </a:p>
      </dsp:txBody>
      <dsp:txXfrm>
        <a:off x="7512546" y="1582279"/>
        <a:ext cx="1785937" cy="25896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B3A69-B836-47B7-AD0F-A9CF75D4F2A7}"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502F5-4A7D-4EDE-8A69-2693688FE0DE}" type="slidenum">
              <a:rPr lang="en-IN" smtClean="0"/>
              <a:t>‹#›</a:t>
            </a:fld>
            <a:endParaRPr lang="en-IN"/>
          </a:p>
        </p:txBody>
      </p:sp>
    </p:spTree>
    <p:extLst>
      <p:ext uri="{BB962C8B-B14F-4D97-AF65-F5344CB8AC3E}">
        <p14:creationId xmlns:p14="http://schemas.microsoft.com/office/powerpoint/2010/main" val="330410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C502F5-4A7D-4EDE-8A69-2693688FE0DE}" type="slidenum">
              <a:rPr lang="en-IN" smtClean="0"/>
              <a:t>6</a:t>
            </a:fld>
            <a:endParaRPr lang="en-IN"/>
          </a:p>
        </p:txBody>
      </p:sp>
    </p:spTree>
    <p:extLst>
      <p:ext uri="{BB962C8B-B14F-4D97-AF65-F5344CB8AC3E}">
        <p14:creationId xmlns:p14="http://schemas.microsoft.com/office/powerpoint/2010/main" val="345501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C502F5-4A7D-4EDE-8A69-2693688FE0DE}" type="slidenum">
              <a:rPr lang="en-IN" smtClean="0"/>
              <a:t>8</a:t>
            </a:fld>
            <a:endParaRPr lang="en-IN"/>
          </a:p>
        </p:txBody>
      </p:sp>
    </p:spTree>
    <p:extLst>
      <p:ext uri="{BB962C8B-B14F-4D97-AF65-F5344CB8AC3E}">
        <p14:creationId xmlns:p14="http://schemas.microsoft.com/office/powerpoint/2010/main" val="1130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62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32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09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42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34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86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37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39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473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3/11/2025</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56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3/11/2025</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2924212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2FD33B50-DCFC-4FC8-86E6-220C10042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B0C822EA-49C6-4B57-89F4-2F6A5436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3" name="Picture 22" descr="A harmonica on a music sheet">
            <a:extLst>
              <a:ext uri="{FF2B5EF4-FFF2-40B4-BE49-F238E27FC236}">
                <a16:creationId xmlns:a16="http://schemas.microsoft.com/office/drawing/2014/main" id="{791F714A-D3C6-CB56-E3CC-C81788C25813}"/>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670CCF82-432E-31C2-44F4-4CBE4945604C}"/>
              </a:ext>
            </a:extLst>
          </p:cNvPr>
          <p:cNvSpPr>
            <a:spLocks noGrp="1"/>
          </p:cNvSpPr>
          <p:nvPr>
            <p:ph type="ctrTitle"/>
          </p:nvPr>
        </p:nvSpPr>
        <p:spPr>
          <a:xfrm>
            <a:off x="882268" y="698643"/>
            <a:ext cx="5243394" cy="5189746"/>
          </a:xfrm>
        </p:spPr>
        <p:txBody>
          <a:bodyPr vert="horz" lIns="91440" tIns="45720" rIns="91440" bIns="45720" rtlCol="0" anchor="t">
            <a:normAutofit/>
          </a:bodyPr>
          <a:lstStyle/>
          <a:p>
            <a:r>
              <a:rPr lang="en-US" sz="3400" kern="1200">
                <a:solidFill>
                  <a:srgbClr val="FFFFFF"/>
                </a:solidFill>
                <a:latin typeface="+mj-lt"/>
                <a:ea typeface="+mj-ea"/>
                <a:cs typeface="+mj-cs"/>
              </a:rPr>
              <a:t>Harmonizing Insights: A Comprehensive Analysis of Spotify Songs Data for </a:t>
            </a:r>
            <a:br>
              <a:rPr lang="en-US" sz="3400" kern="1200">
                <a:solidFill>
                  <a:srgbClr val="FFFFFF"/>
                </a:solidFill>
                <a:latin typeface="+mj-lt"/>
                <a:ea typeface="+mj-ea"/>
                <a:cs typeface="+mj-cs"/>
              </a:rPr>
            </a:br>
            <a:r>
              <a:rPr lang="en-US" sz="3400" kern="1200">
                <a:solidFill>
                  <a:srgbClr val="FFFFFF"/>
                </a:solidFill>
                <a:latin typeface="+mj-lt"/>
                <a:ea typeface="+mj-ea"/>
                <a:cs typeface="+mj-cs"/>
              </a:rPr>
              <a:t>Enhanced Musical Experiences </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0016"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796"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4476"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1" name="Straight Connector">
            <a:extLst>
              <a:ext uri="{FF2B5EF4-FFF2-40B4-BE49-F238E27FC236}">
                <a16:creationId xmlns:a16="http://schemas.microsoft.com/office/drawing/2014/main" id="{C27ECE09-20A7-4AE8-973B-F66776C111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355F1-D5C3-1274-C7C0-1880D7C3856E}"/>
              </a:ext>
            </a:extLst>
          </p:cNvPr>
          <p:cNvSpPr>
            <a:spLocks noGrp="1"/>
          </p:cNvSpPr>
          <p:nvPr>
            <p:ph type="title"/>
          </p:nvPr>
        </p:nvSpPr>
        <p:spPr>
          <a:xfrm>
            <a:off x="838200" y="698643"/>
            <a:ext cx="5243394" cy="2225532"/>
          </a:xfrm>
        </p:spPr>
        <p:txBody>
          <a:bodyPr anchor="t">
            <a:normAutofit/>
          </a:bodyPr>
          <a:lstStyle/>
          <a:p>
            <a:r>
              <a:rPr lang="en-US" sz="5100" b="1" i="0" u="none" strike="noStrike">
                <a:effectLst/>
                <a:latin typeface="Söhne"/>
              </a:rPr>
              <a:t>Genre Distribution Analysis</a:t>
            </a:r>
            <a:endParaRPr lang="en-US" sz="5100"/>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Content Placeholder 3" descr="A graph with different colored bars&#10;&#10;Description automatically generated">
            <a:extLst>
              <a:ext uri="{FF2B5EF4-FFF2-40B4-BE49-F238E27FC236}">
                <a16:creationId xmlns:a16="http://schemas.microsoft.com/office/drawing/2014/main" id="{04EEA2DF-4AA4-69CC-F016-B3F8C93208E2}"/>
              </a:ext>
            </a:extLst>
          </p:cNvPr>
          <p:cNvPicPr>
            <a:picLocks noChangeAspect="1"/>
          </p:cNvPicPr>
          <p:nvPr/>
        </p:nvPicPr>
        <p:blipFill>
          <a:blip r:embed="rId2"/>
          <a:stretch>
            <a:fillRect/>
          </a:stretch>
        </p:blipFill>
        <p:spPr>
          <a:xfrm>
            <a:off x="986819" y="2551968"/>
            <a:ext cx="5208648" cy="29949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Content Placeholder 7">
            <a:extLst>
              <a:ext uri="{FF2B5EF4-FFF2-40B4-BE49-F238E27FC236}">
                <a16:creationId xmlns:a16="http://schemas.microsoft.com/office/drawing/2014/main" id="{C484A8AD-F238-48A3-D401-39BB3353F9B8}"/>
              </a:ext>
            </a:extLst>
          </p:cNvPr>
          <p:cNvSpPr>
            <a:spLocks noGrp="1"/>
          </p:cNvSpPr>
          <p:nvPr>
            <p:ph idx="1"/>
          </p:nvPr>
        </p:nvSpPr>
        <p:spPr>
          <a:xfrm>
            <a:off x="7017481" y="1318267"/>
            <a:ext cx="4124758" cy="5120755"/>
          </a:xfrm>
        </p:spPr>
        <p:txBody>
          <a:bodyPr anchor="ctr">
            <a:normAutofit/>
          </a:bodyPr>
          <a:lstStyle/>
          <a:p>
            <a:r>
              <a:rPr lang="en-US" sz="1500" b="0" i="0" u="none" strike="noStrike" dirty="0">
                <a:effectLst/>
                <a:latin typeface="Söhne"/>
              </a:rPr>
              <a:t>The chart illustrates the song count per genre within the playlist. Genres encompass a diverse range including Album Rock, Big Room, Classic Rock, Dance Pop, Electro House, Electropop, Gangster Rap, Hard Rock, Hip Hop, Indie </a:t>
            </a:r>
            <a:r>
              <a:rPr lang="en-US" sz="1500" b="0" i="0" u="none" strike="noStrike" dirty="0" err="1">
                <a:effectLst/>
                <a:latin typeface="Söhne"/>
              </a:rPr>
              <a:t>Poptimism</a:t>
            </a:r>
            <a:r>
              <a:rPr lang="en-US" sz="1500" b="0" i="0" u="none" strike="noStrike" dirty="0">
                <a:effectLst/>
                <a:latin typeface="Söhne"/>
              </a:rPr>
              <a:t>, Latin Hip Hop, Latin Pop, Neo Soul, New Jack Swing, Permanent Wave, Pop EDM, Post-Teen Pop, Progressive Electro House, Reggaeton, Southern Hip Hop, Trap, Tropical, and Urban Contemporary.</a:t>
            </a:r>
          </a:p>
          <a:p>
            <a:r>
              <a:rPr lang="en-US" sz="1500" b="0" i="0" u="none" strike="noStrike" dirty="0">
                <a:effectLst/>
                <a:latin typeface="Söhne"/>
              </a:rPr>
              <a:t>The x-axis denotes the song count per genre, while the y-axis represents the genres themselves. Notably, Hip Hop emerges as the most prominent genre, boasting 1500 songs, whereas Progressive Electro House registers the fewest songs at 50.</a:t>
            </a:r>
          </a:p>
          <a:p>
            <a:r>
              <a:rPr lang="en-US" sz="1500" b="0" i="0" u="none" strike="noStrike" dirty="0">
                <a:effectLst/>
                <a:latin typeface="Söhne"/>
              </a:rPr>
              <a:t>In summary, the chart underscores the playlist's significant emphasis on Hip Hop, closely followed by Pop EDM and Latin Pop.</a:t>
            </a:r>
          </a:p>
          <a:p>
            <a:endParaRPr lang="en-US" sz="1500" dirty="0"/>
          </a:p>
        </p:txBody>
      </p:sp>
    </p:spTree>
    <p:extLst>
      <p:ext uri="{BB962C8B-B14F-4D97-AF65-F5344CB8AC3E}">
        <p14:creationId xmlns:p14="http://schemas.microsoft.com/office/powerpoint/2010/main" val="301592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6584-1D46-710A-4329-35AF465261BE}"/>
              </a:ext>
            </a:extLst>
          </p:cNvPr>
          <p:cNvSpPr>
            <a:spLocks noGrp="1"/>
          </p:cNvSpPr>
          <p:nvPr>
            <p:ph type="title"/>
          </p:nvPr>
        </p:nvSpPr>
        <p:spPr>
          <a:xfrm>
            <a:off x="3506755" y="365125"/>
            <a:ext cx="7161245" cy="1325563"/>
          </a:xfrm>
        </p:spPr>
        <p:txBody>
          <a:bodyPr>
            <a:normAutofit/>
          </a:bodyPr>
          <a:lstStyle/>
          <a:p>
            <a:r>
              <a:rPr lang="en-US" sz="3600" b="1" u="sng">
                <a:latin typeface="Times New Roman"/>
                <a:cs typeface="Times New Roman"/>
              </a:rPr>
              <a:t>Predictive Analysis </a:t>
            </a:r>
          </a:p>
        </p:txBody>
      </p:sp>
      <p:pic>
        <p:nvPicPr>
          <p:cNvPr id="3" name="Picture 2">
            <a:extLst>
              <a:ext uri="{FF2B5EF4-FFF2-40B4-BE49-F238E27FC236}">
                <a16:creationId xmlns:a16="http://schemas.microsoft.com/office/drawing/2014/main" id="{530BBBF6-8376-5568-3474-AFAB1475D74E}"/>
              </a:ext>
            </a:extLst>
          </p:cNvPr>
          <p:cNvPicPr>
            <a:picLocks noChangeAspect="1"/>
          </p:cNvPicPr>
          <p:nvPr/>
        </p:nvPicPr>
        <p:blipFill>
          <a:blip r:embed="rId2"/>
          <a:stretch>
            <a:fillRect/>
          </a:stretch>
        </p:blipFill>
        <p:spPr>
          <a:xfrm>
            <a:off x="855133" y="1956085"/>
            <a:ext cx="5130800" cy="2937364"/>
          </a:xfrm>
          <a:prstGeom prst="rect">
            <a:avLst/>
          </a:prstGeom>
        </p:spPr>
        <p:style>
          <a:lnRef idx="2">
            <a:schemeClr val="dk1"/>
          </a:lnRef>
          <a:fillRef idx="1">
            <a:schemeClr val="lt1"/>
          </a:fillRef>
          <a:effectRef idx="0">
            <a:schemeClr val="dk1"/>
          </a:effectRef>
          <a:fontRef idx="minor">
            <a:schemeClr val="dk1"/>
          </a:fontRef>
        </p:style>
      </p:pic>
      <p:pic>
        <p:nvPicPr>
          <p:cNvPr id="4" name="Picture 3" descr="A graph of different colors&#10;&#10;Description automatically generated">
            <a:extLst>
              <a:ext uri="{FF2B5EF4-FFF2-40B4-BE49-F238E27FC236}">
                <a16:creationId xmlns:a16="http://schemas.microsoft.com/office/drawing/2014/main" id="{62CE5AD4-123A-31BA-5C29-B9C610A0E021}"/>
              </a:ext>
            </a:extLst>
          </p:cNvPr>
          <p:cNvPicPr>
            <a:picLocks noChangeAspect="1"/>
          </p:cNvPicPr>
          <p:nvPr/>
        </p:nvPicPr>
        <p:blipFill>
          <a:blip r:embed="rId3"/>
          <a:stretch>
            <a:fillRect/>
          </a:stretch>
        </p:blipFill>
        <p:spPr>
          <a:xfrm>
            <a:off x="6256866" y="1947414"/>
            <a:ext cx="5461000" cy="294623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7044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F6F6CB-0DC1-128B-0F88-A3CBAAC1AE6E}"/>
              </a:ext>
            </a:extLst>
          </p:cNvPr>
          <p:cNvSpPr>
            <a:spLocks noGrp="1"/>
          </p:cNvSpPr>
          <p:nvPr>
            <p:ph type="title"/>
          </p:nvPr>
        </p:nvSpPr>
        <p:spPr>
          <a:xfrm>
            <a:off x="713841" y="1168141"/>
            <a:ext cx="6155988" cy="1182927"/>
          </a:xfrm>
        </p:spPr>
        <p:txBody>
          <a:bodyPr anchor="b">
            <a:normAutofit/>
          </a:bodyPr>
          <a:lstStyle/>
          <a:p>
            <a:r>
              <a:rPr lang="en-US" sz="3800" b="1" i="0" u="none" strike="noStrike" dirty="0">
                <a:effectLst/>
                <a:latin typeface="Söhne"/>
              </a:rPr>
              <a:t>Feature Importance Analysis</a:t>
            </a:r>
            <a:endParaRPr lang="en-US" sz="3800" dirty="0"/>
          </a:p>
        </p:txBody>
      </p:sp>
      <p:cxnSp>
        <p:nvCxnSpPr>
          <p:cNvPr id="22" name="Straight Connector 2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25051E7-8920-4143-3010-F5B69A8B07C2}"/>
              </a:ext>
            </a:extLst>
          </p:cNvPr>
          <p:cNvSpPr>
            <a:spLocks noGrp="1"/>
          </p:cNvSpPr>
          <p:nvPr>
            <p:ph idx="1"/>
          </p:nvPr>
        </p:nvSpPr>
        <p:spPr>
          <a:xfrm>
            <a:off x="803776" y="2829330"/>
            <a:ext cx="6190412" cy="3344459"/>
          </a:xfrm>
        </p:spPr>
        <p:txBody>
          <a:bodyPr anchor="t">
            <a:normAutofit/>
          </a:bodyPr>
          <a:lstStyle/>
          <a:p>
            <a:r>
              <a:rPr lang="en-US" sz="1500" b="0" i="0" u="none" strike="noStrike" dirty="0">
                <a:effectLst/>
                <a:latin typeface="Söhne"/>
              </a:rPr>
              <a:t>The tornado plot showcases the percentage of model variance explained by various features, including Instrumentality, </a:t>
            </a:r>
            <a:r>
              <a:rPr lang="en-US" sz="1500" b="0" i="0" u="none" strike="noStrike" dirty="0" err="1">
                <a:effectLst/>
                <a:latin typeface="Söhne"/>
              </a:rPr>
              <a:t>Acousticness</a:t>
            </a:r>
            <a:r>
              <a:rPr lang="en-US" sz="1500" b="0" i="0" u="none" strike="noStrike" dirty="0">
                <a:effectLst/>
                <a:latin typeface="Söhne"/>
              </a:rPr>
              <a:t>, Duration (</a:t>
            </a:r>
            <a:r>
              <a:rPr lang="en-US" sz="1500" b="0" i="0" u="none" strike="noStrike" dirty="0" err="1">
                <a:effectLst/>
                <a:latin typeface="Söhne"/>
              </a:rPr>
              <a:t>ms</a:t>
            </a:r>
            <a:r>
              <a:rPr lang="en-US" sz="1500" b="0" i="0" u="none" strike="noStrike" dirty="0">
                <a:effectLst/>
                <a:latin typeface="Söhne"/>
              </a:rPr>
              <a:t>), Danceability, Loudness, Liveness, Tempo, Mode, Valence, and </a:t>
            </a:r>
            <a:r>
              <a:rPr lang="en-US" sz="1500" b="0" i="0" u="none" strike="noStrike" dirty="0" err="1">
                <a:effectLst/>
                <a:latin typeface="Söhne"/>
              </a:rPr>
              <a:t>Speechiness</a:t>
            </a:r>
            <a:r>
              <a:rPr lang="en-US" sz="1500" b="0" i="0" u="none" strike="noStrike" dirty="0">
                <a:effectLst/>
                <a:latin typeface="Söhne"/>
              </a:rPr>
              <a:t>.</a:t>
            </a:r>
          </a:p>
          <a:p>
            <a:r>
              <a:rPr lang="en-US" sz="1500" b="0" i="0" u="none" strike="noStrike" dirty="0">
                <a:effectLst/>
                <a:latin typeface="Söhne"/>
              </a:rPr>
              <a:t>Key findings indicate that Instrumentality holds the highest explanatory power, accounting for 25% of the model variance, followed by </a:t>
            </a:r>
            <a:r>
              <a:rPr lang="en-US" sz="1500" b="0" i="0" u="none" strike="noStrike" dirty="0" err="1">
                <a:effectLst/>
                <a:latin typeface="Söhne"/>
              </a:rPr>
              <a:t>Acousticness</a:t>
            </a:r>
            <a:r>
              <a:rPr lang="en-US" sz="1500" b="0" i="0" u="none" strike="noStrike" dirty="0">
                <a:effectLst/>
                <a:latin typeface="Söhne"/>
              </a:rPr>
              <a:t> (15%) and Duration (</a:t>
            </a:r>
            <a:r>
              <a:rPr lang="en-US" sz="1500" b="0" i="0" u="none" strike="noStrike" dirty="0" err="1">
                <a:effectLst/>
                <a:latin typeface="Söhne"/>
              </a:rPr>
              <a:t>ms</a:t>
            </a:r>
            <a:r>
              <a:rPr lang="en-US" sz="1500" b="0" i="0" u="none" strike="noStrike" dirty="0">
                <a:effectLst/>
                <a:latin typeface="Söhne"/>
              </a:rPr>
              <a:t>) (10%). Other features individually contribute less than 10% to the variance.</a:t>
            </a:r>
          </a:p>
          <a:p>
            <a:r>
              <a:rPr lang="en-US" sz="1500" b="0" i="0" u="none" strike="noStrike" dirty="0">
                <a:effectLst/>
                <a:latin typeface="Söhne"/>
              </a:rPr>
              <a:t>Additionally, the light shade bars highlight significant relationships between features and song popularity. Notably, Duration (</a:t>
            </a:r>
            <a:r>
              <a:rPr lang="en-US" sz="1500" b="0" i="0" u="none" strike="noStrike" dirty="0" err="1">
                <a:effectLst/>
                <a:latin typeface="Söhne"/>
              </a:rPr>
              <a:t>ms</a:t>
            </a:r>
            <a:r>
              <a:rPr lang="en-US" sz="1500" b="0" i="0" u="none" strike="noStrike" dirty="0">
                <a:effectLst/>
                <a:latin typeface="Söhne"/>
              </a:rPr>
              <a:t>) emerges as the most impactful, followed by Danceability, Liveness, Tempo, Mode, Valence, and </a:t>
            </a:r>
            <a:r>
              <a:rPr lang="en-US" sz="1500" b="0" i="0" u="none" strike="noStrike" dirty="0" err="1">
                <a:effectLst/>
                <a:latin typeface="Söhne"/>
              </a:rPr>
              <a:t>Speechiness</a:t>
            </a:r>
            <a:r>
              <a:rPr lang="en-US" sz="1500" b="0" i="0" u="none" strike="noStrike" dirty="0">
                <a:effectLst/>
                <a:latin typeface="Söhne"/>
              </a:rPr>
              <a:t>. These insights provide valuable understanding for optimizing models and understanding song popularity dynamics.</a:t>
            </a:r>
          </a:p>
          <a:p>
            <a:endParaRPr lang="en-US" sz="1500" dirty="0"/>
          </a:p>
        </p:txBody>
      </p:sp>
      <p:pic>
        <p:nvPicPr>
          <p:cNvPr id="4" name="Content Placeholder 3" descr="A graph showing a number of different shades of green&#10;&#10;Description automatically generated">
            <a:extLst>
              <a:ext uri="{FF2B5EF4-FFF2-40B4-BE49-F238E27FC236}">
                <a16:creationId xmlns:a16="http://schemas.microsoft.com/office/drawing/2014/main" id="{8B767351-691D-57E7-7AB4-ED1B25DCB6E2}"/>
              </a:ext>
            </a:extLst>
          </p:cNvPr>
          <p:cNvPicPr>
            <a:picLocks noChangeAspect="1"/>
          </p:cNvPicPr>
          <p:nvPr/>
        </p:nvPicPr>
        <p:blipFill>
          <a:blip r:embed="rId2"/>
          <a:stretch>
            <a:fillRect/>
          </a:stretch>
        </p:blipFill>
        <p:spPr>
          <a:xfrm>
            <a:off x="7141028" y="2829330"/>
            <a:ext cx="4705169" cy="27172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58089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F57110-05C1-BDA1-7A07-9D9F3D92B6E8}"/>
              </a:ext>
            </a:extLst>
          </p:cNvPr>
          <p:cNvSpPr>
            <a:spLocks noGrp="1"/>
          </p:cNvSpPr>
          <p:nvPr>
            <p:ph type="title"/>
          </p:nvPr>
        </p:nvSpPr>
        <p:spPr>
          <a:xfrm>
            <a:off x="838200" y="1336390"/>
            <a:ext cx="6155988" cy="1182927"/>
          </a:xfrm>
        </p:spPr>
        <p:txBody>
          <a:bodyPr anchor="b">
            <a:normAutofit/>
          </a:bodyPr>
          <a:lstStyle/>
          <a:p>
            <a:r>
              <a:rPr lang="en-US" sz="3400" b="0" i="0" u="none" strike="noStrike" dirty="0">
                <a:effectLst/>
                <a:highlight>
                  <a:srgbClr val="FFFFFF"/>
                </a:highlight>
                <a:latin typeface="Söhne"/>
              </a:rPr>
              <a:t>Understanding Influences: Factors Shaping Spotify Music Choices</a:t>
            </a:r>
            <a:endParaRPr lang="en-US" sz="3400" dirty="0"/>
          </a:p>
        </p:txBody>
      </p:sp>
      <p:cxnSp>
        <p:nvCxnSpPr>
          <p:cNvPr id="21" name="Straight Connector 2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DFFE57-5EC5-BD7B-3591-1D35758EB19C}"/>
              </a:ext>
            </a:extLst>
          </p:cNvPr>
          <p:cNvSpPr>
            <a:spLocks noGrp="1"/>
          </p:cNvSpPr>
          <p:nvPr>
            <p:ph idx="1"/>
          </p:nvPr>
        </p:nvSpPr>
        <p:spPr>
          <a:xfrm>
            <a:off x="803776" y="2829330"/>
            <a:ext cx="6190412" cy="3344459"/>
          </a:xfrm>
        </p:spPr>
        <p:txBody>
          <a:bodyPr anchor="t">
            <a:normAutofit/>
          </a:bodyPr>
          <a:lstStyle/>
          <a:p>
            <a:r>
              <a:rPr lang="en-US" sz="1800" b="0" i="0" u="none" strike="noStrike" dirty="0">
                <a:effectLst/>
                <a:highlight>
                  <a:srgbClr val="FFFFFF"/>
                </a:highlight>
                <a:latin typeface="Söhne"/>
              </a:rPr>
              <a:t>The primary factors influencing an individual's choice of music on Spotify include variables such as track popularity, energy, loudness, tempo, and duration.</a:t>
            </a:r>
          </a:p>
          <a:p>
            <a:r>
              <a:rPr lang="en-US" sz="1800" b="0" i="0" u="none" strike="noStrike" dirty="0">
                <a:effectLst/>
                <a:highlight>
                  <a:srgbClr val="FFFFFF"/>
                </a:highlight>
                <a:latin typeface="Söhne"/>
              </a:rPr>
              <a:t> These factors were identified through correlation and regression analyses conducted on Spotify songs data. However, it is important to note that other unaccounted variables may also contribute to the overall popularity of songs on Spotify.</a:t>
            </a:r>
            <a:endParaRPr lang="en-US" sz="1800" dirty="0"/>
          </a:p>
        </p:txBody>
      </p:sp>
      <p:pic>
        <p:nvPicPr>
          <p:cNvPr id="7" name="Graphic 6" descr="Music">
            <a:extLst>
              <a:ext uri="{FF2B5EF4-FFF2-40B4-BE49-F238E27FC236}">
                <a16:creationId xmlns:a16="http://schemas.microsoft.com/office/drawing/2014/main" id="{2D237449-DE3A-021E-4E50-B6234F33B4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38496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57434C-8699-0B5D-1BAE-FD085DA750D1}"/>
              </a:ext>
            </a:extLst>
          </p:cNvPr>
          <p:cNvSpPr>
            <a:spLocks noGrp="1"/>
          </p:cNvSpPr>
          <p:nvPr>
            <p:ph type="title"/>
          </p:nvPr>
        </p:nvSpPr>
        <p:spPr>
          <a:xfrm>
            <a:off x="838200" y="1336390"/>
            <a:ext cx="6155988" cy="1182927"/>
          </a:xfrm>
        </p:spPr>
        <p:txBody>
          <a:bodyPr anchor="b">
            <a:normAutofit/>
          </a:bodyPr>
          <a:lstStyle/>
          <a:p>
            <a:r>
              <a:rPr lang="en-US" sz="3000" b="0" i="0" u="none" strike="noStrike">
                <a:effectLst/>
                <a:highlight>
                  <a:srgbClr val="FFFFFF"/>
                </a:highlight>
                <a:latin typeface="Söhne"/>
              </a:rPr>
              <a:t>Forecasting Musical Shifts: Insights from Spotify Data Analysis</a:t>
            </a:r>
            <a:endParaRPr lang="en-US" sz="3000"/>
          </a:p>
        </p:txBody>
      </p:sp>
      <p:cxnSp>
        <p:nvCxnSpPr>
          <p:cNvPr id="21" name="Straight Connector 2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F8E2D6-EE9D-AE51-F261-FF0A500EE5E2}"/>
              </a:ext>
            </a:extLst>
          </p:cNvPr>
          <p:cNvSpPr>
            <a:spLocks noGrp="1"/>
          </p:cNvSpPr>
          <p:nvPr>
            <p:ph idx="1"/>
          </p:nvPr>
        </p:nvSpPr>
        <p:spPr>
          <a:xfrm>
            <a:off x="803776" y="2829330"/>
            <a:ext cx="6190412" cy="3344459"/>
          </a:xfrm>
        </p:spPr>
        <p:txBody>
          <a:bodyPr anchor="t">
            <a:normAutofit/>
          </a:bodyPr>
          <a:lstStyle/>
          <a:p>
            <a:r>
              <a:rPr lang="en-US" sz="1800" b="0" i="0" u="none" strike="noStrike" dirty="0">
                <a:effectLst/>
                <a:highlight>
                  <a:srgbClr val="FFFFFF"/>
                </a:highlight>
                <a:latin typeface="Söhne"/>
              </a:rPr>
              <a:t>The regression analyses conducted on Spotify songs data revealed significant relationships between certain factors (such as track popularity, energy, loudness, tempo, and duration) and the popularity of songs. </a:t>
            </a:r>
          </a:p>
          <a:p>
            <a:r>
              <a:rPr lang="en-US" sz="1800" b="0" i="0" u="none" strike="noStrike" dirty="0">
                <a:effectLst/>
                <a:highlight>
                  <a:srgbClr val="FFFFFF"/>
                </a:highlight>
                <a:latin typeface="Söhne"/>
              </a:rPr>
              <a:t>However, despite the significant relationships, the R-squared values were relatively low, indicating that only about 5% of the variability in the popularity of the song could be explained by the independent variables included in the models.</a:t>
            </a:r>
          </a:p>
          <a:p>
            <a:r>
              <a:rPr lang="en-US" sz="1800" b="0" i="0" u="none" strike="noStrike" dirty="0">
                <a:effectLst/>
                <a:highlight>
                  <a:srgbClr val="FFFFFF"/>
                </a:highlight>
                <a:latin typeface="Söhne"/>
              </a:rPr>
              <a:t> Therefore, while historical data can provide insights into potential shifts in musical preferences, there may be limitations in accurately predicting these shifts due to the presence of unaccounted variables.</a:t>
            </a:r>
            <a:endParaRPr lang="en-US" sz="1800" dirty="0"/>
          </a:p>
        </p:txBody>
      </p:sp>
      <p:pic>
        <p:nvPicPr>
          <p:cNvPr id="7" name="Graphic 6" descr="Music Note">
            <a:extLst>
              <a:ext uri="{FF2B5EF4-FFF2-40B4-BE49-F238E27FC236}">
                <a16:creationId xmlns:a16="http://schemas.microsoft.com/office/drawing/2014/main" id="{660E3D06-6F1A-5E53-DB6A-B0A74DEBCE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33827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7C95-CBF5-8ACD-7F27-3E16211FED98}"/>
              </a:ext>
            </a:extLst>
          </p:cNvPr>
          <p:cNvSpPr>
            <a:spLocks noGrp="1"/>
          </p:cNvSpPr>
          <p:nvPr>
            <p:ph type="title"/>
          </p:nvPr>
        </p:nvSpPr>
        <p:spPr>
          <a:xfrm>
            <a:off x="838200" y="1336390"/>
            <a:ext cx="6155988" cy="1182927"/>
          </a:xfrm>
        </p:spPr>
        <p:txBody>
          <a:bodyPr anchor="b">
            <a:normAutofit/>
          </a:bodyPr>
          <a:lstStyle/>
          <a:p>
            <a:r>
              <a:rPr lang="en-US" sz="2600" b="0" i="0" u="none" strike="noStrike">
                <a:effectLst/>
                <a:highlight>
                  <a:srgbClr val="FFFFFF"/>
                </a:highlight>
                <a:latin typeface="Söhne"/>
              </a:rPr>
              <a:t>Enhancing Engagement: Recommendations for Spotify's Musical Experience</a:t>
            </a:r>
            <a:endParaRPr lang="en-US" sz="2600"/>
          </a:p>
        </p:txBody>
      </p:sp>
      <p:cxnSp>
        <p:nvCxnSpPr>
          <p:cNvPr id="21" name="Straight Connector 2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4A1B3-910C-2EAB-155C-35CFB2861AA0}"/>
              </a:ext>
            </a:extLst>
          </p:cNvPr>
          <p:cNvSpPr>
            <a:spLocks noGrp="1"/>
          </p:cNvSpPr>
          <p:nvPr>
            <p:ph idx="1"/>
          </p:nvPr>
        </p:nvSpPr>
        <p:spPr>
          <a:xfrm>
            <a:off x="803776" y="2829330"/>
            <a:ext cx="6190412" cy="3344459"/>
          </a:xfrm>
        </p:spPr>
        <p:txBody>
          <a:bodyPr anchor="t">
            <a:normAutofit/>
          </a:bodyPr>
          <a:lstStyle/>
          <a:p>
            <a:r>
              <a:rPr lang="en-US" sz="1800" b="0" i="0" u="none" strike="noStrike" dirty="0">
                <a:effectLst/>
                <a:highlight>
                  <a:srgbClr val="FFFFFF"/>
                </a:highlight>
                <a:latin typeface="Söhne"/>
              </a:rPr>
              <a:t>Actionable recommendations to enhance user satisfaction and engagement on Spotify could include refining the recommendation mechanisms within the Spotify app based on the identified factors influencing track popularity. These recommendations may involve optimizing playlist curation and personalized recommendations tailored to different audience segments.</a:t>
            </a:r>
          </a:p>
          <a:p>
            <a:r>
              <a:rPr lang="en-US" sz="1800" b="0" i="0" u="none" strike="noStrike" dirty="0">
                <a:effectLst/>
                <a:highlight>
                  <a:srgbClr val="FFFFFF"/>
                </a:highlight>
                <a:latin typeface="Söhne"/>
              </a:rPr>
              <a:t> Additionally, further research and analysis may be needed to identify and incorporate other influential variables into the recommendation system to improve its accuracy and effectiveness.</a:t>
            </a:r>
            <a:endParaRPr lang="en-US" sz="1800" dirty="0"/>
          </a:p>
        </p:txBody>
      </p:sp>
      <p:pic>
        <p:nvPicPr>
          <p:cNvPr id="7" name="Graphic 6" descr="Business Growth">
            <a:extLst>
              <a:ext uri="{FF2B5EF4-FFF2-40B4-BE49-F238E27FC236}">
                <a16:creationId xmlns:a16="http://schemas.microsoft.com/office/drawing/2014/main" id="{7FCB368A-E345-1D87-D17D-488C5720D9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75406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EB7A-6B8A-E810-1AB0-61BDA58E64E3}"/>
              </a:ext>
            </a:extLst>
          </p:cNvPr>
          <p:cNvSpPr>
            <a:spLocks noGrp="1"/>
          </p:cNvSpPr>
          <p:nvPr>
            <p:ph type="title"/>
          </p:nvPr>
        </p:nvSpPr>
        <p:spPr/>
        <p:txBody>
          <a:bodyPr/>
          <a:lstStyle/>
          <a:p>
            <a:r>
              <a:rPr lang="en-US" b="0" i="0" u="none" strike="noStrike" dirty="0">
                <a:solidFill>
                  <a:srgbClr val="0D0D0D"/>
                </a:solidFill>
                <a:effectLst/>
                <a:highlight>
                  <a:srgbClr val="FFFFFF"/>
                </a:highlight>
                <a:latin typeface="Söhne"/>
              </a:rPr>
              <a:t>Relevance of Insights: Impact on Spotify and Music Industry</a:t>
            </a:r>
            <a:endParaRPr lang="en-US" dirty="0"/>
          </a:p>
        </p:txBody>
      </p:sp>
      <p:graphicFrame>
        <p:nvGraphicFramePr>
          <p:cNvPr id="5" name="Content Placeholder 2">
            <a:extLst>
              <a:ext uri="{FF2B5EF4-FFF2-40B4-BE49-F238E27FC236}">
                <a16:creationId xmlns:a16="http://schemas.microsoft.com/office/drawing/2014/main" id="{E69C5898-E7C9-D22D-6266-281B1BE95F4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468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erial view of a highway near the ocean">
            <a:extLst>
              <a:ext uri="{FF2B5EF4-FFF2-40B4-BE49-F238E27FC236}">
                <a16:creationId xmlns:a16="http://schemas.microsoft.com/office/drawing/2014/main" id="{AA7A2F67-4160-2901-96A1-E61D3A0F5FB3}"/>
              </a:ext>
            </a:extLst>
          </p:cNvPr>
          <p:cNvPicPr>
            <a:picLocks noChangeAspect="1"/>
          </p:cNvPicPr>
          <p:nvPr/>
        </p:nvPicPr>
        <p:blipFill rotWithShape="1">
          <a:blip r:embed="rId2">
            <a:duotone>
              <a:schemeClr val="accent1">
                <a:shade val="45000"/>
                <a:satMod val="135000"/>
              </a:schemeClr>
              <a:prstClr val="white"/>
            </a:duotone>
            <a:alphaModFix amt="35000"/>
          </a:blip>
          <a:srcRect t="9825" b="15175"/>
          <a:stretch/>
        </p:blipFill>
        <p:spPr>
          <a:xfrm>
            <a:off x="20" y="-8877"/>
            <a:ext cx="12191980" cy="6858000"/>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D7B149-CF37-F2DB-40C0-2A96DED46981}"/>
              </a:ext>
            </a:extLst>
          </p:cNvPr>
          <p:cNvSpPr>
            <a:spLocks noGrp="1"/>
          </p:cNvSpPr>
          <p:nvPr>
            <p:ph idx="1"/>
          </p:nvPr>
        </p:nvSpPr>
        <p:spPr>
          <a:xfrm>
            <a:off x="4778598" y="2904890"/>
            <a:ext cx="5366041" cy="2809114"/>
          </a:xfrm>
        </p:spPr>
        <p:txBody>
          <a:bodyPr vert="horz" lIns="91440" tIns="45720" rIns="91440" bIns="45720" rtlCol="0" anchor="t">
            <a:normAutofit/>
          </a:bodyPr>
          <a:lstStyle/>
          <a:p>
            <a:pPr marL="0" indent="0">
              <a:buNone/>
            </a:pPr>
            <a:r>
              <a:rPr lang="en-US" sz="4400" dirty="0">
                <a:solidFill>
                  <a:srgbClr val="FFFFFF"/>
                </a:solidFill>
                <a:latin typeface="Times New Roman"/>
                <a:cs typeface="Times New Roman"/>
              </a:rPr>
              <a:t>THANK YOU</a:t>
            </a:r>
          </a:p>
        </p:txBody>
      </p:sp>
    </p:spTree>
    <p:extLst>
      <p:ext uri="{BB962C8B-B14F-4D97-AF65-F5344CB8AC3E}">
        <p14:creationId xmlns:p14="http://schemas.microsoft.com/office/powerpoint/2010/main" val="24855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EC3C4218-D03A-A21A-F7C8-693C00999AAF}"/>
              </a:ext>
            </a:extLst>
          </p:cNvPr>
          <p:cNvSpPr>
            <a:spLocks noGrp="1"/>
          </p:cNvSpPr>
          <p:nvPr>
            <p:ph type="title"/>
          </p:nvPr>
        </p:nvSpPr>
        <p:spPr>
          <a:xfrm>
            <a:off x="3506755" y="365125"/>
            <a:ext cx="7161245" cy="1325563"/>
          </a:xfrm>
        </p:spPr>
        <p:txBody>
          <a:bodyPr>
            <a:normAutofit/>
          </a:bodyPr>
          <a:lstStyle/>
          <a:p>
            <a:r>
              <a:rPr lang="en-US" sz="3600" dirty="0">
                <a:latin typeface="Times New Roman" panose="02020603050405020304" pitchFamily="18" charset="0"/>
                <a:cs typeface="Times New Roman" panose="02020603050405020304" pitchFamily="18" charset="0"/>
              </a:rPr>
              <a:t>Enhancing Musical Experience Through Data Analysis</a:t>
            </a:r>
          </a:p>
        </p:txBody>
      </p:sp>
      <p:sp>
        <p:nvSpPr>
          <p:cNvPr id="3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35" name="Straight Connector 3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3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B095CB04-756C-CE78-BE7F-C841370A67D7}"/>
              </a:ext>
            </a:extLst>
          </p:cNvPr>
          <p:cNvGraphicFramePr>
            <a:graphicFrameLocks noGrp="1"/>
          </p:cNvGraphicFramePr>
          <p:nvPr>
            <p:ph idx="1"/>
            <p:extLst>
              <p:ext uri="{D42A27DB-BD31-4B8C-83A1-F6EECF244321}">
                <p14:modId xmlns:p14="http://schemas.microsoft.com/office/powerpoint/2010/main" val="9483540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6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0E4FF604-A771-E5B7-F181-430B012B3BFE}"/>
              </a:ext>
            </a:extLst>
          </p:cNvPr>
          <p:cNvSpPr>
            <a:spLocks noGrp="1"/>
          </p:cNvSpPr>
          <p:nvPr>
            <p:ph type="title"/>
          </p:nvPr>
        </p:nvSpPr>
        <p:spPr>
          <a:xfrm>
            <a:off x="3506755" y="365125"/>
            <a:ext cx="7161245" cy="1325563"/>
          </a:xfrm>
        </p:spPr>
        <p:txBody>
          <a:bodyPr>
            <a:normAutofit/>
          </a:bodyPr>
          <a:lstStyle/>
          <a:p>
            <a:r>
              <a:rPr lang="en-US" sz="3600"/>
              <a:t>Research Questions</a:t>
            </a:r>
          </a:p>
        </p:txBody>
      </p:sp>
      <p:sp>
        <p:nvSpPr>
          <p:cNvPr id="24"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4D063A89-6EF1-8861-C10A-AA21D0BB593F}"/>
              </a:ext>
            </a:extLst>
          </p:cNvPr>
          <p:cNvGraphicFramePr>
            <a:graphicFrameLocks noGrp="1"/>
          </p:cNvGraphicFramePr>
          <p:nvPr>
            <p:ph idx="1"/>
            <p:extLst>
              <p:ext uri="{D42A27DB-BD31-4B8C-83A1-F6EECF244321}">
                <p14:modId xmlns:p14="http://schemas.microsoft.com/office/powerpoint/2010/main" val="38009402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541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E08752-9FE1-D2DD-A71B-C5D2ED9F171D}"/>
              </a:ext>
            </a:extLst>
          </p:cNvPr>
          <p:cNvSpPr>
            <a:spLocks noGrp="1"/>
          </p:cNvSpPr>
          <p:nvPr>
            <p:ph type="title"/>
          </p:nvPr>
        </p:nvSpPr>
        <p:spPr>
          <a:xfrm>
            <a:off x="838200" y="1336390"/>
            <a:ext cx="6155988" cy="1182927"/>
          </a:xfrm>
        </p:spPr>
        <p:txBody>
          <a:bodyPr anchor="b">
            <a:normAutofit fontScale="90000"/>
          </a:bodyPr>
          <a:lstStyle/>
          <a:p>
            <a:r>
              <a:rPr lang="en-US" sz="5000" b="1" i="0" u="none" strike="noStrike" dirty="0">
                <a:effectLst/>
                <a:latin typeface="Times New Roman" panose="02020603050405020304" pitchFamily="18" charset="0"/>
                <a:cs typeface="Times New Roman" panose="02020603050405020304" pitchFamily="18" charset="0"/>
              </a:rPr>
              <a:t>Analytical Instruments</a:t>
            </a:r>
            <a:endParaRPr lang="en-US" sz="5000"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205080-591E-25B3-1C9D-9DDF3C283424}"/>
              </a:ext>
            </a:extLst>
          </p:cNvPr>
          <p:cNvSpPr>
            <a:spLocks noGrp="1"/>
          </p:cNvSpPr>
          <p:nvPr>
            <p:ph idx="1"/>
          </p:nvPr>
        </p:nvSpPr>
        <p:spPr>
          <a:xfrm>
            <a:off x="803776" y="2829330"/>
            <a:ext cx="6190412" cy="3344459"/>
          </a:xfrm>
        </p:spPr>
        <p:txBody>
          <a:bodyPr anchor="t">
            <a:normAutofit/>
          </a:bodyPr>
          <a:lstStyle/>
          <a:p>
            <a:r>
              <a:rPr lang="en-US" sz="1800" b="0" i="0" u="none" strike="noStrike" dirty="0">
                <a:effectLst/>
                <a:highlight>
                  <a:srgbClr val="FFFFFF"/>
                </a:highlight>
                <a:latin typeface="Times New Roman" panose="02020603050405020304" pitchFamily="18" charset="0"/>
                <a:cs typeface="Times New Roman" panose="02020603050405020304" pitchFamily="18" charset="0"/>
              </a:rPr>
              <a:t>Our selected tool for this musical journey is R, renowned for its excellence in visualization and analysis. R's versatility perfectly complements the complexity of our investigation, offering a sturdy foundation for unraveling the intricacies within Spotify songs data.</a:t>
            </a:r>
          </a:p>
          <a:p>
            <a:r>
              <a:rPr lang="en-US" sz="1800" b="0" i="0" u="none" strike="noStrike" dirty="0">
                <a:effectLst/>
                <a:highlight>
                  <a:srgbClr val="FFFFFF"/>
                </a:highlight>
                <a:latin typeface="Times New Roman" panose="02020603050405020304" pitchFamily="18" charset="0"/>
                <a:cs typeface="Times New Roman" panose="02020603050405020304" pitchFamily="18" charset="0"/>
              </a:rPr>
              <a:t> Additionally, we utilized Power BI to craft compelling visual representations.</a:t>
            </a:r>
          </a:p>
        </p:txBody>
      </p:sp>
      <p:pic>
        <p:nvPicPr>
          <p:cNvPr id="8" name="Graphic 7" descr="Trumpet">
            <a:extLst>
              <a:ext uri="{FF2B5EF4-FFF2-40B4-BE49-F238E27FC236}">
                <a16:creationId xmlns:a16="http://schemas.microsoft.com/office/drawing/2014/main" id="{E3A1DA91-9A0C-50C7-E979-1F3770247E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13848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B7169B8-2507-43F4-A148-FA791CD9C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CDE92-EF12-CE30-9FCF-CF1E4E602CE6}"/>
              </a:ext>
            </a:extLst>
          </p:cNvPr>
          <p:cNvSpPr>
            <a:spLocks noGrp="1"/>
          </p:cNvSpPr>
          <p:nvPr>
            <p:ph type="title"/>
          </p:nvPr>
        </p:nvSpPr>
        <p:spPr>
          <a:xfrm>
            <a:off x="6607457" y="790820"/>
            <a:ext cx="4960921" cy="2413971"/>
          </a:xfrm>
        </p:spPr>
        <p:txBody>
          <a:bodyPr anchor="b">
            <a:normAutofit/>
          </a:bodyPr>
          <a:lstStyle/>
          <a:p>
            <a:r>
              <a:rPr lang="en-US" sz="4600" b="1" i="0" u="none" strike="noStrike" dirty="0">
                <a:effectLst/>
                <a:latin typeface="Söhne"/>
              </a:rPr>
              <a:t>Visual Insights: Unraveling the Musical Landscape</a:t>
            </a:r>
            <a:endParaRPr lang="en-US" sz="4600" dirty="0"/>
          </a:p>
        </p:txBody>
      </p: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135" y="40673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4248" y="54034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906628"/>
            <a:ext cx="0" cy="5942494"/>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57F915A-290B-48A1-8D4A-CBA5AD23F422}"/>
              </a:ext>
            </a:extLst>
          </p:cNvPr>
          <p:cNvPicPr>
            <a:picLocks noChangeAspect="1"/>
          </p:cNvPicPr>
          <p:nvPr/>
        </p:nvPicPr>
        <p:blipFill>
          <a:blip r:embed="rId2"/>
          <a:srcRect l="1822" t="2837" r="1558" b="2138"/>
          <a:stretch/>
        </p:blipFill>
        <p:spPr>
          <a:xfrm>
            <a:off x="1282700" y="734483"/>
            <a:ext cx="4310435" cy="3020484"/>
          </a:xfrm>
          <a:prstGeom prst="rect">
            <a:avLst/>
          </a:prstGeom>
          <a:ln>
            <a:solidFill>
              <a:schemeClr val="tx1"/>
            </a:solidFill>
          </a:ln>
        </p:spPr>
      </p:pic>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3385" y="1130559"/>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Content Placeholder 3">
            <a:extLst>
              <a:ext uri="{FF2B5EF4-FFF2-40B4-BE49-F238E27FC236}">
                <a16:creationId xmlns:a16="http://schemas.microsoft.com/office/drawing/2014/main" id="{5CC10520-3811-85B4-1CC5-95880A151259}"/>
              </a:ext>
            </a:extLst>
          </p:cNvPr>
          <p:cNvPicPr>
            <a:picLocks noChangeAspect="1"/>
          </p:cNvPicPr>
          <p:nvPr/>
        </p:nvPicPr>
        <p:blipFill>
          <a:blip r:embed="rId3"/>
          <a:stretch>
            <a:fillRect/>
          </a:stretch>
        </p:blipFill>
        <p:spPr>
          <a:xfrm>
            <a:off x="838198" y="3995611"/>
            <a:ext cx="10664637" cy="2532849"/>
          </a:xfrm>
          <a:prstGeom prst="rect">
            <a:avLst/>
          </a:prstGeom>
          <a:ln>
            <a:solidFill>
              <a:schemeClr val="tx1"/>
            </a:solidFill>
          </a:ln>
        </p:spPr>
      </p:pic>
    </p:spTree>
    <p:extLst>
      <p:ext uri="{BB962C8B-B14F-4D97-AF65-F5344CB8AC3E}">
        <p14:creationId xmlns:p14="http://schemas.microsoft.com/office/powerpoint/2010/main" val="300495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676F-8723-D550-27C1-D8770044D7DB}"/>
              </a:ext>
            </a:extLst>
          </p:cNvPr>
          <p:cNvSpPr>
            <a:spLocks noGrp="1"/>
          </p:cNvSpPr>
          <p:nvPr>
            <p:ph type="title"/>
          </p:nvPr>
        </p:nvSpPr>
        <p:spPr>
          <a:xfrm>
            <a:off x="990976" y="591983"/>
            <a:ext cx="6155988" cy="591463"/>
          </a:xfrm>
        </p:spPr>
        <p:txBody>
          <a:bodyPr anchor="b">
            <a:normAutofit/>
          </a:bodyPr>
          <a:lstStyle/>
          <a:p>
            <a:r>
              <a:rPr lang="en-US" sz="3600" b="1" u="sng" dirty="0">
                <a:latin typeface="Times New Roman"/>
                <a:cs typeface="Times New Roman"/>
              </a:rPr>
              <a:t>Linear Regression</a:t>
            </a:r>
          </a:p>
        </p:txBody>
      </p:sp>
      <p:pic>
        <p:nvPicPr>
          <p:cNvPr id="4" name="Content Placeholder 3" descr="A screenshot of a computer code&#10;&#10;Description automatically generated">
            <a:extLst>
              <a:ext uri="{FF2B5EF4-FFF2-40B4-BE49-F238E27FC236}">
                <a16:creationId xmlns:a16="http://schemas.microsoft.com/office/drawing/2014/main" id="{A70D43FE-544B-99FC-DB98-B4E3832233BF}"/>
              </a:ext>
            </a:extLst>
          </p:cNvPr>
          <p:cNvPicPr>
            <a:picLocks noChangeAspect="1"/>
          </p:cNvPicPr>
          <p:nvPr/>
        </p:nvPicPr>
        <p:blipFill>
          <a:blip r:embed="rId3"/>
          <a:stretch>
            <a:fillRect/>
          </a:stretch>
        </p:blipFill>
        <p:spPr>
          <a:xfrm>
            <a:off x="1199180" y="1815427"/>
            <a:ext cx="4670469" cy="3227145"/>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9BF61307-AE2F-E531-EC12-B6616B531DD2}"/>
              </a:ext>
            </a:extLst>
          </p:cNvPr>
          <p:cNvSpPr txBox="1"/>
          <p:nvPr/>
        </p:nvSpPr>
        <p:spPr>
          <a:xfrm>
            <a:off x="6410729" y="1815427"/>
            <a:ext cx="437726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panose="02020603050405020304" pitchFamily="18" charset="0"/>
                <a:cs typeface="Times New Roman" panose="02020603050405020304" pitchFamily="18" charset="0"/>
              </a:rPr>
              <a:t>From the result we can see that all variables have p-values less than 0.05. so, we can say that all variables have a significant relationship with the popularity of the music.</a:t>
            </a:r>
          </a:p>
          <a:p>
            <a:pPr marL="285750" indent="-285750">
              <a:buFont typeface="Arial"/>
              <a:buChar char="•"/>
            </a:pPr>
            <a:r>
              <a:rPr lang="en-US" dirty="0">
                <a:latin typeface="Times New Roman" panose="02020603050405020304" pitchFamily="18" charset="0"/>
                <a:cs typeface="Times New Roman" panose="02020603050405020304" pitchFamily="18" charset="0"/>
              </a:rPr>
              <a:t> The R-squared value is very low 5%, which tells us 5% of the variation in popularity is explained by all variables present in the model.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97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AD91-1179-63C8-6D8E-E494A87B7C2D}"/>
              </a:ext>
            </a:extLst>
          </p:cNvPr>
          <p:cNvSpPr>
            <a:spLocks noGrp="1"/>
          </p:cNvSpPr>
          <p:nvPr>
            <p:ph type="title"/>
          </p:nvPr>
        </p:nvSpPr>
        <p:spPr>
          <a:xfrm>
            <a:off x="869613" y="812388"/>
            <a:ext cx="6190412" cy="719377"/>
          </a:xfrm>
        </p:spPr>
        <p:txBody>
          <a:bodyPr vert="horz" lIns="91440" tIns="45720" rIns="91440" bIns="45720" rtlCol="0" anchor="b">
            <a:normAutofit/>
          </a:bodyPr>
          <a:lstStyle/>
          <a:p>
            <a:r>
              <a:rPr lang="en-US" sz="3600" b="1" kern="1200" dirty="0">
                <a:latin typeface="+mj-lt"/>
                <a:ea typeface="+mj-ea"/>
                <a:cs typeface="+mj-cs"/>
              </a:rPr>
              <a:t>Correlation Test</a:t>
            </a:r>
          </a:p>
        </p:txBody>
      </p:sp>
      <p:sp>
        <p:nvSpPr>
          <p:cNvPr id="11" name="TextBox 10">
            <a:extLst>
              <a:ext uri="{FF2B5EF4-FFF2-40B4-BE49-F238E27FC236}">
                <a16:creationId xmlns:a16="http://schemas.microsoft.com/office/drawing/2014/main" id="{BA42AC66-7524-5A29-42B9-6E10024AEFF7}"/>
              </a:ext>
            </a:extLst>
          </p:cNvPr>
          <p:cNvSpPr txBox="1"/>
          <p:nvPr/>
        </p:nvSpPr>
        <p:spPr>
          <a:xfrm>
            <a:off x="869613" y="2185593"/>
            <a:ext cx="6190412" cy="334445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correlation test reveals that only energy and loudness have a positive correlation coefficient of 0.68.</a:t>
            </a:r>
          </a:p>
          <a:p>
            <a:pPr marL="28575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Positive correlation indicates that as one variable increases, another variable also increases.</a:t>
            </a:r>
          </a:p>
          <a:p>
            <a:pPr marL="285750"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0" name="Content Placeholder 9" descr="A graph with different colored squares&#10;&#10;Description automatically generated">
            <a:extLst>
              <a:ext uri="{FF2B5EF4-FFF2-40B4-BE49-F238E27FC236}">
                <a16:creationId xmlns:a16="http://schemas.microsoft.com/office/drawing/2014/main" id="{05619EA4-DE43-B688-BF2F-0812DFB60C4D}"/>
              </a:ext>
            </a:extLst>
          </p:cNvPr>
          <p:cNvPicPr>
            <a:picLocks noGrp="1" noChangeAspect="1"/>
          </p:cNvPicPr>
          <p:nvPr>
            <p:ph idx="1"/>
          </p:nvPr>
        </p:nvPicPr>
        <p:blipFill rotWithShape="1">
          <a:blip r:embed="rId2"/>
          <a:srcRect r="-1" b="-1"/>
          <a:stretch/>
        </p:blipFill>
        <p:spPr>
          <a:xfrm>
            <a:off x="7451965" y="1665519"/>
            <a:ext cx="4267645" cy="3864533"/>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982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3B6D-0732-06E9-43E7-DBA69C776E54}"/>
              </a:ext>
            </a:extLst>
          </p:cNvPr>
          <p:cNvSpPr>
            <a:spLocks noGrp="1"/>
          </p:cNvSpPr>
          <p:nvPr>
            <p:ph type="title"/>
          </p:nvPr>
        </p:nvSpPr>
        <p:spPr>
          <a:xfrm>
            <a:off x="3506755" y="365125"/>
            <a:ext cx="7161245" cy="1325563"/>
          </a:xfrm>
        </p:spPr>
        <p:txBody>
          <a:bodyPr>
            <a:normAutofit/>
          </a:bodyPr>
          <a:lstStyle/>
          <a:p>
            <a:r>
              <a:rPr lang="en-US" sz="3600" b="1" u="sng">
                <a:latin typeface="Times New Roman"/>
                <a:cs typeface="Times New Roman"/>
              </a:rPr>
              <a:t>Chi- Square Test</a:t>
            </a:r>
          </a:p>
        </p:txBody>
      </p:sp>
      <p:pic>
        <p:nvPicPr>
          <p:cNvPr id="4" name="Content Placeholder 3" descr="A black text on a white background&#10;&#10;Description automatically generated">
            <a:extLst>
              <a:ext uri="{FF2B5EF4-FFF2-40B4-BE49-F238E27FC236}">
                <a16:creationId xmlns:a16="http://schemas.microsoft.com/office/drawing/2014/main" id="{29CFB45B-6062-E0F6-F6BB-78FC06E1D03F}"/>
              </a:ext>
            </a:extLst>
          </p:cNvPr>
          <p:cNvPicPr>
            <a:picLocks noChangeAspect="1"/>
          </p:cNvPicPr>
          <p:nvPr/>
        </p:nvPicPr>
        <p:blipFill>
          <a:blip r:embed="rId3"/>
          <a:stretch>
            <a:fillRect/>
          </a:stretch>
        </p:blipFill>
        <p:spPr>
          <a:xfrm>
            <a:off x="1239296" y="3722206"/>
            <a:ext cx="5512461" cy="1017420"/>
          </a:xfrm>
          <a:prstGeom prst="rect">
            <a:avLst/>
          </a:prstGeom>
        </p:spPr>
        <p:style>
          <a:lnRef idx="2">
            <a:schemeClr val="dk1"/>
          </a:lnRef>
          <a:fillRef idx="1">
            <a:schemeClr val="lt1"/>
          </a:fillRef>
          <a:effectRef idx="0">
            <a:schemeClr val="dk1"/>
          </a:effectRef>
          <a:fontRef idx="minor">
            <a:schemeClr val="dk1"/>
          </a:fontRef>
        </p:style>
      </p:pic>
      <p:pic>
        <p:nvPicPr>
          <p:cNvPr id="5" name="Picture 4" descr="A black text on a white background&#10;&#10;Description automatically generated">
            <a:extLst>
              <a:ext uri="{FF2B5EF4-FFF2-40B4-BE49-F238E27FC236}">
                <a16:creationId xmlns:a16="http://schemas.microsoft.com/office/drawing/2014/main" id="{4EF4CAA3-EA23-FFFF-03C5-16B4487EF9D1}"/>
              </a:ext>
            </a:extLst>
          </p:cNvPr>
          <p:cNvPicPr>
            <a:picLocks noChangeAspect="1"/>
          </p:cNvPicPr>
          <p:nvPr/>
        </p:nvPicPr>
        <p:blipFill>
          <a:blip r:embed="rId4"/>
          <a:stretch>
            <a:fillRect/>
          </a:stretch>
        </p:blipFill>
        <p:spPr>
          <a:xfrm>
            <a:off x="1251751" y="5040881"/>
            <a:ext cx="5500006" cy="948442"/>
          </a:xfrm>
          <a:prstGeom prst="rect">
            <a:avLst/>
          </a:prstGeom>
        </p:spPr>
        <p:style>
          <a:lnRef idx="2">
            <a:schemeClr val="dk1"/>
          </a:lnRef>
          <a:fillRef idx="1">
            <a:schemeClr val="lt1"/>
          </a:fillRef>
          <a:effectRef idx="0">
            <a:schemeClr val="dk1"/>
          </a:effectRef>
          <a:fontRef idx="minor">
            <a:schemeClr val="dk1"/>
          </a:fontRef>
        </p:style>
      </p:pic>
      <p:pic>
        <p:nvPicPr>
          <p:cNvPr id="6" name="Picture 5" descr="A black text on a white background&#10;&#10;Description automatically generated">
            <a:extLst>
              <a:ext uri="{FF2B5EF4-FFF2-40B4-BE49-F238E27FC236}">
                <a16:creationId xmlns:a16="http://schemas.microsoft.com/office/drawing/2014/main" id="{FDE56504-AC47-0732-13EB-F1D38B6BE270}"/>
              </a:ext>
            </a:extLst>
          </p:cNvPr>
          <p:cNvPicPr>
            <a:picLocks noChangeAspect="1"/>
          </p:cNvPicPr>
          <p:nvPr/>
        </p:nvPicPr>
        <p:blipFill>
          <a:blip r:embed="rId5"/>
          <a:stretch>
            <a:fillRect/>
          </a:stretch>
        </p:blipFill>
        <p:spPr>
          <a:xfrm>
            <a:off x="1239296" y="2591317"/>
            <a:ext cx="5518209" cy="829634"/>
          </a:xfrm>
          <a:prstGeom prst="rect">
            <a:avLst/>
          </a:prstGeom>
        </p:spPr>
        <p:style>
          <a:lnRef idx="2">
            <a:schemeClr val="dk1"/>
          </a:lnRef>
          <a:fillRef idx="1">
            <a:schemeClr val="lt1"/>
          </a:fillRef>
          <a:effectRef idx="0">
            <a:schemeClr val="dk1"/>
          </a:effectRef>
          <a:fontRef idx="minor">
            <a:schemeClr val="dk1"/>
          </a:fontRef>
        </p:style>
      </p:pic>
      <p:pic>
        <p:nvPicPr>
          <p:cNvPr id="7" name="Picture 6" descr="A close-up of a test&#10;&#10;Description automatically generated">
            <a:extLst>
              <a:ext uri="{FF2B5EF4-FFF2-40B4-BE49-F238E27FC236}">
                <a16:creationId xmlns:a16="http://schemas.microsoft.com/office/drawing/2014/main" id="{BFE0414A-B96F-903A-291F-7C2797DD47BE}"/>
              </a:ext>
            </a:extLst>
          </p:cNvPr>
          <p:cNvPicPr>
            <a:picLocks noChangeAspect="1"/>
          </p:cNvPicPr>
          <p:nvPr/>
        </p:nvPicPr>
        <p:blipFill>
          <a:blip r:embed="rId6"/>
          <a:stretch>
            <a:fillRect/>
          </a:stretch>
        </p:blipFill>
        <p:spPr>
          <a:xfrm>
            <a:off x="1233548" y="1426880"/>
            <a:ext cx="5518209" cy="863183"/>
          </a:xfrm>
          <a:prstGeom prst="rect">
            <a:avLst/>
          </a:prstGeom>
        </p:spPr>
        <p:style>
          <a:lnRef idx="2">
            <a:schemeClr val="dk1"/>
          </a:lnRef>
          <a:fillRef idx="1">
            <a:schemeClr val="lt1"/>
          </a:fillRef>
          <a:effectRef idx="0">
            <a:schemeClr val="dk1"/>
          </a:effectRef>
          <a:fontRef idx="minor">
            <a:schemeClr val="dk1"/>
          </a:fontRef>
        </p:style>
      </p:pic>
      <p:sp>
        <p:nvSpPr>
          <p:cNvPr id="8" name="TextBox 7">
            <a:extLst>
              <a:ext uri="{FF2B5EF4-FFF2-40B4-BE49-F238E27FC236}">
                <a16:creationId xmlns:a16="http://schemas.microsoft.com/office/drawing/2014/main" id="{08AE35FC-14A2-1A60-24AB-92C4FF7FBB0B}"/>
              </a:ext>
            </a:extLst>
          </p:cNvPr>
          <p:cNvSpPr txBox="1"/>
          <p:nvPr/>
        </p:nvSpPr>
        <p:spPr>
          <a:xfrm>
            <a:off x="7010276" y="1426880"/>
            <a:ext cx="3832090" cy="835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7175" indent="-257175" defTabSz="822960">
              <a:spcAft>
                <a:spcPts val="600"/>
              </a:spcAft>
              <a:buFont typeface="Arial"/>
              <a:buChar char="•"/>
            </a:pPr>
            <a:r>
              <a:rPr lang="en-US" sz="1620" kern="1200" dirty="0">
                <a:solidFill>
                  <a:schemeClr val="tx1"/>
                </a:solidFill>
                <a:latin typeface="Times New Roman" panose="02020603050405020304" pitchFamily="18" charset="0"/>
                <a:cs typeface="Times New Roman" panose="02020603050405020304" pitchFamily="18" charset="0"/>
              </a:rPr>
              <a:t>chi-square test to analyze the relationship between `popularity` and `Key` variables. </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CCA67D-E09E-81D2-DF68-19EB0B661D10}"/>
              </a:ext>
            </a:extLst>
          </p:cNvPr>
          <p:cNvSpPr txBox="1"/>
          <p:nvPr/>
        </p:nvSpPr>
        <p:spPr>
          <a:xfrm>
            <a:off x="7087377" y="2488635"/>
            <a:ext cx="3832090" cy="835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7175" indent="-257175" defTabSz="822960">
              <a:spcAft>
                <a:spcPts val="600"/>
              </a:spcAft>
              <a:buFont typeface="Arial"/>
              <a:buChar char="•"/>
            </a:pPr>
            <a:r>
              <a:rPr lang="en-US" sz="1620" kern="1200" dirty="0">
                <a:solidFill>
                  <a:schemeClr val="tx1"/>
                </a:solidFill>
                <a:latin typeface="Times New Roman" panose="02020603050405020304" pitchFamily="18" charset="0"/>
                <a:cs typeface="Times New Roman" panose="02020603050405020304" pitchFamily="18" charset="0"/>
              </a:rPr>
              <a:t> chi-square test to analyze the relationship between `popularity` and `mode` variables.</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40F0863-8A65-1496-0939-92FD47ED6418}"/>
              </a:ext>
            </a:extLst>
          </p:cNvPr>
          <p:cNvSpPr txBox="1"/>
          <p:nvPr/>
        </p:nvSpPr>
        <p:spPr>
          <a:xfrm>
            <a:off x="7120614" y="3722206"/>
            <a:ext cx="3832090" cy="835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7175" indent="-257175" defTabSz="822960">
              <a:spcAft>
                <a:spcPts val="600"/>
              </a:spcAft>
              <a:buFont typeface="Arial"/>
              <a:buChar char="•"/>
            </a:pPr>
            <a:r>
              <a:rPr lang="en-US" sz="1620" kern="1200" dirty="0">
                <a:solidFill>
                  <a:schemeClr val="tx1"/>
                </a:solidFill>
                <a:latin typeface="Times New Roman" panose="02020603050405020304" pitchFamily="18" charset="0"/>
                <a:cs typeface="Times New Roman" panose="02020603050405020304" pitchFamily="18" charset="0"/>
              </a:rPr>
              <a:t>chi-square test to analyze the relationship between `popularity` and `</a:t>
            </a:r>
            <a:r>
              <a:rPr lang="en-US" sz="1620" kern="1200" dirty="0" err="1">
                <a:solidFill>
                  <a:schemeClr val="tx1"/>
                </a:solidFill>
                <a:latin typeface="Times New Roman" panose="02020603050405020304" pitchFamily="18" charset="0"/>
                <a:cs typeface="Times New Roman" panose="02020603050405020304" pitchFamily="18" charset="0"/>
              </a:rPr>
              <a:t>playlistgenre</a:t>
            </a:r>
            <a:r>
              <a:rPr lang="en-US" sz="1620" kern="1200" dirty="0">
                <a:solidFill>
                  <a:schemeClr val="tx1"/>
                </a:solidFill>
                <a:latin typeface="Times New Roman" panose="02020603050405020304" pitchFamily="18" charset="0"/>
                <a:cs typeface="Times New Roman" panose="02020603050405020304" pitchFamily="18" charset="0"/>
              </a:rPr>
              <a:t> ` variables.</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64A111E-5AA1-5BFB-E36B-1BAB2FFB3B67}"/>
              </a:ext>
            </a:extLst>
          </p:cNvPr>
          <p:cNvSpPr txBox="1"/>
          <p:nvPr/>
        </p:nvSpPr>
        <p:spPr>
          <a:xfrm>
            <a:off x="7010276" y="5040881"/>
            <a:ext cx="3832090" cy="835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7175" indent="-257175" defTabSz="822960">
              <a:spcAft>
                <a:spcPts val="600"/>
              </a:spcAft>
              <a:buFont typeface="Arial"/>
              <a:buChar char="•"/>
            </a:pPr>
            <a:r>
              <a:rPr lang="en-US" sz="1620" kern="1200" dirty="0">
                <a:solidFill>
                  <a:schemeClr val="tx1"/>
                </a:solidFill>
                <a:latin typeface="Times New Roman" panose="02020603050405020304" pitchFamily="18" charset="0"/>
                <a:cs typeface="Times New Roman" panose="02020603050405020304" pitchFamily="18" charset="0"/>
              </a:rPr>
              <a:t>chi-square test to analyze the relationship between `popularity` and `</a:t>
            </a:r>
            <a:r>
              <a:rPr lang="en-US" sz="1620" kern="1200" dirty="0" err="1">
                <a:solidFill>
                  <a:schemeClr val="tx1"/>
                </a:solidFill>
                <a:latin typeface="Times New Roman" panose="02020603050405020304" pitchFamily="18" charset="0"/>
                <a:cs typeface="Times New Roman" panose="02020603050405020304" pitchFamily="18" charset="0"/>
              </a:rPr>
              <a:t>playlistsubgenre</a:t>
            </a:r>
            <a:r>
              <a:rPr lang="en-US" sz="1620" kern="1200" dirty="0">
                <a:solidFill>
                  <a:schemeClr val="tx1"/>
                </a:solidFill>
                <a:latin typeface="Times New Roman" panose="02020603050405020304" pitchFamily="18" charset="0"/>
                <a:cs typeface="Times New Roman" panose="02020603050405020304" pitchFamily="18" charset="0"/>
              </a:rPr>
              <a:t> ` variables.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14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39EBD6-5FFE-2F66-E894-898EFB8FE8B7}"/>
              </a:ext>
            </a:extLst>
          </p:cNvPr>
          <p:cNvSpPr>
            <a:spLocks noGrp="1"/>
          </p:cNvSpPr>
          <p:nvPr>
            <p:ph type="title"/>
          </p:nvPr>
        </p:nvSpPr>
        <p:spPr>
          <a:xfrm>
            <a:off x="6392583" y="501651"/>
            <a:ext cx="4434720" cy="1716255"/>
          </a:xfrm>
        </p:spPr>
        <p:txBody>
          <a:bodyPr anchor="b">
            <a:normAutofit/>
          </a:bodyPr>
          <a:lstStyle/>
          <a:p>
            <a:r>
              <a:rPr lang="en-US" sz="3800" b="1" i="0" u="none" strike="noStrike">
                <a:effectLst/>
                <a:latin typeface="Söhne"/>
              </a:rPr>
              <a:t>Genre and Subgenre Distribution Analysis</a:t>
            </a:r>
            <a:endParaRPr lang="en-US" sz="3800"/>
          </a:p>
        </p:txBody>
      </p:sp>
      <p:sp>
        <p:nvSpPr>
          <p:cNvPr id="32" name="Rectangle 31">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bar chart&#10;&#10;Description automatically generated with medium confidence">
            <a:extLst>
              <a:ext uri="{FF2B5EF4-FFF2-40B4-BE49-F238E27FC236}">
                <a16:creationId xmlns:a16="http://schemas.microsoft.com/office/drawing/2014/main" id="{23AD59EF-F0B1-47D0-63F7-0223A07A3229}"/>
              </a:ext>
            </a:extLst>
          </p:cNvPr>
          <p:cNvPicPr>
            <a:picLocks noChangeAspect="1"/>
          </p:cNvPicPr>
          <p:nvPr/>
        </p:nvPicPr>
        <p:blipFill rotWithShape="1">
          <a:blip r:embed="rId2"/>
          <a:srcRect l="1132" r="-4" b="-4"/>
          <a:stretch/>
        </p:blipFill>
        <p:spPr>
          <a:xfrm>
            <a:off x="1351912" y="539762"/>
            <a:ext cx="4281810" cy="246857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4" name="Rectangle 3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bars&#10;&#10;Description automatically generated with medium confidence">
            <a:extLst>
              <a:ext uri="{FF2B5EF4-FFF2-40B4-BE49-F238E27FC236}">
                <a16:creationId xmlns:a16="http://schemas.microsoft.com/office/drawing/2014/main" id="{F5B492A6-4EE7-1A07-B508-6F4E6773C2B4}"/>
              </a:ext>
            </a:extLst>
          </p:cNvPr>
          <p:cNvPicPr>
            <a:picLocks noChangeAspect="1"/>
          </p:cNvPicPr>
          <p:nvPr/>
        </p:nvPicPr>
        <p:blipFill rotWithShape="1">
          <a:blip r:embed="rId3"/>
          <a:srcRect l="1564" r="4" b="3"/>
          <a:stretch/>
        </p:blipFill>
        <p:spPr>
          <a:xfrm>
            <a:off x="654351" y="3835119"/>
            <a:ext cx="4281815" cy="24685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Content Placeholder 8">
            <a:extLst>
              <a:ext uri="{FF2B5EF4-FFF2-40B4-BE49-F238E27FC236}">
                <a16:creationId xmlns:a16="http://schemas.microsoft.com/office/drawing/2014/main" id="{86DF5AA9-C109-A34A-2A66-C343970210E4}"/>
              </a:ext>
            </a:extLst>
          </p:cNvPr>
          <p:cNvSpPr>
            <a:spLocks noGrp="1"/>
          </p:cNvSpPr>
          <p:nvPr>
            <p:ph idx="1"/>
          </p:nvPr>
        </p:nvSpPr>
        <p:spPr>
          <a:xfrm>
            <a:off x="6392583" y="2645922"/>
            <a:ext cx="4434721" cy="3710427"/>
          </a:xfrm>
        </p:spPr>
        <p:txBody>
          <a:bodyPr anchor="t">
            <a:normAutofit/>
          </a:bodyPr>
          <a:lstStyle/>
          <a:p>
            <a:r>
              <a:rPr lang="en-US" sz="1100" b="0" i="0" u="none" strike="noStrike">
                <a:effectLst/>
                <a:highlight>
                  <a:srgbClr val="FFFFFF"/>
                </a:highlight>
                <a:latin typeface="Söhne"/>
              </a:rPr>
              <a:t>Displayed on the “playlistgenre” graph is the song count distribution across playlist genres—EDM, Latin, Pop, R&amp;B, Rap, and Rock. EDM dominates with the highest song count, trailed by the Latin genre. Pop follows as the third most abundant genre, succeeded by R&amp;B, Rap, and finally Rock. </a:t>
            </a:r>
          </a:p>
          <a:p>
            <a:r>
              <a:rPr lang="en-US" sz="1100" b="0" i="0" u="none" strike="noStrike">
                <a:effectLst/>
                <a:highlight>
                  <a:srgbClr val="FFFFFF"/>
                </a:highlight>
                <a:latin typeface="Söhne"/>
              </a:rPr>
              <a:t>An analysis reveals a fairly even distribution among genres, with no significant disparities noted.</a:t>
            </a:r>
          </a:p>
          <a:p>
            <a:r>
              <a:rPr lang="en-US" sz="1100" b="0" i="0" u="none" strike="noStrike">
                <a:effectLst/>
                <a:latin typeface="Söhne"/>
              </a:rPr>
              <a:t>The </a:t>
            </a:r>
            <a:r>
              <a:rPr lang="en-US" sz="1100">
                <a:latin typeface="Söhne"/>
              </a:rPr>
              <a:t>”playlistssubgenre” </a:t>
            </a:r>
            <a:r>
              <a:rPr lang="en-US" sz="1100" b="0" i="0" u="none" strike="noStrike">
                <a:effectLst/>
                <a:latin typeface="Söhne"/>
              </a:rPr>
              <a:t>graph illustrates the song count across various playlist subgenres, with the x-axis representing the subgenre and the y-axis denoting the number of songs.</a:t>
            </a:r>
          </a:p>
          <a:p>
            <a:r>
              <a:rPr lang="en-US" sz="1100" b="0" i="0" u="none" strike="noStrike">
                <a:effectLst/>
                <a:latin typeface="Söhne"/>
              </a:rPr>
              <a:t>The most prevalent subgenre, progressive electro house, boasts over 1500 songs, followed closely by pop EDM, hip hop, and Latin pop, each exceeding 1000 songs. Conversely, reggaeton emerges as the least popular subgenre, housing fewer than 1000 songs.</a:t>
            </a:r>
          </a:p>
          <a:p>
            <a:r>
              <a:rPr lang="en-US" sz="1100" b="0" i="0" u="none" strike="noStrike">
                <a:effectLst/>
                <a:latin typeface="Söhne"/>
              </a:rPr>
              <a:t>Overall, the distribution among subgenres appears relatively uniform, with minimal variation observed across the graphs.</a:t>
            </a:r>
          </a:p>
          <a:p>
            <a:endParaRPr lang="en-US" sz="1100"/>
          </a:p>
        </p:txBody>
      </p:sp>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87493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TotalTime>
  <Words>1390</Words>
  <Application>Microsoft Office PowerPoint</Application>
  <PresentationFormat>Widescreen</PresentationFormat>
  <Paragraphs>58</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Söhne</vt:lpstr>
      <vt:lpstr>Times New Roman</vt:lpstr>
      <vt:lpstr>Univers</vt:lpstr>
      <vt:lpstr>GradientVTI</vt:lpstr>
      <vt:lpstr>Harmonizing Insights: A Comprehensive Analysis of Spotify Songs Data for  Enhanced Musical Experiences  </vt:lpstr>
      <vt:lpstr>Enhancing Musical Experience Through Data Analysis</vt:lpstr>
      <vt:lpstr>Research Questions</vt:lpstr>
      <vt:lpstr>Analytical Instruments</vt:lpstr>
      <vt:lpstr>Visual Insights: Unraveling the Musical Landscape</vt:lpstr>
      <vt:lpstr>Linear Regression</vt:lpstr>
      <vt:lpstr>Correlation Test</vt:lpstr>
      <vt:lpstr>Chi- Square Test</vt:lpstr>
      <vt:lpstr>Genre and Subgenre Distribution Analysis</vt:lpstr>
      <vt:lpstr>Genre Distribution Analysis</vt:lpstr>
      <vt:lpstr>Predictive Analysis </vt:lpstr>
      <vt:lpstr>Feature Importance Analysis</vt:lpstr>
      <vt:lpstr>Understanding Influences: Factors Shaping Spotify Music Choices</vt:lpstr>
      <vt:lpstr>Forecasting Musical Shifts: Insights from Spotify Data Analysis</vt:lpstr>
      <vt:lpstr>Enhancing Engagement: Recommendations for Spotify's Musical Experience</vt:lpstr>
      <vt:lpstr>Relevance of Insights: Impact on Spotify and Music Industry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Harmonizing Insights: A Comprehensive Analysis of Spotify Songs Data for  Enhanced Musical Experiences  </dc:title>
  <dc:creator>TeAira C Wray</dc:creator>
  <cp:lastModifiedBy>Srinivas Chokka</cp:lastModifiedBy>
  <cp:revision>12</cp:revision>
  <dcterms:created xsi:type="dcterms:W3CDTF">2024-04-10T01:33:58Z</dcterms:created>
  <dcterms:modified xsi:type="dcterms:W3CDTF">2025-03-11T15:46:16Z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5ca6640-7970-499b-9589-ea1462fbd36c_Enabled">
    <vt:lpwstr>true</vt:lpwstr>
  </property>
  <property fmtid="{D5CDD505-2E9C-101B-9397-08002B2CF9AE}" pid="3" name="MSIP_Label_75ca6640-7970-499b-9589-ea1462fbd36c_SetDate">
    <vt:lpwstr>2024-04-10T01:42:42Z</vt:lpwstr>
  </property>
  <property fmtid="{D5CDD505-2E9C-101B-9397-08002B2CF9AE}" pid="4" name="MSIP_Label_75ca6640-7970-499b-9589-ea1462fbd36c_Method">
    <vt:lpwstr>Privileged</vt:lpwstr>
  </property>
  <property fmtid="{D5CDD505-2E9C-101B-9397-08002B2CF9AE}" pid="5" name="MSIP_Label_75ca6640-7970-499b-9589-ea1462fbd36c_Name">
    <vt:lpwstr>General</vt:lpwstr>
  </property>
  <property fmtid="{D5CDD505-2E9C-101B-9397-08002B2CF9AE}" pid="6" name="MSIP_Label_75ca6640-7970-499b-9589-ea1462fbd36c_SiteId">
    <vt:lpwstr>8cba7b62-9e86-46c6-9b1b-06504a61c72d</vt:lpwstr>
  </property>
  <property fmtid="{D5CDD505-2E9C-101B-9397-08002B2CF9AE}" pid="7" name="MSIP_Label_75ca6640-7970-499b-9589-ea1462fbd36c_ActionId">
    <vt:lpwstr>bbb99825-95f9-401f-b717-e2f9aa97f826</vt:lpwstr>
  </property>
  <property fmtid="{D5CDD505-2E9C-101B-9397-08002B2CF9AE}" pid="8" name="MSIP_Label_75ca6640-7970-499b-9589-ea1462fbd36c_ContentBits">
    <vt:lpwstr>0</vt:lpwstr>
  </property>
</Properties>
</file>