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1" r:id="rId2"/>
    <p:sldId id="1399" r:id="rId3"/>
    <p:sldId id="610" r:id="rId4"/>
    <p:sldId id="1415" r:id="rId5"/>
    <p:sldId id="528" r:id="rId6"/>
    <p:sldId id="1432" r:id="rId7"/>
    <p:sldId id="530" r:id="rId8"/>
    <p:sldId id="517" r:id="rId9"/>
    <p:sldId id="554" r:id="rId10"/>
    <p:sldId id="1420" r:id="rId11"/>
    <p:sldId id="1433" r:id="rId12"/>
    <p:sldId id="1424" r:id="rId13"/>
    <p:sldId id="1425" r:id="rId14"/>
    <p:sldId id="564" r:id="rId15"/>
    <p:sldId id="1411" r:id="rId16"/>
    <p:sldId id="1423" r:id="rId17"/>
    <p:sldId id="538" r:id="rId18"/>
    <p:sldId id="539" r:id="rId19"/>
    <p:sldId id="537" r:id="rId20"/>
    <p:sldId id="1417" r:id="rId21"/>
    <p:sldId id="514" r:id="rId22"/>
    <p:sldId id="506" r:id="rId23"/>
    <p:sldId id="546" r:id="rId24"/>
    <p:sldId id="629" r:id="rId25"/>
    <p:sldId id="1419" r:id="rId26"/>
    <p:sldId id="646" r:id="rId27"/>
    <p:sldId id="1408" r:id="rId28"/>
    <p:sldId id="1409" r:id="rId29"/>
    <p:sldId id="1410" r:id="rId30"/>
    <p:sldId id="143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8579" autoAdjust="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noFill/>
              <a:ln w="9525">
                <a:noFill/>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E37E-46B6-BCBA-312F06EBFA1D}"/>
            </c:ext>
          </c:extLst>
        </c:ser>
        <c:dLbls>
          <c:showLegendKey val="0"/>
          <c:showVal val="0"/>
          <c:showCatName val="0"/>
          <c:showSerName val="0"/>
          <c:showPercent val="0"/>
          <c:showBubbleSize val="0"/>
        </c:dLbls>
        <c:axId val="677109816"/>
        <c:axId val="677119000"/>
      </c:scatterChart>
      <c:valAx>
        <c:axId val="677109816"/>
        <c:scaling>
          <c:logBase val="10"/>
          <c:orientation val="minMax"/>
          <c:max val="100"/>
          <c:min val="1.0000000000000002E-2"/>
        </c:scaling>
        <c:delete val="0"/>
        <c:axPos val="b"/>
        <c:numFmt formatCode="General" sourceLinked="1"/>
        <c:majorTickMark val="out"/>
        <c:minorTickMark val="out"/>
        <c:tickLblPos val="high"/>
        <c:spPr>
          <a:noFill/>
          <a:ln w="19050" cap="rnd" cmpd="sng" algn="ctr">
            <a:solidFill>
              <a:srgbClr val="293C47"/>
            </a:solidFill>
            <a:prstDash val="solid"/>
            <a:miter lim="800000"/>
          </a:ln>
          <a:effectLst/>
        </c:spPr>
        <c:txPr>
          <a:bodyPr rot="-60000000" spcFirstLastPara="1" vertOverflow="ellipsis" vert="horz" wrap="square" anchor="b" anchorCtr="0"/>
          <a:lstStyle/>
          <a:p>
            <a:pPr>
              <a:defRPr sz="1000" b="0" i="0" u="none" strike="noStrike" kern="1200" baseline="0">
                <a:solidFill>
                  <a:srgbClr val="293C47"/>
                </a:solidFill>
                <a:latin typeface="+mn-lt"/>
                <a:ea typeface="+mn-ea"/>
                <a:cs typeface="+mn-cs"/>
              </a:defRPr>
            </a:pPr>
            <a:endParaRPr lang="en-US"/>
          </a:p>
        </c:txPr>
        <c:crossAx val="677119000"/>
        <c:crosses val="autoZero"/>
        <c:crossBetween val="midCat"/>
      </c:valAx>
      <c:valAx>
        <c:axId val="677119000"/>
        <c:scaling>
          <c:orientation val="minMax"/>
        </c:scaling>
        <c:delete val="0"/>
        <c:axPos val="r"/>
        <c:numFmt formatCode="General" sourceLinked="1"/>
        <c:majorTickMark val="none"/>
        <c:minorTickMark val="none"/>
        <c:tickLblPos val="none"/>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7109816"/>
        <c:crosses val="max"/>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4550645875148299"/>
          <c:y val="3.2133153882921699E-2"/>
          <c:w val="0.62073855053833504"/>
          <c:h val="0.91066434061011903"/>
        </c:manualLayout>
      </c:layout>
      <c:doughnutChart>
        <c:varyColors val="1"/>
        <c:ser>
          <c:idx val="0"/>
          <c:order val="0"/>
          <c:tx>
            <c:strRef>
              <c:f>Sheet1!$B$1:$B$5</c:f>
              <c:strCache>
                <c:ptCount val="5"/>
                <c:pt idx="0">
                  <c:v>LoC</c:v>
                </c:pt>
                <c:pt idx="1">
                  <c:v>1117222</c:v>
                </c:pt>
                <c:pt idx="2">
                  <c:v>278945</c:v>
                </c:pt>
                <c:pt idx="3">
                  <c:v>8856</c:v>
                </c:pt>
                <c:pt idx="4">
                  <c:v>542</c:v>
                </c:pt>
              </c:strCache>
            </c:strRef>
          </c:tx>
          <c:dPt>
            <c:idx val="0"/>
            <c:bubble3D val="0"/>
            <c:spPr>
              <a:solidFill>
                <a:srgbClr val="CF7600"/>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1-8B00-4AE6-8586-258A2AAAA41F}"/>
              </c:ext>
            </c:extLst>
          </c:dPt>
          <c:dPt>
            <c:idx val="1"/>
            <c:bubble3D val="0"/>
            <c:spPr>
              <a:solidFill>
                <a:schemeClr val="accent3"/>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3-8B00-4AE6-8586-258A2AAAA41F}"/>
              </c:ext>
            </c:extLst>
          </c:dPt>
          <c:dPt>
            <c:idx val="2"/>
            <c:bubble3D val="0"/>
            <c:spPr>
              <a:solidFill>
                <a:schemeClr val="accent3">
                  <a:tint val="65000"/>
                </a:schemeClr>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5-8B00-4AE6-8586-258A2AAAA41F}"/>
              </c:ext>
            </c:extLst>
          </c:dPt>
          <c:dLbls>
            <c:dLbl>
              <c:idx val="0"/>
              <c:layout>
                <c:manualLayout>
                  <c:x val="-3.9516645392905475E-2"/>
                  <c:y val="0"/>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B00-4AE6-8586-258A2AAAA41F}"/>
                </c:ext>
              </c:extLst>
            </c:dLbl>
            <c:dLbl>
              <c:idx val="1"/>
              <c:layout>
                <c:manualLayout>
                  <c:x val="-0.27156017750542683"/>
                  <c:y val="-1.1325694685179452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8B00-4AE6-8586-258A2AAAA41F}"/>
                </c:ext>
              </c:extLst>
            </c:dLbl>
            <c:dLbl>
              <c:idx val="2"/>
              <c:layout>
                <c:manualLayout>
                  <c:x val="0.41679199242320203"/>
                  <c:y val="3.8618961606062263E-2"/>
                </c:manualLayout>
              </c:layout>
              <c:spPr>
                <a:noFill/>
                <a:ln>
                  <a:noFill/>
                </a:ln>
                <a:effectLst/>
              </c:spPr>
              <c:txPr>
                <a:bodyPr rot="0" spcFirstLastPara="1" vertOverflow="ellipsis" vert="horz" wrap="square" anchor="ctr" anchorCtr="1"/>
                <a:lstStyle/>
                <a:p>
                  <a:pPr>
                    <a:defRPr sz="700" b="0" i="0" u="none" strike="noStrike" kern="1200" baseline="0">
                      <a:ln>
                        <a:noFill/>
                      </a:ln>
                      <a:solidFill>
                        <a:srgbClr val="293C47"/>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8B00-4AE6-8586-258A2AAAA41F}"/>
                </c:ext>
              </c:extLst>
            </c:dLbl>
            <c:dLbl>
              <c:idx val="3"/>
              <c:layout>
                <c:manualLayout>
                  <c:x val="-0.206768439659332"/>
                  <c:y val="2.39520958083832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6-8B00-4AE6-8586-258A2AAAA41F}"/>
                </c:ext>
              </c:extLst>
            </c:dLbl>
            <c:dLbl>
              <c:idx val="4"/>
              <c:layout>
                <c:manualLayout>
                  <c:x val="0.40546210295141699"/>
                  <c:y val="4.1916167664670698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8B00-4AE6-8586-258A2AAAA41F}"/>
                </c:ext>
              </c:extLst>
            </c:dLbl>
            <c:spPr>
              <a:noFill/>
              <a:ln>
                <a:noFill/>
              </a:ln>
              <a:effectLst/>
            </c:spPr>
            <c:txPr>
              <a:bodyPr rot="0" spcFirstLastPara="1" vertOverflow="ellipsis" vert="horz" wrap="square" anchor="ctr" anchorCtr="1"/>
              <a:lstStyle/>
              <a:p>
                <a:pPr>
                  <a:defRPr sz="800" b="0" i="0" u="none" strike="noStrike" kern="1200" baseline="0">
                    <a:ln>
                      <a:noFill/>
                    </a:ln>
                    <a:solidFill>
                      <a:srgbClr val="293C47"/>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rgbClr val="293C47"/>
                  </a:solidFill>
                  <a:prstDash val="solid"/>
                  <a:round/>
                  <a:headEnd type="diamond" w="med" len="med"/>
                  <a:tailEnd type="triangle" w="med" len="med"/>
                </a:ln>
                <a:effectLst/>
              </c:spPr>
            </c:leaderLines>
            <c:extLst>
              <c:ext xmlns:c15="http://schemas.microsoft.com/office/drawing/2012/chart" uri="{CE6537A1-D6FC-4f65-9D91-7224C49458BB}"/>
            </c:extLst>
          </c:dLbls>
          <c:cat>
            <c:strRef>
              <c:f>Sheet1!$A$2:$A$5</c:f>
              <c:strCache>
                <c:ptCount val="4"/>
                <c:pt idx="0">
                  <c:v>PHP</c:v>
                </c:pt>
                <c:pt idx="1">
                  <c:v>HTML5</c:v>
                </c:pt>
                <c:pt idx="2">
                  <c:v>SQL</c:v>
                </c:pt>
                <c:pt idx="3">
                  <c:v>Perl</c:v>
                </c:pt>
              </c:strCache>
            </c:strRef>
          </c:cat>
          <c:val>
            <c:numRef>
              <c:f>Sheet1!$B$2:$B$5</c:f>
              <c:numCache>
                <c:formatCode>#,##0</c:formatCode>
                <c:ptCount val="4"/>
                <c:pt idx="0">
                  <c:v>1117222</c:v>
                </c:pt>
                <c:pt idx="1">
                  <c:v>278945</c:v>
                </c:pt>
                <c:pt idx="2">
                  <c:v>8856</c:v>
                </c:pt>
                <c:pt idx="3">
                  <c:v>542</c:v>
                </c:pt>
              </c:numCache>
            </c:numRef>
          </c:val>
          <c:extLst>
            <c:ext xmlns:c16="http://schemas.microsoft.com/office/drawing/2014/chart" uri="{C3380CC4-5D6E-409C-BE32-E72D297353CC}">
              <c16:uniqueId val="{00000008-8B00-4AE6-8586-258A2AAAA41F}"/>
            </c:ext>
          </c:extLst>
        </c:ser>
        <c:dLbls>
          <c:showLegendKey val="0"/>
          <c:showVal val="1"/>
          <c:showCatName val="1"/>
          <c:showSerName val="0"/>
          <c:showPercent val="0"/>
          <c:showBubbleSize val="0"/>
          <c:showLeaderLines val="1"/>
        </c:dLbls>
        <c:firstSliceAng val="0"/>
        <c:holeSize val="50"/>
      </c:doughnutChart>
      <c:spPr>
        <a:noFill/>
        <a:ln>
          <a:noFill/>
        </a:ln>
        <a:effectLst/>
      </c:spPr>
    </c:plotArea>
    <c:plotVisOnly val="1"/>
    <c:dispBlanksAs val="zero"/>
    <c:showDLblsOverMax val="0"/>
  </c:chart>
  <c:spPr>
    <a:noFill/>
    <a:ln w="6350" cap="flat" cmpd="sng" algn="ctr">
      <a:noFill/>
      <a:prstDash val="solid"/>
      <a:round/>
    </a:ln>
    <a:effectLst/>
  </c:spPr>
  <c:txPr>
    <a:bodyPr/>
    <a:lstStyle/>
    <a:p>
      <a:pPr>
        <a:defRPr sz="7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err="1"/>
              <a:t>Cyclomatic</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V1</c:v>
                </c:pt>
              </c:strCache>
            </c:strRef>
          </c:tx>
          <c:spPr>
            <a:ln w="28575" cap="rnd">
              <a:solidFill>
                <a:srgbClr val="CF76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 </c:v>
                </c:pt>
                <c:pt idx="1">
                  <c:v>Low</c:v>
                </c:pt>
                <c:pt idx="2">
                  <c:v>Average</c:v>
                </c:pt>
                <c:pt idx="3">
                  <c:v>High</c:v>
                </c:pt>
                <c:pt idx="4">
                  <c:v>Very High</c:v>
                </c:pt>
                <c:pt idx="5">
                  <c:v> </c:v>
                </c:pt>
              </c:strCache>
            </c:strRef>
          </c:cat>
          <c:val>
            <c:numRef>
              <c:f>Sheet1!$B$2:$B$7</c:f>
              <c:numCache>
                <c:formatCode>General</c:formatCode>
                <c:ptCount val="6"/>
                <c:pt idx="0">
                  <c:v>0</c:v>
                </c:pt>
                <c:pt idx="1">
                  <c:v>94796</c:v>
                </c:pt>
                <c:pt idx="2">
                  <c:v>17244</c:v>
                </c:pt>
                <c:pt idx="3">
                  <c:v>2160</c:v>
                </c:pt>
                <c:pt idx="4">
                  <c:v>1431</c:v>
                </c:pt>
                <c:pt idx="5">
                  <c:v>0</c:v>
                </c:pt>
              </c:numCache>
            </c:numRef>
          </c:val>
          <c:smooth val="1"/>
          <c:extLst>
            <c:ext xmlns:c16="http://schemas.microsoft.com/office/drawing/2014/chart" uri="{C3380CC4-5D6E-409C-BE32-E72D297353CC}">
              <c16:uniqueId val="{00000000-6FED-49DA-B58C-8FEF712DAC0B}"/>
            </c:ext>
          </c:extLst>
        </c:ser>
        <c:dLbls>
          <c:dLblPos val="t"/>
          <c:showLegendKey val="0"/>
          <c:showVal val="1"/>
          <c:showCatName val="0"/>
          <c:showSerName val="0"/>
          <c:showPercent val="0"/>
          <c:showBubbleSize val="0"/>
        </c:dLbls>
        <c:smooth val="0"/>
        <c:axId val="895768792"/>
        <c:axId val="895769120"/>
      </c:lineChart>
      <c:catAx>
        <c:axId val="895768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895769120"/>
        <c:crosses val="autoZero"/>
        <c:auto val="1"/>
        <c:lblAlgn val="ctr"/>
        <c:lblOffset val="100"/>
        <c:noMultiLvlLbl val="0"/>
      </c:catAx>
      <c:valAx>
        <c:axId val="895769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5768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OO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V1</c:v>
                </c:pt>
              </c:strCache>
            </c:strRef>
          </c:tx>
          <c:spPr>
            <a:ln w="28575" cap="rnd">
              <a:solidFill>
                <a:srgbClr val="CF76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 </c:v>
                </c:pt>
                <c:pt idx="1">
                  <c:v>Low</c:v>
                </c:pt>
                <c:pt idx="2">
                  <c:v>Average</c:v>
                </c:pt>
                <c:pt idx="3">
                  <c:v>High</c:v>
                </c:pt>
                <c:pt idx="4">
                  <c:v>Very High</c:v>
                </c:pt>
                <c:pt idx="5">
                  <c:v> </c:v>
                </c:pt>
              </c:strCache>
            </c:strRef>
          </c:cat>
          <c:val>
            <c:numRef>
              <c:f>Sheet1!$B$2:$B$7</c:f>
              <c:numCache>
                <c:formatCode>General</c:formatCode>
                <c:ptCount val="6"/>
                <c:pt idx="0">
                  <c:v>0</c:v>
                </c:pt>
                <c:pt idx="1">
                  <c:v>286</c:v>
                </c:pt>
                <c:pt idx="2">
                  <c:v>8801</c:v>
                </c:pt>
                <c:pt idx="3">
                  <c:v>216</c:v>
                </c:pt>
                <c:pt idx="4">
                  <c:v>0</c:v>
                </c:pt>
                <c:pt idx="5">
                  <c:v>0</c:v>
                </c:pt>
              </c:numCache>
            </c:numRef>
          </c:val>
          <c:smooth val="1"/>
          <c:extLst>
            <c:ext xmlns:c16="http://schemas.microsoft.com/office/drawing/2014/chart" uri="{C3380CC4-5D6E-409C-BE32-E72D297353CC}">
              <c16:uniqueId val="{00000000-45CC-4A3F-992C-FD1C3C57A6B3}"/>
            </c:ext>
          </c:extLst>
        </c:ser>
        <c:dLbls>
          <c:dLblPos val="t"/>
          <c:showLegendKey val="0"/>
          <c:showVal val="1"/>
          <c:showCatName val="0"/>
          <c:showSerName val="0"/>
          <c:showPercent val="0"/>
          <c:showBubbleSize val="0"/>
        </c:dLbls>
        <c:smooth val="0"/>
        <c:axId val="895768792"/>
        <c:axId val="895769120"/>
      </c:lineChart>
      <c:catAx>
        <c:axId val="895768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5769120"/>
        <c:crosses val="autoZero"/>
        <c:auto val="1"/>
        <c:lblAlgn val="ctr"/>
        <c:lblOffset val="100"/>
        <c:noMultiLvlLbl val="0"/>
      </c:catAx>
      <c:valAx>
        <c:axId val="89576912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5768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SQL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V1</c:v>
                </c:pt>
              </c:strCache>
            </c:strRef>
          </c:tx>
          <c:spPr>
            <a:ln w="28575" cap="rnd">
              <a:solidFill>
                <a:srgbClr val="CF76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 </c:v>
                </c:pt>
                <c:pt idx="1">
                  <c:v>Low</c:v>
                </c:pt>
                <c:pt idx="2">
                  <c:v>Average</c:v>
                </c:pt>
                <c:pt idx="3">
                  <c:v>High</c:v>
                </c:pt>
                <c:pt idx="4">
                  <c:v>Very High</c:v>
                </c:pt>
                <c:pt idx="5">
                  <c:v> </c:v>
                </c:pt>
              </c:strCache>
            </c:strRef>
          </c:cat>
          <c:val>
            <c:numRef>
              <c:f>Sheet1!$B$2:$B$7</c:f>
              <c:numCache>
                <c:formatCode>General</c:formatCode>
                <c:ptCount val="6"/>
                <c:pt idx="0">
                  <c:v>0</c:v>
                </c:pt>
                <c:pt idx="1">
                  <c:v>1556</c:v>
                </c:pt>
                <c:pt idx="2">
                  <c:v>288</c:v>
                </c:pt>
                <c:pt idx="3">
                  <c:v>28</c:v>
                </c:pt>
                <c:pt idx="4">
                  <c:v>0</c:v>
                </c:pt>
                <c:pt idx="5">
                  <c:v>0</c:v>
                </c:pt>
              </c:numCache>
            </c:numRef>
          </c:val>
          <c:smooth val="1"/>
          <c:extLst>
            <c:ext xmlns:c16="http://schemas.microsoft.com/office/drawing/2014/chart" uri="{C3380CC4-5D6E-409C-BE32-E72D297353CC}">
              <c16:uniqueId val="{00000000-81B1-4F6A-8366-EBAB4566050F}"/>
            </c:ext>
          </c:extLst>
        </c:ser>
        <c:dLbls>
          <c:dLblPos val="t"/>
          <c:showLegendKey val="0"/>
          <c:showVal val="1"/>
          <c:showCatName val="0"/>
          <c:showSerName val="0"/>
          <c:showPercent val="0"/>
          <c:showBubbleSize val="0"/>
        </c:dLbls>
        <c:smooth val="0"/>
        <c:axId val="895768792"/>
        <c:axId val="895769120"/>
      </c:lineChart>
      <c:catAx>
        <c:axId val="895768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895769120"/>
        <c:crosses val="autoZero"/>
        <c:auto val="1"/>
        <c:lblAlgn val="ctr"/>
        <c:lblOffset val="100"/>
        <c:noMultiLvlLbl val="0"/>
      </c:catAx>
      <c:valAx>
        <c:axId val="895769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5768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F2BB9-FBC9-46F7-AE7C-41A321CB79E6}" type="datetimeFigureOut">
              <a:rPr lang="en-IN" smtClean="0"/>
              <a:t>29-04-2021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ADC6D-27CF-4ECD-89AE-56D6C2B71D0C}" type="slidenum">
              <a:rPr lang="en-IN" smtClean="0"/>
              <a:t>‹#›</a:t>
            </a:fld>
            <a:endParaRPr lang="en-IN" dirty="0"/>
          </a:p>
        </p:txBody>
      </p:sp>
    </p:spTree>
    <p:extLst>
      <p:ext uri="{BB962C8B-B14F-4D97-AF65-F5344CB8AC3E}">
        <p14:creationId xmlns:p14="http://schemas.microsoft.com/office/powerpoint/2010/main" val="1684769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3029708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1790498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15</a:t>
            </a:fld>
            <a:endParaRPr lang="en-US" dirty="0"/>
          </a:p>
        </p:txBody>
      </p:sp>
    </p:spTree>
    <p:extLst>
      <p:ext uri="{BB962C8B-B14F-4D97-AF65-F5344CB8AC3E}">
        <p14:creationId xmlns:p14="http://schemas.microsoft.com/office/powerpoint/2010/main" val="3226936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16</a:t>
            </a:fld>
            <a:endParaRPr lang="en-US" dirty="0"/>
          </a:p>
        </p:txBody>
      </p:sp>
    </p:spTree>
    <p:extLst>
      <p:ext uri="{BB962C8B-B14F-4D97-AF65-F5344CB8AC3E}">
        <p14:creationId xmlns:p14="http://schemas.microsoft.com/office/powerpoint/2010/main" val="184024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17</a:t>
            </a:fld>
            <a:endParaRPr lang="en-US" dirty="0"/>
          </a:p>
        </p:txBody>
      </p:sp>
    </p:spTree>
    <p:extLst>
      <p:ext uri="{BB962C8B-B14F-4D97-AF65-F5344CB8AC3E}">
        <p14:creationId xmlns:p14="http://schemas.microsoft.com/office/powerpoint/2010/main" val="411248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18</a:t>
            </a:fld>
            <a:endParaRPr lang="en-US" dirty="0"/>
          </a:p>
        </p:txBody>
      </p:sp>
    </p:spTree>
    <p:extLst>
      <p:ext uri="{BB962C8B-B14F-4D97-AF65-F5344CB8AC3E}">
        <p14:creationId xmlns:p14="http://schemas.microsoft.com/office/powerpoint/2010/main" val="3423897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19</a:t>
            </a:fld>
            <a:endParaRPr lang="en-US" dirty="0"/>
          </a:p>
        </p:txBody>
      </p:sp>
    </p:spTree>
    <p:extLst>
      <p:ext uri="{BB962C8B-B14F-4D97-AF65-F5344CB8AC3E}">
        <p14:creationId xmlns:p14="http://schemas.microsoft.com/office/powerpoint/2010/main" val="2929563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B9F45DD-2178-495A-BEA4-0D99011654C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35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pPr/>
              <a:t>26</a:t>
            </a:fld>
            <a:endParaRPr lang="en-US" dirty="0"/>
          </a:p>
        </p:txBody>
      </p:sp>
    </p:spTree>
    <p:extLst>
      <p:ext uri="{BB962C8B-B14F-4D97-AF65-F5344CB8AC3E}">
        <p14:creationId xmlns:p14="http://schemas.microsoft.com/office/powerpoint/2010/main" val="2688702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3DE286-B060-1443-B64D-5D3E5B39C6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7022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pPr/>
              <a:t>28</a:t>
            </a:fld>
            <a:endParaRPr lang="en-US" dirty="0"/>
          </a:p>
        </p:txBody>
      </p:sp>
    </p:spTree>
    <p:extLst>
      <p:ext uri="{BB962C8B-B14F-4D97-AF65-F5344CB8AC3E}">
        <p14:creationId xmlns:p14="http://schemas.microsoft.com/office/powerpoint/2010/main" val="137847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33DE286-B060-1443-B64D-5D3E5B39C639}" type="slidenum">
              <a:rPr lang="en-US" smtClean="0"/>
              <a:t>2</a:t>
            </a:fld>
            <a:endParaRPr lang="en-US" dirty="0"/>
          </a:p>
        </p:txBody>
      </p:sp>
    </p:spTree>
    <p:extLst>
      <p:ext uri="{BB962C8B-B14F-4D97-AF65-F5344CB8AC3E}">
        <p14:creationId xmlns:p14="http://schemas.microsoft.com/office/powerpoint/2010/main" val="1055114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pPr/>
              <a:t>29</a:t>
            </a:fld>
            <a:endParaRPr lang="en-US" dirty="0"/>
          </a:p>
        </p:txBody>
      </p:sp>
    </p:spTree>
    <p:extLst>
      <p:ext uri="{BB962C8B-B14F-4D97-AF65-F5344CB8AC3E}">
        <p14:creationId xmlns:p14="http://schemas.microsoft.com/office/powerpoint/2010/main" val="99782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103036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8</a:t>
            </a:fld>
            <a:endParaRPr lang="en-US" dirty="0"/>
          </a:p>
        </p:txBody>
      </p:sp>
    </p:spTree>
    <p:extLst>
      <p:ext uri="{BB962C8B-B14F-4D97-AF65-F5344CB8AC3E}">
        <p14:creationId xmlns:p14="http://schemas.microsoft.com/office/powerpoint/2010/main" val="4067016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9</a:t>
            </a:fld>
            <a:endParaRPr lang="en-US" dirty="0"/>
          </a:p>
        </p:txBody>
      </p:sp>
    </p:spTree>
    <p:extLst>
      <p:ext uri="{BB962C8B-B14F-4D97-AF65-F5344CB8AC3E}">
        <p14:creationId xmlns:p14="http://schemas.microsoft.com/office/powerpoint/2010/main" val="322693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10</a:t>
            </a:fld>
            <a:endParaRPr lang="en-US" dirty="0"/>
          </a:p>
        </p:txBody>
      </p:sp>
    </p:spTree>
    <p:extLst>
      <p:ext uri="{BB962C8B-B14F-4D97-AF65-F5344CB8AC3E}">
        <p14:creationId xmlns:p14="http://schemas.microsoft.com/office/powerpoint/2010/main" val="388926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109618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12</a:t>
            </a:fld>
            <a:endParaRPr lang="en-US" dirty="0"/>
          </a:p>
        </p:txBody>
      </p:sp>
    </p:spTree>
    <p:extLst>
      <p:ext uri="{BB962C8B-B14F-4D97-AF65-F5344CB8AC3E}">
        <p14:creationId xmlns:p14="http://schemas.microsoft.com/office/powerpoint/2010/main" val="2972864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13</a:t>
            </a:fld>
            <a:endParaRPr lang="en-US" dirty="0"/>
          </a:p>
        </p:txBody>
      </p:sp>
    </p:spTree>
    <p:extLst>
      <p:ext uri="{BB962C8B-B14F-4D97-AF65-F5344CB8AC3E}">
        <p14:creationId xmlns:p14="http://schemas.microsoft.com/office/powerpoint/2010/main" val="124896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2423-0B74-43A2-9D9C-65D6C235A8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341876-C30A-47C7-BD42-F35D30574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2628A1-ECB4-47C0-8240-A14F492EE1EA}"/>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5" name="Footer Placeholder 4">
            <a:extLst>
              <a:ext uri="{FF2B5EF4-FFF2-40B4-BE49-F238E27FC236}">
                <a16:creationId xmlns:a16="http://schemas.microsoft.com/office/drawing/2014/main" id="{454A794F-4BA2-4B96-BEDB-7B8533D836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3A04D76-ABB8-4AF0-9A03-A560B2801BE6}"/>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331999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B635-61D2-42E8-B2C1-A2E90972BD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D1E56-8B6C-4747-AD24-5FAFAF2CE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4B202-F580-42A9-8B82-F1C52D367206}"/>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5" name="Footer Placeholder 4">
            <a:extLst>
              <a:ext uri="{FF2B5EF4-FFF2-40B4-BE49-F238E27FC236}">
                <a16:creationId xmlns:a16="http://schemas.microsoft.com/office/drawing/2014/main" id="{F03A860D-922D-41F4-99C9-979AB12F9A6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D9E65C0-344D-4BEE-A1E0-41D5330C6A95}"/>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70137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89970B-ADE2-458E-8079-275372EFDE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CFB63E-8322-4A6A-964E-54148610D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3A8EA0-0CD5-41BB-A213-812F951A6DB5}"/>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5" name="Footer Placeholder 4">
            <a:extLst>
              <a:ext uri="{FF2B5EF4-FFF2-40B4-BE49-F238E27FC236}">
                <a16:creationId xmlns:a16="http://schemas.microsoft.com/office/drawing/2014/main" id="{0D36C93B-618A-47A4-AD48-3E84497533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ACDD8AC-2C78-43B7-9116-3A6471A1B6E6}"/>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22629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6" name="Picture 9" descr="ridge4.png"/>
          <p:cNvPicPr>
            <a:picLocks noChangeAspect="1"/>
          </p:cNvPicPr>
          <p:nvPr userDrawn="1"/>
        </p:nvPicPr>
        <p:blipFill>
          <a:blip r:embed="rId2"/>
          <a:srcRect/>
          <a:stretch>
            <a:fillRect/>
          </a:stretch>
        </p:blipFill>
        <p:spPr bwMode="ltGray">
          <a:xfrm>
            <a:off x="2117" y="1"/>
            <a:ext cx="3929163" cy="1071483"/>
          </a:xfrm>
          <a:prstGeom prst="rect">
            <a:avLst/>
          </a:prstGeom>
          <a:noFill/>
          <a:ln w="9525">
            <a:noFill/>
            <a:miter lim="800000"/>
            <a:headEnd/>
            <a:tailEnd/>
          </a:ln>
        </p:spPr>
      </p:pic>
      <p:pic>
        <p:nvPicPr>
          <p:cNvPr id="7" name="Picture 11" descr="Mahindra Logo.png"/>
          <p:cNvPicPr>
            <a:picLocks noChangeAspect="1"/>
          </p:cNvPicPr>
          <p:nvPr userDrawn="1"/>
        </p:nvPicPr>
        <p:blipFill>
          <a:blip r:embed="rId3"/>
          <a:srcRect/>
          <a:stretch>
            <a:fillRect/>
          </a:stretch>
        </p:blipFill>
        <p:spPr bwMode="gray">
          <a:xfrm>
            <a:off x="9000935" y="467286"/>
            <a:ext cx="2354355" cy="488002"/>
          </a:xfrm>
          <a:prstGeom prst="rect">
            <a:avLst/>
          </a:prstGeom>
          <a:noFill/>
          <a:ln w="9525">
            <a:noFill/>
            <a:miter lim="800000"/>
            <a:headEnd/>
            <a:tailEnd/>
          </a:ln>
        </p:spPr>
      </p:pic>
    </p:spTree>
    <p:extLst>
      <p:ext uri="{BB962C8B-B14F-4D97-AF65-F5344CB8AC3E}">
        <p14:creationId xmlns:p14="http://schemas.microsoft.com/office/powerpoint/2010/main" val="98445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4" y="719142"/>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82"/>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9"/>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extLst>
      <p:ext uri="{BB962C8B-B14F-4D97-AF65-F5344CB8AC3E}">
        <p14:creationId xmlns:p14="http://schemas.microsoft.com/office/powerpoint/2010/main" val="2716840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pPr/>
              <a:t>‹#›</a:t>
            </a:fld>
            <a:endParaRPr lang="en-US" dirty="0"/>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997488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Generic Content Slide_Dk Grey">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56697"/>
            <a:ext cx="1348446" cy="261610"/>
          </a:xfrm>
          <a:prstGeom prst="rect">
            <a:avLst/>
          </a:prstGeom>
          <a:noFill/>
        </p:spPr>
        <p:txBody>
          <a:bodyPr wrap="none" rtlCol="0">
            <a:spAutoFit/>
          </a:bodyPr>
          <a:lstStyle/>
          <a:p>
            <a:r>
              <a:rPr lang="en-US" sz="1100" b="0" i="0" dirty="0">
                <a:solidFill>
                  <a:schemeClr val="bg1"/>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a:solidFill>
                  <a:schemeClr val="bg1"/>
                </a:solidFill>
              </a:defRPr>
            </a:lvl1pPr>
          </a:lstStyle>
          <a:p>
            <a:fld id="{82A741BF-3B2B-D247-8C55-2CB6AFEF6FBF}" type="slidenum">
              <a:rPr lang="en-US" smtClean="0"/>
              <a:pPr/>
              <a:t>‹#›</a:t>
            </a:fld>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257144"/>
            <a:ext cx="8756784" cy="518359"/>
          </a:xfrm>
        </p:spPr>
        <p:txBody>
          <a:bodyPr anchor="ctr" anchorCtr="0"/>
          <a:lstStyle>
            <a:lvl1pPr>
              <a:defRPr sz="30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t">
            <a:noAutofit/>
          </a:bodyPr>
          <a:lstStyle/>
          <a:p>
            <a:pPr algn="ct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17541333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386768278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E9CE-80BA-41DA-8F6E-6521605593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9819F-16E1-4FED-98A4-ABE1A7446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F75CA-7FF0-48D0-AA7A-A0D922631682}"/>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5" name="Footer Placeholder 4">
            <a:extLst>
              <a:ext uri="{FF2B5EF4-FFF2-40B4-BE49-F238E27FC236}">
                <a16:creationId xmlns:a16="http://schemas.microsoft.com/office/drawing/2014/main" id="{A80AB8CB-C4CA-45A1-A196-6D1DE0B4645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F7436A8-9737-4F87-BED7-5D3D3B85A02A}"/>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332019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921-B029-471C-B0DB-BFB63C294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EEFEA5-4C63-4F18-97FD-8534335B2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593DE-C3BF-452A-A9D2-16DEE494C2B9}"/>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5" name="Footer Placeholder 4">
            <a:extLst>
              <a:ext uri="{FF2B5EF4-FFF2-40B4-BE49-F238E27FC236}">
                <a16:creationId xmlns:a16="http://schemas.microsoft.com/office/drawing/2014/main" id="{0F835852-664D-430B-B9DE-F6BD36CA893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613E22-2AB8-45B3-9CF9-C9233533424F}"/>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267747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368E-5076-4CDD-87E4-F3FDB1D357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AA0DCC-50DD-4202-998F-8EC223B58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55F62C-C3F3-425F-ACF8-128FEE3BA6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6E3456-4EAF-4053-849A-2A17BA340B8E}"/>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6" name="Footer Placeholder 5">
            <a:extLst>
              <a:ext uri="{FF2B5EF4-FFF2-40B4-BE49-F238E27FC236}">
                <a16:creationId xmlns:a16="http://schemas.microsoft.com/office/drawing/2014/main" id="{FC2918A1-91AD-4362-B769-DAEECCE4297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B2C3126-E361-4350-8B8E-180C38AB8AD8}"/>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23154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0DDB-5A41-4313-8000-92DEDFF390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525932-0CF4-47CC-8942-B22F90608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F95F4-9F00-4237-AE65-16A3019A5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794AF1-31A1-4FD9-9589-C2B55FDF6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3820B-DC09-4A61-A0DF-EE95EA01C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9289C0-8E57-430C-9ED8-54D58D9FFB2E}"/>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8" name="Footer Placeholder 7">
            <a:extLst>
              <a:ext uri="{FF2B5EF4-FFF2-40B4-BE49-F238E27FC236}">
                <a16:creationId xmlns:a16="http://schemas.microsoft.com/office/drawing/2014/main" id="{840F3CF4-B154-4AB9-8FD4-C7DCF958005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D827EA1-7FB4-47F7-8C47-E5670083DA47}"/>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312035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55DA-6088-42BC-8691-D503175356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5A0FC3-08C6-4CE3-B507-D210F5D51F00}"/>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4" name="Footer Placeholder 3">
            <a:extLst>
              <a:ext uri="{FF2B5EF4-FFF2-40B4-BE49-F238E27FC236}">
                <a16:creationId xmlns:a16="http://schemas.microsoft.com/office/drawing/2014/main" id="{55C33319-C687-4E3E-9D26-FD879EE2B43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2CB7893-EEF1-453A-950D-12DA96836759}"/>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377717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FEE79-089C-42C0-8FDC-981EDAE4B12A}"/>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3" name="Footer Placeholder 2">
            <a:extLst>
              <a:ext uri="{FF2B5EF4-FFF2-40B4-BE49-F238E27FC236}">
                <a16:creationId xmlns:a16="http://schemas.microsoft.com/office/drawing/2014/main" id="{4C0066BD-63F9-4DD1-90A3-55E134CDA23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5EB5189-FB0E-470E-A2C0-29F7C0C1B15C}"/>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421877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F339-73E7-4044-8A6A-BB3F7CACC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C5B9C3-ACF1-464C-B94C-3BCBB14C4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221AB1-99E8-4476-95C0-B819EB530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3A9F0-866B-472A-A3E2-87BA29C837A3}"/>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6" name="Footer Placeholder 5">
            <a:extLst>
              <a:ext uri="{FF2B5EF4-FFF2-40B4-BE49-F238E27FC236}">
                <a16:creationId xmlns:a16="http://schemas.microsoft.com/office/drawing/2014/main" id="{27BC26C8-B1E8-41B8-91E1-66954399AF5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CF7A8C-9D45-49EA-9D2D-172B50CEEBF9}"/>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394527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8195-9A57-4E69-A732-01872DAA9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DE1881-92FE-4E32-8892-62596BD1E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61308D4-C756-4E01-9803-AC565D881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2E63D-5B60-4F4D-B799-106B3D1A2BB3}"/>
              </a:ext>
            </a:extLst>
          </p:cNvPr>
          <p:cNvSpPr>
            <a:spLocks noGrp="1"/>
          </p:cNvSpPr>
          <p:nvPr>
            <p:ph type="dt" sz="half" idx="10"/>
          </p:nvPr>
        </p:nvSpPr>
        <p:spPr/>
        <p:txBody>
          <a:bodyPr/>
          <a:lstStyle/>
          <a:p>
            <a:fld id="{95780D3E-20A8-44D2-85C3-228518473C6A}" type="datetimeFigureOut">
              <a:rPr lang="en-IN" smtClean="0"/>
              <a:t>29-04-2021</a:t>
            </a:fld>
            <a:endParaRPr lang="en-IN" dirty="0"/>
          </a:p>
        </p:txBody>
      </p:sp>
      <p:sp>
        <p:nvSpPr>
          <p:cNvPr id="6" name="Footer Placeholder 5">
            <a:extLst>
              <a:ext uri="{FF2B5EF4-FFF2-40B4-BE49-F238E27FC236}">
                <a16:creationId xmlns:a16="http://schemas.microsoft.com/office/drawing/2014/main" id="{1B3C5075-9409-4407-BF6D-1336BE72671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FB369DA-169F-433C-A9AC-46BA617E9603}"/>
              </a:ext>
            </a:extLst>
          </p:cNvPr>
          <p:cNvSpPr>
            <a:spLocks noGrp="1"/>
          </p:cNvSpPr>
          <p:nvPr>
            <p:ph type="sldNum" sz="quarter" idx="12"/>
          </p:nvPr>
        </p:nvSpPr>
        <p:spPr/>
        <p:txBody>
          <a:bodyPr/>
          <a:lstStyle/>
          <a:p>
            <a:fld id="{BDEEF70F-B8C2-4D56-86F8-6DE7DA7886C2}" type="slidenum">
              <a:rPr lang="en-IN" smtClean="0"/>
              <a:t>‹#›</a:t>
            </a:fld>
            <a:endParaRPr lang="en-IN" dirty="0"/>
          </a:p>
        </p:txBody>
      </p:sp>
    </p:spTree>
    <p:extLst>
      <p:ext uri="{BB962C8B-B14F-4D97-AF65-F5344CB8AC3E}">
        <p14:creationId xmlns:p14="http://schemas.microsoft.com/office/powerpoint/2010/main" val="278327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B4EAC5-DC7D-45C2-BADD-1CDB0ABCE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896A6C-5C6F-4C67-BA8A-A5CD086BF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D59A6-8273-421B-8121-995CB1518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80D3E-20A8-44D2-85C3-228518473C6A}" type="datetimeFigureOut">
              <a:rPr lang="en-IN" smtClean="0"/>
              <a:t>29-04-2021</a:t>
            </a:fld>
            <a:endParaRPr lang="en-IN" dirty="0"/>
          </a:p>
        </p:txBody>
      </p:sp>
      <p:sp>
        <p:nvSpPr>
          <p:cNvPr id="5" name="Footer Placeholder 4">
            <a:extLst>
              <a:ext uri="{FF2B5EF4-FFF2-40B4-BE49-F238E27FC236}">
                <a16:creationId xmlns:a16="http://schemas.microsoft.com/office/drawing/2014/main" id="{3365A327-4DF0-4A0D-86A5-4080745A9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62DF93F-E156-4A07-81BD-E5BD6C69A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EF70F-B8C2-4D56-86F8-6DE7DA7886C2}" type="slidenum">
              <a:rPr lang="en-IN" smtClean="0"/>
              <a:t>‹#›</a:t>
            </a:fld>
            <a:endParaRPr lang="en-IN" dirty="0"/>
          </a:p>
        </p:txBody>
      </p:sp>
    </p:spTree>
    <p:extLst>
      <p:ext uri="{BB962C8B-B14F-4D97-AF65-F5344CB8AC3E}">
        <p14:creationId xmlns:p14="http://schemas.microsoft.com/office/powerpoint/2010/main" val="2301273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4.png"/><Relationship Id="rId5" Type="http://schemas.openxmlformats.org/officeDocument/2006/relationships/image" Target="../media/image63.wmf"/><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6.png"/><Relationship Id="rId5" Type="http://schemas.openxmlformats.org/officeDocument/2006/relationships/image" Target="../media/image65.wmf"/><Relationship Id="rId4" Type="http://schemas.openxmlformats.org/officeDocument/2006/relationships/package" Target="../embeddings/Microsoft_Word_Document2.doc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68.png"/><Relationship Id="rId5" Type="http://schemas.openxmlformats.org/officeDocument/2006/relationships/image" Target="../media/image67.wmf"/><Relationship Id="rId4" Type="http://schemas.openxmlformats.org/officeDocument/2006/relationships/package" Target="../embeddings/Microsoft_Word_Document3.docx"/></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svg"/><Relationship Id="rId11" Type="http://schemas.openxmlformats.org/officeDocument/2006/relationships/image" Target="../media/image13.jpeg"/><Relationship Id="rId5" Type="http://schemas.openxmlformats.org/officeDocument/2006/relationships/image" Target="../media/image8.png"/><Relationship Id="rId10" Type="http://schemas.openxmlformats.org/officeDocument/2006/relationships/image" Target="../media/image12.jpeg"/><Relationship Id="rId4" Type="http://schemas.microsoft.com/office/2007/relationships/hdphoto" Target="../media/hdphoto1.wdp"/><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gif"/><Relationship Id="rId1" Type="http://schemas.openxmlformats.org/officeDocument/2006/relationships/slideLayout" Target="../slideLayouts/slideLayout12.xml"/><Relationship Id="rId6" Type="http://schemas.openxmlformats.org/officeDocument/2006/relationships/image" Target="../media/image73.svg"/><Relationship Id="rId5" Type="http://schemas.openxmlformats.org/officeDocument/2006/relationships/image" Target="../media/image72.png"/><Relationship Id="rId10" Type="http://schemas.openxmlformats.org/officeDocument/2006/relationships/image" Target="../media/image77.svg"/><Relationship Id="rId4" Type="http://schemas.openxmlformats.org/officeDocument/2006/relationships/image" Target="../media/image71.png"/><Relationship Id="rId9" Type="http://schemas.openxmlformats.org/officeDocument/2006/relationships/image" Target="../media/image76.png"/></Relationships>
</file>

<file path=ppt/slides/_rels/slide2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tags" Target="../tags/tag3.xml"/><Relationship Id="rId7" Type="http://schemas.openxmlformats.org/officeDocument/2006/relationships/chart" Target="../charts/chart5.xml"/><Relationship Id="rId12" Type="http://schemas.openxmlformats.org/officeDocument/2006/relationships/image" Target="../media/image82.sv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hart" Target="../charts/chart4.xml"/><Relationship Id="rId11" Type="http://schemas.openxmlformats.org/officeDocument/2006/relationships/image" Target="../media/image81.svg"/><Relationship Id="rId5" Type="http://schemas.openxmlformats.org/officeDocument/2006/relationships/chart" Target="../charts/chart3.xml"/><Relationship Id="rId10" Type="http://schemas.openxmlformats.org/officeDocument/2006/relationships/image" Target="../media/image80.png"/><Relationship Id="rId4" Type="http://schemas.openxmlformats.org/officeDocument/2006/relationships/slideLayout" Target="../slideLayouts/slideLayout12.xml"/><Relationship Id="rId9" Type="http://schemas.openxmlformats.org/officeDocument/2006/relationships/image" Target="../media/image79.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3" Type="http://schemas.openxmlformats.org/officeDocument/2006/relationships/image" Target="../media/image85.png"/><Relationship Id="rId7" Type="http://schemas.openxmlformats.org/officeDocument/2006/relationships/image" Target="../media/image89.svg"/><Relationship Id="rId12" Type="http://schemas.openxmlformats.org/officeDocument/2006/relationships/image" Target="../media/image94.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88.png"/><Relationship Id="rId11" Type="http://schemas.openxmlformats.org/officeDocument/2006/relationships/image" Target="../media/image93.svg"/><Relationship Id="rId5" Type="http://schemas.openxmlformats.org/officeDocument/2006/relationships/image" Target="../media/image87.png"/><Relationship Id="rId10" Type="http://schemas.openxmlformats.org/officeDocument/2006/relationships/image" Target="../media/image92.svg"/><Relationship Id="rId4" Type="http://schemas.openxmlformats.org/officeDocument/2006/relationships/image" Target="../media/image86.svg"/><Relationship Id="rId9" Type="http://schemas.openxmlformats.org/officeDocument/2006/relationships/image" Target="../media/image91.svg"/><Relationship Id="rId14" Type="http://schemas.openxmlformats.org/officeDocument/2006/relationships/image" Target="../media/image96.png"/></Relationships>
</file>

<file path=ppt/slides/_rels/slide27.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7.png"/><Relationship Id="rId7" Type="http://schemas.openxmlformats.org/officeDocument/2006/relationships/image" Target="../media/image100.jpe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microsoft.com/office/2007/relationships/hdphoto" Target="../media/hdphoto3.wdp"/><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2.png"/></Relationships>
</file>

<file path=ppt/slides/_rels/slide2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3.png"/></Relationships>
</file>

<file path=ppt/slides/_rels/slide2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hart" Target="../charts/chart2.xml"/><Relationship Id="rId7" Type="http://schemas.openxmlformats.org/officeDocument/2006/relationships/image" Target="../media/image19.svg"/><Relationship Id="rId2" Type="http://schemas.openxmlformats.org/officeDocument/2006/relationships/chart" Target="../charts/chart1.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hyperlink" Target="https://infra-nad.techmahindra.com/CAST-Health-Engineering/portal/index.html" TargetMode="External"/><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hyperlink" Target="https://infra-nad.techmahindra.com/CAST-Health-Engineering/engineering/index.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EFC045F-2413-4636-A7E9-1096DA0FCB0E}"/>
              </a:ext>
            </a:extLst>
          </p:cNvPr>
          <p:cNvSpPr txBox="1">
            <a:spLocks/>
          </p:cNvSpPr>
          <p:nvPr/>
        </p:nvSpPr>
        <p:spPr bwMode="gray">
          <a:xfrm>
            <a:off x="990601" y="2488800"/>
            <a:ext cx="9387630" cy="18204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bg2"/>
                </a:solidFill>
                <a:latin typeface="Arial" pitchFamily="34" charset="0"/>
                <a:ea typeface="+mj-ea"/>
                <a:cs typeface="Arial" pitchFamily="34" charset="0"/>
              </a:defRPr>
            </a:lvl1pPr>
          </a:lstStyle>
          <a:p>
            <a:pPr algn="ctr"/>
            <a:r>
              <a:rPr lang="en-US" sz="3200" dirty="0">
                <a:solidFill>
                  <a:schemeClr val="bg2">
                    <a:lumMod val="50000"/>
                  </a:schemeClr>
                </a:solidFill>
                <a:latin typeface="Arial" charset="0"/>
                <a:cs typeface="Arial" charset="0"/>
              </a:rPr>
              <a:t>Application Quality Assessment</a:t>
            </a:r>
            <a:r>
              <a:rPr lang="en-US" dirty="0">
                <a:solidFill>
                  <a:schemeClr val="tx2">
                    <a:lumMod val="75000"/>
                  </a:schemeClr>
                </a:solidFill>
                <a:latin typeface="Arial" charset="0"/>
                <a:cs typeface="Arial" charset="0"/>
              </a:rPr>
              <a:t> </a:t>
            </a:r>
            <a:br>
              <a:rPr lang="en-US" dirty="0">
                <a:solidFill>
                  <a:schemeClr val="tx2">
                    <a:lumMod val="75000"/>
                  </a:schemeClr>
                </a:solidFill>
                <a:latin typeface="Arial" charset="0"/>
                <a:cs typeface="Arial" charset="0"/>
              </a:rPr>
            </a:br>
            <a:r>
              <a:rPr lang="en-US" sz="2400" dirty="0">
                <a:solidFill>
                  <a:srgbClr val="FF0000"/>
                </a:solidFill>
                <a:latin typeface="Arial" charset="0"/>
                <a:cs typeface="Arial" charset="0"/>
              </a:rPr>
              <a:t>CAST AIP April 2021</a:t>
            </a:r>
          </a:p>
        </p:txBody>
      </p:sp>
      <p:sp>
        <p:nvSpPr>
          <p:cNvPr id="4" name="TextBox 3" descr="TEXT;APPLICATION_NAME">
            <a:extLst>
              <a:ext uri="{FF2B5EF4-FFF2-40B4-BE49-F238E27FC236}">
                <a16:creationId xmlns:a16="http://schemas.microsoft.com/office/drawing/2014/main" id="{251E2EC2-FDF2-4D23-A4BC-7D9B2EA8F6C3}"/>
              </a:ext>
            </a:extLst>
          </p:cNvPr>
          <p:cNvSpPr txBox="1"/>
          <p:nvPr/>
        </p:nvSpPr>
        <p:spPr>
          <a:xfrm>
            <a:off x="4507044" y="2281463"/>
            <a:ext cx="3736666" cy="627194"/>
          </a:xfrm>
          <a:prstGeom prst="rect">
            <a:avLst/>
          </a:prstGeom>
        </p:spPr>
        <p:txBody>
          <a:bodyPr vert="horz" lIns="91440" tIns="45720" rIns="91440" bIns="45720" rtlCol="0">
            <a:normAutofit/>
          </a:bodyPr>
          <a:lstStyle>
            <a:lvl1pPr indent="0" defTabSz="457200">
              <a:lnSpc>
                <a:spcPct val="100000"/>
              </a:lnSpc>
              <a:spcBef>
                <a:spcPts val="1200"/>
              </a:spcBef>
              <a:buFont typeface="Arial" panose="020B0604020202020204" pitchFamily="34" charset="0"/>
              <a:buNone/>
              <a:defRPr sz="2800" b="0">
                <a:solidFill>
                  <a:schemeClr val="bg1"/>
                </a:solidFill>
                <a:latin typeface="Gotham Book" pitchFamily="50" charset="0"/>
                <a:cs typeface="Gotham Book" pitchFamily="50" charset="0"/>
              </a:defRPr>
            </a:lvl1pPr>
            <a:lvl2pPr marL="685800" indent="-228600" defTabSz="457200">
              <a:lnSpc>
                <a:spcPct val="100000"/>
              </a:lnSpc>
              <a:spcBef>
                <a:spcPts val="600"/>
              </a:spcBef>
              <a:buFont typeface="Arial" panose="020B0604020202020204" pitchFamily="34" charset="0"/>
              <a:buChar char="−"/>
            </a:lvl2pPr>
            <a:lvl3pPr marL="1143000" indent="-228600" defTabSz="457200">
              <a:lnSpc>
                <a:spcPct val="100000"/>
              </a:lnSpc>
              <a:spcBef>
                <a:spcPts val="600"/>
              </a:spcBef>
              <a:buFont typeface="Courier New" panose="02070309020205020404" pitchFamily="49" charset="0"/>
              <a:buChar char="o"/>
            </a:lvl3pPr>
            <a:lvl4pPr marL="1600200" indent="-228600" defTabSz="457200">
              <a:lnSpc>
                <a:spcPct val="100000"/>
              </a:lnSpc>
              <a:spcBef>
                <a:spcPts val="600"/>
              </a:spcBef>
              <a:buFont typeface="Wingdings" panose="05000000000000000000" pitchFamily="2" charset="2"/>
              <a:buChar char="§"/>
            </a:lvl4pPr>
            <a:lvl5pPr marL="2057400" indent="-228600" defTabSz="457200">
              <a:lnSpc>
                <a:spcPct val="100000"/>
              </a:lnSpc>
              <a:spcBef>
                <a:spcPts val="600"/>
              </a:spcBef>
              <a:buFont typeface="Wingdings" charset="2"/>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fr-FR" sz="3200" b="1" dirty="0">
                <a:solidFill>
                  <a:schemeClr val="bg2">
                    <a:lumMod val="50000"/>
                  </a:schemeClr>
                </a:solidFill>
                <a:latin typeface="Arial" charset="0"/>
                <a:ea typeface="+mj-ea"/>
                <a:cs typeface="Arial" charset="0"/>
              </a:rPr>
              <a:t>D3OP_EAC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CC81CB-F83C-46E1-9171-7ED474E5EB0A}"/>
              </a:ext>
            </a:extLst>
          </p:cNvPr>
          <p:cNvPicPr>
            <a:picLocks noChangeAspect="1"/>
          </p:cNvPicPr>
          <p:nvPr/>
        </p:nvPicPr>
        <p:blipFill>
          <a:blip r:embed="rId3"/>
          <a:stretch>
            <a:fillRect/>
          </a:stretch>
        </p:blipFill>
        <p:spPr>
          <a:xfrm>
            <a:off x="4143536" y="1797877"/>
            <a:ext cx="7849681" cy="4296399"/>
          </a:xfrm>
          <a:prstGeom prst="rect">
            <a:avLst/>
          </a:prstGeom>
        </p:spPr>
      </p:pic>
      <p:sp>
        <p:nvSpPr>
          <p:cNvPr id="4" name="Title 3">
            <a:extLst>
              <a:ext uri="{FF2B5EF4-FFF2-40B4-BE49-F238E27FC236}">
                <a16:creationId xmlns:a16="http://schemas.microsoft.com/office/drawing/2014/main" id="{08672797-D988-434E-9F8B-FC2BB569A485}"/>
              </a:ext>
            </a:extLst>
          </p:cNvPr>
          <p:cNvSpPr>
            <a:spLocks noGrp="1"/>
          </p:cNvSpPr>
          <p:nvPr>
            <p:ph type="title"/>
          </p:nvPr>
        </p:nvSpPr>
        <p:spPr>
          <a:xfrm>
            <a:off x="1026218" y="763723"/>
            <a:ext cx="7548675" cy="499387"/>
          </a:xfrm>
        </p:spPr>
        <p:txBody>
          <a:bodyPr>
            <a:noAutofit/>
          </a:bodyPr>
          <a:lstStyle/>
          <a:p>
            <a:r>
              <a:rPr lang="en-US" sz="2400" dirty="0">
                <a:solidFill>
                  <a:schemeClr val="bg2">
                    <a:lumMod val="50000"/>
                  </a:schemeClr>
                </a:solidFill>
              </a:rPr>
              <a:t>Efficiency - </a:t>
            </a:r>
            <a:r>
              <a:rPr lang="en-IN" sz="2400" dirty="0">
                <a:solidFill>
                  <a:schemeClr val="bg2">
                    <a:lumMod val="50000"/>
                  </a:schemeClr>
                </a:solidFill>
              </a:rPr>
              <a:t>Avoid using @error suppression (PHP)</a:t>
            </a:r>
          </a:p>
        </p:txBody>
      </p:sp>
      <p:sp>
        <p:nvSpPr>
          <p:cNvPr id="8" name="Rectangle 7"/>
          <p:cNvSpPr/>
          <p:nvPr/>
        </p:nvSpPr>
        <p:spPr>
          <a:xfrm>
            <a:off x="572635" y="5624806"/>
            <a:ext cx="3234634" cy="830997"/>
          </a:xfrm>
          <a:prstGeom prst="rect">
            <a:avLst/>
          </a:prstGeom>
          <a:noFill/>
          <a:ln w="19050">
            <a:solidFill>
              <a:srgbClr val="00B05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600" b="1" dirty="0">
                <a:latin typeface="Arial" pitchFamily="34" charset="0"/>
                <a:cs typeface="Arial" pitchFamily="34" charset="0"/>
              </a:rPr>
              <a:t>Recommendation: </a:t>
            </a:r>
            <a:r>
              <a:rPr lang="en-US" altLang="en-US" sz="1600" dirty="0">
                <a:latin typeface="Arial" pitchFamily="34" charset="0"/>
                <a:cs typeface="Arial" pitchFamily="34" charset="0"/>
              </a:rPr>
              <a:t>Try to reduce use of @ and instead provide a mechanism for error handling</a:t>
            </a:r>
          </a:p>
        </p:txBody>
      </p:sp>
      <p:pic>
        <p:nvPicPr>
          <p:cNvPr id="3" name="Picture 2">
            <a:extLst>
              <a:ext uri="{FF2B5EF4-FFF2-40B4-BE49-F238E27FC236}">
                <a16:creationId xmlns:a16="http://schemas.microsoft.com/office/drawing/2014/main" id="{46BEC5C6-4D91-4CBA-97A5-E47814195712}"/>
              </a:ext>
            </a:extLst>
          </p:cNvPr>
          <p:cNvPicPr>
            <a:picLocks noChangeAspect="1"/>
          </p:cNvPicPr>
          <p:nvPr/>
        </p:nvPicPr>
        <p:blipFill>
          <a:blip r:embed="rId4"/>
          <a:stretch>
            <a:fillRect/>
          </a:stretch>
        </p:blipFill>
        <p:spPr>
          <a:xfrm>
            <a:off x="585369" y="2765228"/>
            <a:ext cx="3267075" cy="666750"/>
          </a:xfrm>
          <a:prstGeom prst="rect">
            <a:avLst/>
          </a:prstGeom>
        </p:spPr>
      </p:pic>
      <p:pic>
        <p:nvPicPr>
          <p:cNvPr id="7" name="Picture 6">
            <a:extLst>
              <a:ext uri="{FF2B5EF4-FFF2-40B4-BE49-F238E27FC236}">
                <a16:creationId xmlns:a16="http://schemas.microsoft.com/office/drawing/2014/main" id="{D570379E-692B-4CBB-BE78-B45F3CA555C0}"/>
              </a:ext>
            </a:extLst>
          </p:cNvPr>
          <p:cNvPicPr>
            <a:picLocks noChangeAspect="1"/>
          </p:cNvPicPr>
          <p:nvPr/>
        </p:nvPicPr>
        <p:blipFill>
          <a:blip r:embed="rId5"/>
          <a:stretch>
            <a:fillRect/>
          </a:stretch>
        </p:blipFill>
        <p:spPr>
          <a:xfrm>
            <a:off x="572635" y="1461688"/>
            <a:ext cx="4067175" cy="600075"/>
          </a:xfrm>
          <a:prstGeom prst="rect">
            <a:avLst/>
          </a:prstGeom>
        </p:spPr>
      </p:pic>
      <p:sp>
        <p:nvSpPr>
          <p:cNvPr id="13" name="Rectangle 12">
            <a:extLst>
              <a:ext uri="{FF2B5EF4-FFF2-40B4-BE49-F238E27FC236}">
                <a16:creationId xmlns:a16="http://schemas.microsoft.com/office/drawing/2014/main" id="{97E2C0F5-AA7D-43AA-A067-62004FC4789E}"/>
              </a:ext>
            </a:extLst>
          </p:cNvPr>
          <p:cNvSpPr/>
          <p:nvPr/>
        </p:nvSpPr>
        <p:spPr>
          <a:xfrm>
            <a:off x="5257685" y="1461688"/>
            <a:ext cx="1914524" cy="307777"/>
          </a:xfrm>
          <a:prstGeom prst="rect">
            <a:avLst/>
          </a:prstGeom>
          <a:noFill/>
          <a:ln w="19050">
            <a:solidFill>
              <a:srgbClr val="FF000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400" b="1" dirty="0">
                <a:latin typeface="Arial" pitchFamily="34" charset="0"/>
                <a:cs typeface="Arial" pitchFamily="34" charset="0"/>
              </a:rPr>
              <a:t>Violation Count: 732</a:t>
            </a:r>
            <a:endParaRPr lang="en-US" altLang="en-US" sz="1400" dirty="0">
              <a:latin typeface="Arial" pitchFamily="34" charset="0"/>
              <a:cs typeface="Arial" pitchFamily="34" charset="0"/>
            </a:endParaRPr>
          </a:p>
        </p:txBody>
      </p:sp>
      <p:pic>
        <p:nvPicPr>
          <p:cNvPr id="15" name="Picture 14">
            <a:extLst>
              <a:ext uri="{FF2B5EF4-FFF2-40B4-BE49-F238E27FC236}">
                <a16:creationId xmlns:a16="http://schemas.microsoft.com/office/drawing/2014/main" id="{23E49E9F-7265-4387-B16E-80F51A9235A5}"/>
              </a:ext>
            </a:extLst>
          </p:cNvPr>
          <p:cNvPicPr>
            <a:picLocks noChangeAspect="1"/>
          </p:cNvPicPr>
          <p:nvPr/>
        </p:nvPicPr>
        <p:blipFill>
          <a:blip r:embed="rId6"/>
          <a:stretch>
            <a:fillRect/>
          </a:stretch>
        </p:blipFill>
        <p:spPr>
          <a:xfrm>
            <a:off x="580981" y="3683060"/>
            <a:ext cx="4219575" cy="1295400"/>
          </a:xfrm>
          <a:prstGeom prst="rect">
            <a:avLst/>
          </a:prstGeom>
        </p:spPr>
      </p:pic>
      <p:sp>
        <p:nvSpPr>
          <p:cNvPr id="2" name="Rectangle 1">
            <a:extLst>
              <a:ext uri="{FF2B5EF4-FFF2-40B4-BE49-F238E27FC236}">
                <a16:creationId xmlns:a16="http://schemas.microsoft.com/office/drawing/2014/main" id="{D3DA8B20-F0D6-46BB-9432-4FD45B9B891B}"/>
              </a:ext>
            </a:extLst>
          </p:cNvPr>
          <p:cNvSpPr/>
          <p:nvPr/>
        </p:nvSpPr>
        <p:spPr>
          <a:xfrm>
            <a:off x="426995" y="2278869"/>
            <a:ext cx="3201582" cy="307777"/>
          </a:xfrm>
          <a:prstGeom prst="rect">
            <a:avLst/>
          </a:prstGeom>
        </p:spPr>
        <p:txBody>
          <a:bodyPr wrap="none">
            <a:spAutoFit/>
          </a:bodyPr>
          <a:lstStyle/>
          <a:p>
            <a:r>
              <a:rPr lang="en-US" sz="1400" b="1" dirty="0" err="1">
                <a:solidFill>
                  <a:srgbClr val="000000"/>
                </a:solidFill>
                <a:latin typeface="osRegular"/>
              </a:rPr>
              <a:t>eac</a:t>
            </a:r>
            <a:r>
              <a:rPr lang="en-US" sz="1400" b="1" dirty="0">
                <a:solidFill>
                  <a:srgbClr val="000000"/>
                </a:solidFill>
                <a:latin typeface="osRegular"/>
              </a:rPr>
              <a:t>-master\enrol\lti\ims-blti\oauth.php</a:t>
            </a:r>
            <a:endParaRPr lang="en-US" sz="1400" b="1" i="0" dirty="0">
              <a:solidFill>
                <a:srgbClr val="000000"/>
              </a:solidFill>
              <a:effectLst/>
              <a:latin typeface="osRegular"/>
            </a:endParaRPr>
          </a:p>
        </p:txBody>
      </p:sp>
      <p:pic>
        <p:nvPicPr>
          <p:cNvPr id="6" name="Picture 5">
            <a:extLst>
              <a:ext uri="{FF2B5EF4-FFF2-40B4-BE49-F238E27FC236}">
                <a16:creationId xmlns:a16="http://schemas.microsoft.com/office/drawing/2014/main" id="{B8FB9295-68FB-4AE0-B791-DEA6A3BF4806}"/>
              </a:ext>
            </a:extLst>
          </p:cNvPr>
          <p:cNvPicPr>
            <a:picLocks noChangeAspect="1"/>
          </p:cNvPicPr>
          <p:nvPr/>
        </p:nvPicPr>
        <p:blipFill>
          <a:blip r:embed="rId7"/>
          <a:stretch>
            <a:fillRect/>
          </a:stretch>
        </p:blipFill>
        <p:spPr>
          <a:xfrm>
            <a:off x="10021542" y="4919875"/>
            <a:ext cx="1971675" cy="1390650"/>
          </a:xfrm>
          <a:prstGeom prst="rect">
            <a:avLst/>
          </a:prstGeom>
        </p:spPr>
      </p:pic>
      <p:sp>
        <p:nvSpPr>
          <p:cNvPr id="5" name="Right Arrow 4"/>
          <p:cNvSpPr/>
          <p:nvPr/>
        </p:nvSpPr>
        <p:spPr>
          <a:xfrm rot="1165711">
            <a:off x="3896335" y="5099314"/>
            <a:ext cx="3535403" cy="404637"/>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6043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72797-D988-434E-9F8B-FC2BB569A485}"/>
              </a:ext>
            </a:extLst>
          </p:cNvPr>
          <p:cNvSpPr>
            <a:spLocks noGrp="1"/>
          </p:cNvSpPr>
          <p:nvPr>
            <p:ph type="title"/>
          </p:nvPr>
        </p:nvSpPr>
        <p:spPr>
          <a:xfrm>
            <a:off x="2046173" y="441739"/>
            <a:ext cx="6193366" cy="615553"/>
          </a:xfrm>
        </p:spPr>
        <p:txBody>
          <a:bodyPr>
            <a:normAutofit/>
          </a:bodyPr>
          <a:lstStyle/>
          <a:p>
            <a:r>
              <a:rPr lang="en-US" sz="2400" dirty="0">
                <a:solidFill>
                  <a:schemeClr val="bg2">
                    <a:lumMod val="50000"/>
                  </a:schemeClr>
                </a:solidFill>
              </a:rPr>
              <a:t>Health Focus - Robustness</a:t>
            </a:r>
            <a:endParaRPr lang="en-IN" sz="2400" dirty="0">
              <a:solidFill>
                <a:schemeClr val="bg2">
                  <a:lumMod val="50000"/>
                </a:schemeClr>
              </a:solidFill>
            </a:endParaRPr>
          </a:p>
        </p:txBody>
      </p:sp>
      <p:sp>
        <p:nvSpPr>
          <p:cNvPr id="6" name="Rectangle 3">
            <a:extLst>
              <a:ext uri="{FF2B5EF4-FFF2-40B4-BE49-F238E27FC236}">
                <a16:creationId xmlns:a16="http://schemas.microsoft.com/office/drawing/2014/main" id="{698F8A06-E37F-41BB-ABE0-75D7101AE728}"/>
              </a:ext>
            </a:extLst>
          </p:cNvPr>
          <p:cNvSpPr txBox="1">
            <a:spLocks noChangeArrowheads="1"/>
          </p:cNvSpPr>
          <p:nvPr/>
        </p:nvSpPr>
        <p:spPr>
          <a:xfrm>
            <a:off x="561976" y="4436756"/>
            <a:ext cx="11106672" cy="400110"/>
          </a:xfrm>
          <a:prstGeom prst="rect">
            <a:avLst/>
          </a:prstGeom>
          <a:ln>
            <a:noFill/>
          </a:ln>
        </p:spPr>
        <p:txBody>
          <a:bodyPr vert="horz" wrap="square"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spcBef>
                <a:spcPct val="0"/>
              </a:spcBef>
            </a:pPr>
            <a:r>
              <a:rPr lang="en-US" sz="2000" b="1" kern="0" dirty="0">
                <a:solidFill>
                  <a:srgbClr val="FF0000"/>
                </a:solidFill>
                <a:latin typeface="Corbel" panose="020B0503020204020204" pitchFamily="34" charset="0"/>
              </a:rPr>
              <a:t>Application Robustness score is low and needs to be looked for remediation </a:t>
            </a:r>
          </a:p>
        </p:txBody>
      </p:sp>
      <p:pic>
        <p:nvPicPr>
          <p:cNvPr id="2" name="Picture 1">
            <a:extLst>
              <a:ext uri="{FF2B5EF4-FFF2-40B4-BE49-F238E27FC236}">
                <a16:creationId xmlns:a16="http://schemas.microsoft.com/office/drawing/2014/main" id="{C5DCF203-ED40-403B-8CF6-9AA2051701D6}"/>
              </a:ext>
            </a:extLst>
          </p:cNvPr>
          <p:cNvPicPr>
            <a:picLocks noChangeAspect="1"/>
          </p:cNvPicPr>
          <p:nvPr/>
        </p:nvPicPr>
        <p:blipFill>
          <a:blip r:embed="rId3"/>
          <a:stretch>
            <a:fillRect/>
          </a:stretch>
        </p:blipFill>
        <p:spPr>
          <a:xfrm>
            <a:off x="1808093" y="1988653"/>
            <a:ext cx="7772203" cy="1576181"/>
          </a:xfrm>
          <a:prstGeom prst="rect">
            <a:avLst/>
          </a:prstGeom>
        </p:spPr>
      </p:pic>
    </p:spTree>
    <p:extLst>
      <p:ext uri="{BB962C8B-B14F-4D97-AF65-F5344CB8AC3E}">
        <p14:creationId xmlns:p14="http://schemas.microsoft.com/office/powerpoint/2010/main" val="289728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FEB5E9-C45E-4DFF-A942-C6BBCE7DDBDA}"/>
              </a:ext>
            </a:extLst>
          </p:cNvPr>
          <p:cNvPicPr>
            <a:picLocks noChangeAspect="1"/>
          </p:cNvPicPr>
          <p:nvPr/>
        </p:nvPicPr>
        <p:blipFill>
          <a:blip r:embed="rId3"/>
          <a:stretch>
            <a:fillRect/>
          </a:stretch>
        </p:blipFill>
        <p:spPr>
          <a:xfrm>
            <a:off x="3954345" y="2395350"/>
            <a:ext cx="8012368" cy="3657600"/>
          </a:xfrm>
          <a:prstGeom prst="rect">
            <a:avLst/>
          </a:prstGeom>
        </p:spPr>
      </p:pic>
      <p:sp>
        <p:nvSpPr>
          <p:cNvPr id="4" name="Title 3">
            <a:extLst>
              <a:ext uri="{FF2B5EF4-FFF2-40B4-BE49-F238E27FC236}">
                <a16:creationId xmlns:a16="http://schemas.microsoft.com/office/drawing/2014/main" id="{08672797-D988-434E-9F8B-FC2BB569A485}"/>
              </a:ext>
            </a:extLst>
          </p:cNvPr>
          <p:cNvSpPr>
            <a:spLocks noGrp="1"/>
          </p:cNvSpPr>
          <p:nvPr>
            <p:ph type="title"/>
          </p:nvPr>
        </p:nvSpPr>
        <p:spPr>
          <a:xfrm>
            <a:off x="2037395" y="678943"/>
            <a:ext cx="6603022" cy="377322"/>
          </a:xfrm>
        </p:spPr>
        <p:txBody>
          <a:bodyPr>
            <a:noAutofit/>
          </a:bodyPr>
          <a:lstStyle/>
          <a:p>
            <a:r>
              <a:rPr lang="en-US" sz="2400" dirty="0">
                <a:solidFill>
                  <a:schemeClr val="bg2">
                    <a:lumMod val="50000"/>
                  </a:schemeClr>
                </a:solidFill>
              </a:rPr>
              <a:t>Robustness- Avoid artifacts using exit and die expressions (PHP)</a:t>
            </a:r>
            <a:endParaRPr lang="en-IN" sz="2400" dirty="0">
              <a:solidFill>
                <a:schemeClr val="bg2">
                  <a:lumMod val="50000"/>
                </a:schemeClr>
              </a:solidFill>
            </a:endParaRPr>
          </a:p>
        </p:txBody>
      </p:sp>
      <p:sp>
        <p:nvSpPr>
          <p:cNvPr id="5" name="Right Arrow 4"/>
          <p:cNvSpPr/>
          <p:nvPr/>
        </p:nvSpPr>
        <p:spPr>
          <a:xfrm rot="10955862" flipH="1">
            <a:off x="4198371" y="4405699"/>
            <a:ext cx="3538046" cy="404637"/>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BDB2B2AC-BEDB-4DCC-BB01-BF4BF1BCD1E5}"/>
              </a:ext>
            </a:extLst>
          </p:cNvPr>
          <p:cNvSpPr/>
          <p:nvPr/>
        </p:nvSpPr>
        <p:spPr>
          <a:xfrm>
            <a:off x="470533" y="5887349"/>
            <a:ext cx="4712701" cy="830997"/>
          </a:xfrm>
          <a:prstGeom prst="rect">
            <a:avLst/>
          </a:prstGeom>
          <a:noFill/>
          <a:ln w="19050">
            <a:solidFill>
              <a:srgbClr val="00B05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600" b="1" dirty="0">
                <a:latin typeface="Arial" pitchFamily="34" charset="0"/>
                <a:cs typeface="Arial" pitchFamily="34" charset="0"/>
              </a:rPr>
              <a:t>Recommendation: </a:t>
            </a:r>
            <a:r>
              <a:rPr lang="en-US" altLang="en-US" sz="1600" dirty="0">
                <a:latin typeface="Arial" pitchFamily="34" charset="0"/>
                <a:cs typeface="Arial" pitchFamily="34" charset="0"/>
              </a:rPr>
              <a:t>Instead of exit or die expressions, use exception handling and graceful program exit </a:t>
            </a:r>
            <a:r>
              <a:rPr lang="en-IN" altLang="en-US" sz="1600" dirty="0">
                <a:latin typeface="Arial" pitchFamily="34" charset="0"/>
                <a:cs typeface="Arial" pitchFamily="34" charset="0"/>
              </a:rPr>
              <a:t>.</a:t>
            </a:r>
            <a:endParaRPr lang="en-US" altLang="en-US" sz="1600" dirty="0">
              <a:latin typeface="Arial" pitchFamily="34" charset="0"/>
              <a:cs typeface="Arial" pitchFamily="34" charset="0"/>
            </a:endParaRPr>
          </a:p>
        </p:txBody>
      </p:sp>
      <p:sp>
        <p:nvSpPr>
          <p:cNvPr id="10" name="Rectangle 9">
            <a:extLst>
              <a:ext uri="{FF2B5EF4-FFF2-40B4-BE49-F238E27FC236}">
                <a16:creationId xmlns:a16="http://schemas.microsoft.com/office/drawing/2014/main" id="{9A7CF6FB-11F6-4292-A5F5-136418240091}"/>
              </a:ext>
            </a:extLst>
          </p:cNvPr>
          <p:cNvSpPr/>
          <p:nvPr/>
        </p:nvSpPr>
        <p:spPr>
          <a:xfrm>
            <a:off x="6506818" y="1527435"/>
            <a:ext cx="2014330" cy="307777"/>
          </a:xfrm>
          <a:prstGeom prst="rect">
            <a:avLst/>
          </a:prstGeom>
          <a:noFill/>
          <a:ln w="19050">
            <a:solidFill>
              <a:srgbClr val="FF000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400" b="1" dirty="0">
                <a:latin typeface="Arial" pitchFamily="34" charset="0"/>
                <a:cs typeface="Arial" pitchFamily="34" charset="0"/>
              </a:rPr>
              <a:t>Violation Count: 4361</a:t>
            </a:r>
            <a:endParaRPr lang="en-US" altLang="en-US" sz="1400" dirty="0">
              <a:latin typeface="Arial" pitchFamily="34" charset="0"/>
              <a:cs typeface="Arial" pitchFamily="34" charset="0"/>
            </a:endParaRPr>
          </a:p>
        </p:txBody>
      </p:sp>
      <p:pic>
        <p:nvPicPr>
          <p:cNvPr id="3" name="Picture 2">
            <a:extLst>
              <a:ext uri="{FF2B5EF4-FFF2-40B4-BE49-F238E27FC236}">
                <a16:creationId xmlns:a16="http://schemas.microsoft.com/office/drawing/2014/main" id="{275F42F4-B7F3-4977-95BF-F4B76E0B638D}"/>
              </a:ext>
            </a:extLst>
          </p:cNvPr>
          <p:cNvPicPr>
            <a:picLocks noChangeAspect="1"/>
          </p:cNvPicPr>
          <p:nvPr/>
        </p:nvPicPr>
        <p:blipFill>
          <a:blip r:embed="rId4"/>
          <a:stretch>
            <a:fillRect/>
          </a:stretch>
        </p:blipFill>
        <p:spPr>
          <a:xfrm>
            <a:off x="495318" y="2145837"/>
            <a:ext cx="3133725" cy="638175"/>
          </a:xfrm>
          <a:prstGeom prst="rect">
            <a:avLst/>
          </a:prstGeom>
        </p:spPr>
      </p:pic>
      <p:pic>
        <p:nvPicPr>
          <p:cNvPr id="6" name="Picture 5">
            <a:extLst>
              <a:ext uri="{FF2B5EF4-FFF2-40B4-BE49-F238E27FC236}">
                <a16:creationId xmlns:a16="http://schemas.microsoft.com/office/drawing/2014/main" id="{916D34E6-4F7B-49A5-A274-7B2539527BB3}"/>
              </a:ext>
            </a:extLst>
          </p:cNvPr>
          <p:cNvPicPr>
            <a:picLocks noChangeAspect="1"/>
          </p:cNvPicPr>
          <p:nvPr/>
        </p:nvPicPr>
        <p:blipFill>
          <a:blip r:embed="rId5"/>
          <a:stretch>
            <a:fillRect/>
          </a:stretch>
        </p:blipFill>
        <p:spPr>
          <a:xfrm>
            <a:off x="495318" y="1248082"/>
            <a:ext cx="3695700" cy="590550"/>
          </a:xfrm>
          <a:prstGeom prst="rect">
            <a:avLst/>
          </a:prstGeom>
        </p:spPr>
      </p:pic>
      <p:sp>
        <p:nvSpPr>
          <p:cNvPr id="11" name="Rectangle 10">
            <a:extLst>
              <a:ext uri="{FF2B5EF4-FFF2-40B4-BE49-F238E27FC236}">
                <a16:creationId xmlns:a16="http://schemas.microsoft.com/office/drawing/2014/main" id="{E867F5FC-E9BB-4FB5-B57E-CF5B910989EF}"/>
              </a:ext>
            </a:extLst>
          </p:cNvPr>
          <p:cNvSpPr/>
          <p:nvPr/>
        </p:nvSpPr>
        <p:spPr>
          <a:xfrm>
            <a:off x="470533" y="1843550"/>
            <a:ext cx="3110723" cy="307777"/>
          </a:xfrm>
          <a:prstGeom prst="rect">
            <a:avLst/>
          </a:prstGeom>
        </p:spPr>
        <p:txBody>
          <a:bodyPr wrap="none">
            <a:spAutoFit/>
          </a:bodyPr>
          <a:lstStyle/>
          <a:p>
            <a:r>
              <a:rPr lang="en-US" sz="1400" b="1" dirty="0"/>
              <a:t>EAC-master\backup\cc\cc2moodle.php</a:t>
            </a:r>
          </a:p>
        </p:txBody>
      </p:sp>
      <p:pic>
        <p:nvPicPr>
          <p:cNvPr id="12" name="Picture 11">
            <a:extLst>
              <a:ext uri="{FF2B5EF4-FFF2-40B4-BE49-F238E27FC236}">
                <a16:creationId xmlns:a16="http://schemas.microsoft.com/office/drawing/2014/main" id="{968596E8-DDF2-4AF2-9BBF-DDB17F95B56D}"/>
              </a:ext>
            </a:extLst>
          </p:cNvPr>
          <p:cNvPicPr>
            <a:picLocks noChangeAspect="1"/>
          </p:cNvPicPr>
          <p:nvPr/>
        </p:nvPicPr>
        <p:blipFill>
          <a:blip r:embed="rId6"/>
          <a:stretch>
            <a:fillRect/>
          </a:stretch>
        </p:blipFill>
        <p:spPr>
          <a:xfrm>
            <a:off x="495318" y="2856371"/>
            <a:ext cx="3313015" cy="2958619"/>
          </a:xfrm>
          <a:prstGeom prst="rect">
            <a:avLst/>
          </a:prstGeom>
        </p:spPr>
      </p:pic>
    </p:spTree>
    <p:extLst>
      <p:ext uri="{BB962C8B-B14F-4D97-AF65-F5344CB8AC3E}">
        <p14:creationId xmlns:p14="http://schemas.microsoft.com/office/powerpoint/2010/main" val="405532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7F9C683-B615-4BDC-961D-C046E29EEA02}"/>
              </a:ext>
            </a:extLst>
          </p:cNvPr>
          <p:cNvPicPr>
            <a:picLocks noChangeAspect="1"/>
          </p:cNvPicPr>
          <p:nvPr/>
        </p:nvPicPr>
        <p:blipFill>
          <a:blip r:embed="rId3"/>
          <a:stretch>
            <a:fillRect/>
          </a:stretch>
        </p:blipFill>
        <p:spPr>
          <a:xfrm>
            <a:off x="3877295" y="1042809"/>
            <a:ext cx="8261696" cy="5276850"/>
          </a:xfrm>
          <a:prstGeom prst="rect">
            <a:avLst/>
          </a:prstGeom>
        </p:spPr>
      </p:pic>
      <p:sp>
        <p:nvSpPr>
          <p:cNvPr id="4" name="Title 3">
            <a:extLst>
              <a:ext uri="{FF2B5EF4-FFF2-40B4-BE49-F238E27FC236}">
                <a16:creationId xmlns:a16="http://schemas.microsoft.com/office/drawing/2014/main" id="{08672797-D988-434E-9F8B-FC2BB569A485}"/>
              </a:ext>
            </a:extLst>
          </p:cNvPr>
          <p:cNvSpPr>
            <a:spLocks noGrp="1"/>
          </p:cNvSpPr>
          <p:nvPr>
            <p:ph type="title"/>
          </p:nvPr>
        </p:nvSpPr>
        <p:spPr>
          <a:xfrm>
            <a:off x="2236178" y="563896"/>
            <a:ext cx="7371648" cy="346391"/>
          </a:xfrm>
        </p:spPr>
        <p:txBody>
          <a:bodyPr>
            <a:noAutofit/>
          </a:bodyPr>
          <a:lstStyle/>
          <a:p>
            <a:r>
              <a:rPr lang="en-IN" sz="2400" dirty="0">
                <a:solidFill>
                  <a:schemeClr val="bg2">
                    <a:lumMod val="50000"/>
                  </a:schemeClr>
                </a:solidFill>
              </a:rPr>
              <a:t>Robustness - </a:t>
            </a:r>
            <a:r>
              <a:rPr lang="en-US" sz="2400" dirty="0">
                <a:solidFill>
                  <a:schemeClr val="bg2">
                    <a:lumMod val="50000"/>
                  </a:schemeClr>
                </a:solidFill>
              </a:rPr>
              <a:t>Avoid artifacts with optional parameters before required parameters (PHP)</a:t>
            </a:r>
            <a:endParaRPr lang="en-IN" sz="2400" dirty="0">
              <a:solidFill>
                <a:schemeClr val="bg2">
                  <a:lumMod val="50000"/>
                </a:schemeClr>
              </a:solidFill>
            </a:endParaRPr>
          </a:p>
        </p:txBody>
      </p:sp>
      <p:sp>
        <p:nvSpPr>
          <p:cNvPr id="18" name="Rectangle 17">
            <a:extLst>
              <a:ext uri="{FF2B5EF4-FFF2-40B4-BE49-F238E27FC236}">
                <a16:creationId xmlns:a16="http://schemas.microsoft.com/office/drawing/2014/main" id="{9A006516-E072-4E67-B9AC-DA6B7154207A}"/>
              </a:ext>
            </a:extLst>
          </p:cNvPr>
          <p:cNvSpPr/>
          <p:nvPr/>
        </p:nvSpPr>
        <p:spPr>
          <a:xfrm>
            <a:off x="554965" y="5209265"/>
            <a:ext cx="4223718" cy="830997"/>
          </a:xfrm>
          <a:prstGeom prst="rect">
            <a:avLst/>
          </a:prstGeom>
          <a:noFill/>
          <a:ln w="19050">
            <a:solidFill>
              <a:srgbClr val="00B05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fontAlgn="base">
              <a:spcBef>
                <a:spcPct val="0"/>
              </a:spcBef>
              <a:spcAft>
                <a:spcPct val="0"/>
              </a:spcAft>
            </a:pPr>
            <a:r>
              <a:rPr lang="en-IN" altLang="en-US" sz="1600" b="1" dirty="0">
                <a:latin typeface="Arial" pitchFamily="34" charset="0"/>
                <a:cs typeface="Arial" pitchFamily="34" charset="0"/>
              </a:rPr>
              <a:t>Recommendation: </a:t>
            </a:r>
            <a:r>
              <a:rPr lang="en-US" altLang="en-US" sz="1600" dirty="0">
                <a:solidFill>
                  <a:srgbClr val="434343"/>
                </a:solidFill>
                <a:latin typeface="osRegular"/>
              </a:rPr>
              <a:t>Modify the source code and try to reduce number of artifacts with optional parameters before required ones </a:t>
            </a:r>
          </a:p>
        </p:txBody>
      </p:sp>
      <p:sp>
        <p:nvSpPr>
          <p:cNvPr id="5" name="Right Arrow 4"/>
          <p:cNvSpPr/>
          <p:nvPr/>
        </p:nvSpPr>
        <p:spPr>
          <a:xfrm rot="690917">
            <a:off x="5463492" y="4481316"/>
            <a:ext cx="2794877" cy="34556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48F179FD-8CF6-4129-9E28-359BC9F48C82}"/>
              </a:ext>
            </a:extLst>
          </p:cNvPr>
          <p:cNvPicPr>
            <a:picLocks noChangeAspect="1"/>
          </p:cNvPicPr>
          <p:nvPr/>
        </p:nvPicPr>
        <p:blipFill>
          <a:blip r:embed="rId4"/>
          <a:stretch>
            <a:fillRect/>
          </a:stretch>
        </p:blipFill>
        <p:spPr>
          <a:xfrm>
            <a:off x="380824" y="2755210"/>
            <a:ext cx="3238500" cy="657225"/>
          </a:xfrm>
          <a:prstGeom prst="rect">
            <a:avLst/>
          </a:prstGeom>
        </p:spPr>
      </p:pic>
      <p:pic>
        <p:nvPicPr>
          <p:cNvPr id="9" name="Picture 8">
            <a:extLst>
              <a:ext uri="{FF2B5EF4-FFF2-40B4-BE49-F238E27FC236}">
                <a16:creationId xmlns:a16="http://schemas.microsoft.com/office/drawing/2014/main" id="{60434A77-8F56-4FD8-B846-B556EC448E63}"/>
              </a:ext>
            </a:extLst>
          </p:cNvPr>
          <p:cNvPicPr>
            <a:picLocks noChangeAspect="1"/>
          </p:cNvPicPr>
          <p:nvPr/>
        </p:nvPicPr>
        <p:blipFill>
          <a:blip r:embed="rId5"/>
          <a:stretch>
            <a:fillRect/>
          </a:stretch>
        </p:blipFill>
        <p:spPr>
          <a:xfrm>
            <a:off x="380824" y="1116856"/>
            <a:ext cx="4572000" cy="923925"/>
          </a:xfrm>
          <a:prstGeom prst="rect">
            <a:avLst/>
          </a:prstGeom>
        </p:spPr>
      </p:pic>
      <p:pic>
        <p:nvPicPr>
          <p:cNvPr id="11" name="Picture 10">
            <a:extLst>
              <a:ext uri="{FF2B5EF4-FFF2-40B4-BE49-F238E27FC236}">
                <a16:creationId xmlns:a16="http://schemas.microsoft.com/office/drawing/2014/main" id="{3E459881-CBC7-4F9E-B16E-C0A6ED4D2FC2}"/>
              </a:ext>
            </a:extLst>
          </p:cNvPr>
          <p:cNvPicPr>
            <a:picLocks noChangeAspect="1"/>
          </p:cNvPicPr>
          <p:nvPr/>
        </p:nvPicPr>
        <p:blipFill>
          <a:blip r:embed="rId6"/>
          <a:stretch>
            <a:fillRect/>
          </a:stretch>
        </p:blipFill>
        <p:spPr>
          <a:xfrm>
            <a:off x="380824" y="3671019"/>
            <a:ext cx="5039315" cy="1200150"/>
          </a:xfrm>
          <a:prstGeom prst="rect">
            <a:avLst/>
          </a:prstGeom>
        </p:spPr>
      </p:pic>
      <p:sp>
        <p:nvSpPr>
          <p:cNvPr id="13" name="Rectangle 12">
            <a:extLst>
              <a:ext uri="{FF2B5EF4-FFF2-40B4-BE49-F238E27FC236}">
                <a16:creationId xmlns:a16="http://schemas.microsoft.com/office/drawing/2014/main" id="{01337C6B-D6C3-4FA6-95AB-0315D2F3B86F}"/>
              </a:ext>
            </a:extLst>
          </p:cNvPr>
          <p:cNvSpPr/>
          <p:nvPr/>
        </p:nvSpPr>
        <p:spPr>
          <a:xfrm>
            <a:off x="380824" y="2376051"/>
            <a:ext cx="3655231" cy="307777"/>
          </a:xfrm>
          <a:prstGeom prst="rect">
            <a:avLst/>
          </a:prstGeom>
        </p:spPr>
        <p:txBody>
          <a:bodyPr wrap="none">
            <a:spAutoFit/>
          </a:bodyPr>
          <a:lstStyle/>
          <a:p>
            <a:r>
              <a:rPr lang="en-US" sz="1400" b="1" dirty="0"/>
              <a:t>EAC-master\lib\tcpdf\include\tcpdf_fonts.php</a:t>
            </a:r>
          </a:p>
        </p:txBody>
      </p:sp>
      <p:sp>
        <p:nvSpPr>
          <p:cNvPr id="17" name="Rectangle 16">
            <a:extLst>
              <a:ext uri="{FF2B5EF4-FFF2-40B4-BE49-F238E27FC236}">
                <a16:creationId xmlns:a16="http://schemas.microsoft.com/office/drawing/2014/main" id="{A0657297-5314-464C-94AB-E98926E269F8}"/>
              </a:ext>
            </a:extLst>
          </p:cNvPr>
          <p:cNvSpPr/>
          <p:nvPr/>
        </p:nvSpPr>
        <p:spPr>
          <a:xfrm>
            <a:off x="4952824" y="5337127"/>
            <a:ext cx="2014330" cy="307777"/>
          </a:xfrm>
          <a:prstGeom prst="rect">
            <a:avLst/>
          </a:prstGeom>
          <a:noFill/>
          <a:ln w="19050">
            <a:solidFill>
              <a:srgbClr val="FF000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400" b="1" dirty="0">
                <a:latin typeface="Arial" pitchFamily="34" charset="0"/>
                <a:cs typeface="Arial" pitchFamily="34" charset="0"/>
              </a:rPr>
              <a:t>Violation Count: 66</a:t>
            </a:r>
            <a:endParaRPr lang="en-US" altLang="en-US" sz="1400" dirty="0">
              <a:latin typeface="Arial" pitchFamily="34" charset="0"/>
              <a:cs typeface="Arial" pitchFamily="34" charset="0"/>
            </a:endParaRPr>
          </a:p>
        </p:txBody>
      </p:sp>
      <p:pic>
        <p:nvPicPr>
          <p:cNvPr id="14" name="Picture 13">
            <a:extLst>
              <a:ext uri="{FF2B5EF4-FFF2-40B4-BE49-F238E27FC236}">
                <a16:creationId xmlns:a16="http://schemas.microsoft.com/office/drawing/2014/main" id="{3DC079C0-4219-4D0C-A53F-8C363940E7E6}"/>
              </a:ext>
            </a:extLst>
          </p:cNvPr>
          <p:cNvPicPr>
            <a:picLocks noChangeAspect="1"/>
          </p:cNvPicPr>
          <p:nvPr/>
        </p:nvPicPr>
        <p:blipFill>
          <a:blip r:embed="rId7"/>
          <a:stretch>
            <a:fillRect/>
          </a:stretch>
        </p:blipFill>
        <p:spPr>
          <a:xfrm>
            <a:off x="10015922" y="4415016"/>
            <a:ext cx="1914525" cy="1400175"/>
          </a:xfrm>
          <a:prstGeom prst="rect">
            <a:avLst/>
          </a:prstGeom>
        </p:spPr>
      </p:pic>
    </p:spTree>
    <p:extLst>
      <p:ext uri="{BB962C8B-B14F-4D97-AF65-F5344CB8AC3E}">
        <p14:creationId xmlns:p14="http://schemas.microsoft.com/office/powerpoint/2010/main" val="378601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72797-D988-434E-9F8B-FC2BB569A485}"/>
              </a:ext>
            </a:extLst>
          </p:cNvPr>
          <p:cNvSpPr>
            <a:spLocks noGrp="1"/>
          </p:cNvSpPr>
          <p:nvPr>
            <p:ph type="title"/>
          </p:nvPr>
        </p:nvSpPr>
        <p:spPr>
          <a:xfrm>
            <a:off x="2602765" y="415235"/>
            <a:ext cx="5278966" cy="615553"/>
          </a:xfrm>
        </p:spPr>
        <p:txBody>
          <a:bodyPr>
            <a:normAutofit/>
          </a:bodyPr>
          <a:lstStyle/>
          <a:p>
            <a:r>
              <a:rPr lang="en-US" sz="2400" dirty="0">
                <a:solidFill>
                  <a:schemeClr val="bg2">
                    <a:lumMod val="50000"/>
                  </a:schemeClr>
                </a:solidFill>
              </a:rPr>
              <a:t>Health Focus - Security</a:t>
            </a:r>
            <a:endParaRPr lang="en-IN" sz="2400" dirty="0">
              <a:solidFill>
                <a:schemeClr val="bg2">
                  <a:lumMod val="50000"/>
                </a:schemeClr>
              </a:solidFill>
            </a:endParaRPr>
          </a:p>
        </p:txBody>
      </p:sp>
      <p:sp>
        <p:nvSpPr>
          <p:cNvPr id="7" name="Rectangle 3">
            <a:extLst>
              <a:ext uri="{FF2B5EF4-FFF2-40B4-BE49-F238E27FC236}">
                <a16:creationId xmlns:a16="http://schemas.microsoft.com/office/drawing/2014/main" id="{698F8A06-E37F-41BB-ABE0-75D7101AE728}"/>
              </a:ext>
            </a:extLst>
          </p:cNvPr>
          <p:cNvSpPr txBox="1">
            <a:spLocks noChangeArrowheads="1"/>
          </p:cNvSpPr>
          <p:nvPr/>
        </p:nvSpPr>
        <p:spPr>
          <a:xfrm>
            <a:off x="571501" y="4161892"/>
            <a:ext cx="11106672" cy="759182"/>
          </a:xfrm>
          <a:prstGeom prst="rect">
            <a:avLst/>
          </a:prstGeom>
          <a:ln>
            <a:noFill/>
          </a:ln>
        </p:spPr>
        <p:txBody>
          <a:bodyPr vert="horz" wrap="square"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spcBef>
                <a:spcPct val="0"/>
              </a:spcBef>
            </a:pPr>
            <a:r>
              <a:rPr lang="en-US" sz="2000" b="1" kern="0" dirty="0">
                <a:solidFill>
                  <a:schemeClr val="tx1">
                    <a:lumMod val="50000"/>
                    <a:lumOff val="50000"/>
                  </a:schemeClr>
                </a:solidFill>
                <a:latin typeface="Corbel" panose="020B0503020204020204" pitchFamily="34" charset="0"/>
              </a:rPr>
              <a:t>Application Security falls under the 1</a:t>
            </a:r>
            <a:r>
              <a:rPr lang="en-US" sz="2000" b="1" kern="0" baseline="30000" dirty="0">
                <a:solidFill>
                  <a:schemeClr val="tx1">
                    <a:lumMod val="50000"/>
                    <a:lumOff val="50000"/>
                  </a:schemeClr>
                </a:solidFill>
                <a:latin typeface="Corbel" panose="020B0503020204020204" pitchFamily="34" charset="0"/>
              </a:rPr>
              <a:t>st</a:t>
            </a:r>
            <a:r>
              <a:rPr lang="en-US" sz="2000" b="1" kern="0" dirty="0">
                <a:solidFill>
                  <a:schemeClr val="tx1">
                    <a:lumMod val="50000"/>
                    <a:lumOff val="50000"/>
                  </a:schemeClr>
                </a:solidFill>
                <a:latin typeface="Corbel" panose="020B0503020204020204" pitchFamily="34" charset="0"/>
              </a:rPr>
              <a:t>   (top 25%) quartile against peer applications</a:t>
            </a:r>
            <a:r>
              <a:rPr lang="en-US" sz="2000" b="1" kern="0" dirty="0">
                <a:solidFill>
                  <a:srgbClr val="FF0000"/>
                </a:solidFill>
                <a:latin typeface="Corbel" panose="020B0503020204020204" pitchFamily="34" charset="0"/>
              </a:rPr>
              <a:t>.</a:t>
            </a:r>
          </a:p>
          <a:p>
            <a:pPr>
              <a:spcBef>
                <a:spcPct val="0"/>
              </a:spcBef>
            </a:pPr>
            <a:r>
              <a:rPr lang="en-US" sz="2000" b="1" kern="0" dirty="0">
                <a:solidFill>
                  <a:schemeClr val="tx1">
                    <a:lumMod val="50000"/>
                    <a:lumOff val="50000"/>
                  </a:schemeClr>
                </a:solidFill>
                <a:latin typeface="Corbel" panose="020B0503020204020204" pitchFamily="34" charset="0"/>
              </a:rPr>
              <a:t>There are  CISQ Security and  OWASP, CWE vulnerabilities  that should be looked into</a:t>
            </a:r>
            <a:r>
              <a:rPr lang="en-US" sz="2000" b="1" kern="0" dirty="0">
                <a:solidFill>
                  <a:srgbClr val="FF0000"/>
                </a:solidFill>
                <a:latin typeface="Corbel" panose="020B0503020204020204" pitchFamily="34" charset="0"/>
              </a:rPr>
              <a:t>.</a:t>
            </a:r>
          </a:p>
        </p:txBody>
      </p:sp>
      <p:pic>
        <p:nvPicPr>
          <p:cNvPr id="2" name="Picture 1">
            <a:extLst>
              <a:ext uri="{FF2B5EF4-FFF2-40B4-BE49-F238E27FC236}">
                <a16:creationId xmlns:a16="http://schemas.microsoft.com/office/drawing/2014/main" id="{BA28F6AC-2DAB-4BE2-B8FB-1BB02C9457F0}"/>
              </a:ext>
            </a:extLst>
          </p:cNvPr>
          <p:cNvPicPr>
            <a:picLocks noChangeAspect="1"/>
          </p:cNvPicPr>
          <p:nvPr/>
        </p:nvPicPr>
        <p:blipFill>
          <a:blip r:embed="rId3"/>
          <a:stretch>
            <a:fillRect/>
          </a:stretch>
        </p:blipFill>
        <p:spPr>
          <a:xfrm>
            <a:off x="1603698" y="1323975"/>
            <a:ext cx="7277100" cy="2105025"/>
          </a:xfrm>
          <a:prstGeom prst="rect">
            <a:avLst/>
          </a:prstGeom>
        </p:spPr>
      </p:pic>
    </p:spTree>
    <p:extLst>
      <p:ext uri="{BB962C8B-B14F-4D97-AF65-F5344CB8AC3E}">
        <p14:creationId xmlns:p14="http://schemas.microsoft.com/office/powerpoint/2010/main" val="74240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A09C7E5-EBC6-480F-806A-1CA0986D669C}"/>
              </a:ext>
            </a:extLst>
          </p:cNvPr>
          <p:cNvPicPr>
            <a:picLocks noChangeAspect="1"/>
          </p:cNvPicPr>
          <p:nvPr/>
        </p:nvPicPr>
        <p:blipFill>
          <a:blip r:embed="rId3"/>
          <a:stretch>
            <a:fillRect/>
          </a:stretch>
        </p:blipFill>
        <p:spPr>
          <a:xfrm>
            <a:off x="6271195" y="1398094"/>
            <a:ext cx="4810125" cy="5410200"/>
          </a:xfrm>
          <a:prstGeom prst="rect">
            <a:avLst/>
          </a:prstGeom>
        </p:spPr>
      </p:pic>
      <p:sp>
        <p:nvSpPr>
          <p:cNvPr id="4" name="Title 3">
            <a:extLst>
              <a:ext uri="{FF2B5EF4-FFF2-40B4-BE49-F238E27FC236}">
                <a16:creationId xmlns:a16="http://schemas.microsoft.com/office/drawing/2014/main" id="{08672797-D988-434E-9F8B-FC2BB569A485}"/>
              </a:ext>
            </a:extLst>
          </p:cNvPr>
          <p:cNvSpPr>
            <a:spLocks noGrp="1"/>
          </p:cNvSpPr>
          <p:nvPr>
            <p:ph type="title"/>
          </p:nvPr>
        </p:nvSpPr>
        <p:spPr>
          <a:xfrm>
            <a:off x="2058640" y="519214"/>
            <a:ext cx="6520071" cy="482682"/>
          </a:xfrm>
        </p:spPr>
        <p:txBody>
          <a:bodyPr>
            <a:noAutofit/>
          </a:bodyPr>
          <a:lstStyle/>
          <a:p>
            <a:r>
              <a:rPr lang="en-US" sz="2400" dirty="0">
                <a:solidFill>
                  <a:schemeClr val="bg2">
                    <a:lumMod val="50000"/>
                  </a:schemeClr>
                </a:solidFill>
              </a:rPr>
              <a:t>Security-Avoid direct access to superglobals (PHP)</a:t>
            </a:r>
            <a:endParaRPr lang="en-IN" sz="2400" dirty="0">
              <a:solidFill>
                <a:schemeClr val="bg2">
                  <a:lumMod val="50000"/>
                </a:schemeClr>
              </a:solidFill>
            </a:endParaRPr>
          </a:p>
        </p:txBody>
      </p:sp>
      <p:sp>
        <p:nvSpPr>
          <p:cNvPr id="5" name="Right Arrow 4"/>
          <p:cNvSpPr/>
          <p:nvPr/>
        </p:nvSpPr>
        <p:spPr>
          <a:xfrm>
            <a:off x="5143054" y="4087685"/>
            <a:ext cx="4701703" cy="404637"/>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17860CB8-5317-433D-91D0-57690392BCF3}"/>
              </a:ext>
            </a:extLst>
          </p:cNvPr>
          <p:cNvSpPr/>
          <p:nvPr/>
        </p:nvSpPr>
        <p:spPr>
          <a:xfrm>
            <a:off x="435052" y="6134943"/>
            <a:ext cx="4375486" cy="584775"/>
          </a:xfrm>
          <a:prstGeom prst="rect">
            <a:avLst/>
          </a:prstGeom>
          <a:noFill/>
          <a:ln w="19050">
            <a:solidFill>
              <a:srgbClr val="00B05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600" b="1" dirty="0">
                <a:latin typeface="Arial" pitchFamily="34" charset="0"/>
                <a:cs typeface="Arial" pitchFamily="34" charset="0"/>
              </a:rPr>
              <a:t>Recommendation: </a:t>
            </a:r>
            <a:r>
              <a:rPr lang="en-US" altLang="en-US" sz="1600" dirty="0">
                <a:latin typeface="Arial" pitchFamily="34" charset="0"/>
                <a:cs typeface="Arial" pitchFamily="34" charset="0"/>
              </a:rPr>
              <a:t>Use PHP filter APIs to access superglobals </a:t>
            </a:r>
          </a:p>
        </p:txBody>
      </p:sp>
      <p:sp>
        <p:nvSpPr>
          <p:cNvPr id="13" name="Rectangle 12">
            <a:extLst>
              <a:ext uri="{FF2B5EF4-FFF2-40B4-BE49-F238E27FC236}">
                <a16:creationId xmlns:a16="http://schemas.microsoft.com/office/drawing/2014/main" id="{B802AD34-51C2-4780-8282-EF072F163D93}"/>
              </a:ext>
            </a:extLst>
          </p:cNvPr>
          <p:cNvSpPr/>
          <p:nvPr/>
        </p:nvSpPr>
        <p:spPr>
          <a:xfrm>
            <a:off x="406675" y="1812842"/>
            <a:ext cx="3913534" cy="307777"/>
          </a:xfrm>
          <a:prstGeom prst="rect">
            <a:avLst/>
          </a:prstGeom>
        </p:spPr>
        <p:txBody>
          <a:bodyPr wrap="square">
            <a:spAutoFit/>
          </a:bodyPr>
          <a:lstStyle/>
          <a:p>
            <a:r>
              <a:rPr lang="en-IN" sz="1400" b="1" dirty="0" err="1">
                <a:solidFill>
                  <a:srgbClr val="000000"/>
                </a:solidFill>
                <a:latin typeface="osRegular"/>
              </a:rPr>
              <a:t>eac</a:t>
            </a:r>
            <a:r>
              <a:rPr lang="en-IN" sz="1400" b="1" dirty="0">
                <a:solidFill>
                  <a:srgbClr val="000000"/>
                </a:solidFill>
                <a:latin typeface="osRegular"/>
              </a:rPr>
              <a:t>-master\lib\adodb\adodb.inc.php</a:t>
            </a:r>
            <a:endParaRPr lang="en-IN" sz="1400" b="1" i="0" dirty="0">
              <a:solidFill>
                <a:srgbClr val="000000"/>
              </a:solidFill>
              <a:effectLst/>
              <a:latin typeface="osRegular"/>
            </a:endParaRPr>
          </a:p>
        </p:txBody>
      </p:sp>
      <p:sp>
        <p:nvSpPr>
          <p:cNvPr id="11" name="Rectangle 10">
            <a:extLst>
              <a:ext uri="{FF2B5EF4-FFF2-40B4-BE49-F238E27FC236}">
                <a16:creationId xmlns:a16="http://schemas.microsoft.com/office/drawing/2014/main" id="{585D79DC-CDFB-4AD9-BD64-6E58FAFD6E8F}"/>
              </a:ext>
            </a:extLst>
          </p:cNvPr>
          <p:cNvSpPr/>
          <p:nvPr/>
        </p:nvSpPr>
        <p:spPr>
          <a:xfrm>
            <a:off x="3739804" y="2132167"/>
            <a:ext cx="1914524" cy="307777"/>
          </a:xfrm>
          <a:prstGeom prst="rect">
            <a:avLst/>
          </a:prstGeom>
          <a:noFill/>
          <a:ln w="19050">
            <a:solidFill>
              <a:srgbClr val="FF000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400" b="1" dirty="0">
                <a:latin typeface="Arial" pitchFamily="34" charset="0"/>
                <a:cs typeface="Arial" pitchFamily="34" charset="0"/>
              </a:rPr>
              <a:t>Violation Count: 355</a:t>
            </a:r>
            <a:endParaRPr lang="en-US" altLang="en-US" sz="1400" dirty="0">
              <a:latin typeface="Arial" pitchFamily="34" charset="0"/>
              <a:cs typeface="Arial" pitchFamily="34" charset="0"/>
            </a:endParaRPr>
          </a:p>
        </p:txBody>
      </p:sp>
      <p:pic>
        <p:nvPicPr>
          <p:cNvPr id="2" name="Picture 1">
            <a:extLst>
              <a:ext uri="{FF2B5EF4-FFF2-40B4-BE49-F238E27FC236}">
                <a16:creationId xmlns:a16="http://schemas.microsoft.com/office/drawing/2014/main" id="{F15E80A2-EA8B-4B91-A239-035F1CC1638A}"/>
              </a:ext>
            </a:extLst>
          </p:cNvPr>
          <p:cNvPicPr>
            <a:picLocks noChangeAspect="1"/>
          </p:cNvPicPr>
          <p:nvPr/>
        </p:nvPicPr>
        <p:blipFill>
          <a:blip r:embed="rId4"/>
          <a:stretch>
            <a:fillRect/>
          </a:stretch>
        </p:blipFill>
        <p:spPr>
          <a:xfrm>
            <a:off x="435052" y="2132167"/>
            <a:ext cx="3152775" cy="676275"/>
          </a:xfrm>
          <a:prstGeom prst="rect">
            <a:avLst/>
          </a:prstGeom>
        </p:spPr>
      </p:pic>
      <p:pic>
        <p:nvPicPr>
          <p:cNvPr id="3" name="Picture 2">
            <a:extLst>
              <a:ext uri="{FF2B5EF4-FFF2-40B4-BE49-F238E27FC236}">
                <a16:creationId xmlns:a16="http://schemas.microsoft.com/office/drawing/2014/main" id="{1F96598E-5290-42B1-932A-973AD2CD03BA}"/>
              </a:ext>
            </a:extLst>
          </p:cNvPr>
          <p:cNvPicPr>
            <a:picLocks noChangeAspect="1"/>
          </p:cNvPicPr>
          <p:nvPr/>
        </p:nvPicPr>
        <p:blipFill>
          <a:blip r:embed="rId5"/>
          <a:stretch>
            <a:fillRect/>
          </a:stretch>
        </p:blipFill>
        <p:spPr>
          <a:xfrm>
            <a:off x="528221" y="2968487"/>
            <a:ext cx="4282317" cy="3019934"/>
          </a:xfrm>
          <a:prstGeom prst="rect">
            <a:avLst/>
          </a:prstGeom>
        </p:spPr>
      </p:pic>
      <p:pic>
        <p:nvPicPr>
          <p:cNvPr id="6" name="Picture 5">
            <a:extLst>
              <a:ext uri="{FF2B5EF4-FFF2-40B4-BE49-F238E27FC236}">
                <a16:creationId xmlns:a16="http://schemas.microsoft.com/office/drawing/2014/main" id="{CA0219A8-124F-408B-B39F-8C6CA744CFC5}"/>
              </a:ext>
            </a:extLst>
          </p:cNvPr>
          <p:cNvPicPr>
            <a:picLocks noChangeAspect="1"/>
          </p:cNvPicPr>
          <p:nvPr/>
        </p:nvPicPr>
        <p:blipFill>
          <a:blip r:embed="rId6"/>
          <a:stretch>
            <a:fillRect/>
          </a:stretch>
        </p:blipFill>
        <p:spPr>
          <a:xfrm>
            <a:off x="439804" y="1418337"/>
            <a:ext cx="4905375" cy="438150"/>
          </a:xfrm>
          <a:prstGeom prst="rect">
            <a:avLst/>
          </a:prstGeom>
        </p:spPr>
      </p:pic>
      <p:pic>
        <p:nvPicPr>
          <p:cNvPr id="18" name="Picture 17">
            <a:extLst>
              <a:ext uri="{FF2B5EF4-FFF2-40B4-BE49-F238E27FC236}">
                <a16:creationId xmlns:a16="http://schemas.microsoft.com/office/drawing/2014/main" id="{DE78CDB3-C14C-4686-B6F3-BCFCCFF305CE}"/>
              </a:ext>
            </a:extLst>
          </p:cNvPr>
          <p:cNvPicPr>
            <a:picLocks noChangeAspect="1"/>
          </p:cNvPicPr>
          <p:nvPr/>
        </p:nvPicPr>
        <p:blipFill>
          <a:blip r:embed="rId5"/>
          <a:stretch>
            <a:fillRect/>
          </a:stretch>
        </p:blipFill>
        <p:spPr>
          <a:xfrm>
            <a:off x="445888" y="2968487"/>
            <a:ext cx="4282317" cy="3019934"/>
          </a:xfrm>
          <a:prstGeom prst="rect">
            <a:avLst/>
          </a:prstGeom>
        </p:spPr>
      </p:pic>
      <p:pic>
        <p:nvPicPr>
          <p:cNvPr id="10" name="Picture 9">
            <a:extLst>
              <a:ext uri="{FF2B5EF4-FFF2-40B4-BE49-F238E27FC236}">
                <a16:creationId xmlns:a16="http://schemas.microsoft.com/office/drawing/2014/main" id="{DDF7EB0C-D01F-489A-87AD-9230E1765DD2}"/>
              </a:ext>
            </a:extLst>
          </p:cNvPr>
          <p:cNvPicPr>
            <a:picLocks noChangeAspect="1"/>
          </p:cNvPicPr>
          <p:nvPr/>
        </p:nvPicPr>
        <p:blipFill>
          <a:blip r:embed="rId7"/>
          <a:stretch>
            <a:fillRect/>
          </a:stretch>
        </p:blipFill>
        <p:spPr>
          <a:xfrm>
            <a:off x="4160037" y="2649637"/>
            <a:ext cx="2028825" cy="1276350"/>
          </a:xfrm>
          <a:prstGeom prst="rect">
            <a:avLst/>
          </a:prstGeom>
        </p:spPr>
      </p:pic>
    </p:spTree>
    <p:extLst>
      <p:ext uri="{BB962C8B-B14F-4D97-AF65-F5344CB8AC3E}">
        <p14:creationId xmlns:p14="http://schemas.microsoft.com/office/powerpoint/2010/main" val="323938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555FC6-9B8D-4DF9-B737-99686DE80D8A}"/>
              </a:ext>
            </a:extLst>
          </p:cNvPr>
          <p:cNvPicPr>
            <a:picLocks noChangeAspect="1"/>
          </p:cNvPicPr>
          <p:nvPr/>
        </p:nvPicPr>
        <p:blipFill>
          <a:blip r:embed="rId3"/>
          <a:stretch>
            <a:fillRect/>
          </a:stretch>
        </p:blipFill>
        <p:spPr>
          <a:xfrm>
            <a:off x="5268107" y="1018329"/>
            <a:ext cx="6429375" cy="5800725"/>
          </a:xfrm>
          <a:prstGeom prst="rect">
            <a:avLst/>
          </a:prstGeom>
        </p:spPr>
      </p:pic>
      <p:sp>
        <p:nvSpPr>
          <p:cNvPr id="4" name="Title 3">
            <a:extLst>
              <a:ext uri="{FF2B5EF4-FFF2-40B4-BE49-F238E27FC236}">
                <a16:creationId xmlns:a16="http://schemas.microsoft.com/office/drawing/2014/main" id="{08672797-D988-434E-9F8B-FC2BB569A485}"/>
              </a:ext>
            </a:extLst>
          </p:cNvPr>
          <p:cNvSpPr>
            <a:spLocks noGrp="1"/>
          </p:cNvSpPr>
          <p:nvPr>
            <p:ph type="title"/>
          </p:nvPr>
        </p:nvSpPr>
        <p:spPr>
          <a:xfrm>
            <a:off x="2327292" y="442812"/>
            <a:ext cx="6313125" cy="575517"/>
          </a:xfrm>
        </p:spPr>
        <p:txBody>
          <a:bodyPr>
            <a:noAutofit/>
          </a:bodyPr>
          <a:lstStyle/>
          <a:p>
            <a:r>
              <a:rPr lang="en-IN" sz="2400" dirty="0">
                <a:solidFill>
                  <a:schemeClr val="bg2">
                    <a:lumMod val="50000"/>
                  </a:schemeClr>
                </a:solidFill>
              </a:rPr>
              <a:t>Security - </a:t>
            </a:r>
            <a:r>
              <a:rPr lang="en-US" sz="2400" dirty="0">
                <a:solidFill>
                  <a:schemeClr val="bg2">
                    <a:lumMod val="50000"/>
                  </a:schemeClr>
                </a:solidFill>
              </a:rPr>
              <a:t>Avoid empty catch blocks (PHP)</a:t>
            </a:r>
            <a:endParaRPr lang="en-IN" sz="2400" dirty="0">
              <a:solidFill>
                <a:schemeClr val="bg2">
                  <a:lumMod val="50000"/>
                </a:schemeClr>
              </a:solidFill>
            </a:endParaRPr>
          </a:p>
        </p:txBody>
      </p:sp>
      <p:sp>
        <p:nvSpPr>
          <p:cNvPr id="17" name="Rectangle 16">
            <a:extLst>
              <a:ext uri="{FF2B5EF4-FFF2-40B4-BE49-F238E27FC236}">
                <a16:creationId xmlns:a16="http://schemas.microsoft.com/office/drawing/2014/main" id="{E001C8F9-A4DF-46DF-AE9C-B1D6DBA41376}"/>
              </a:ext>
            </a:extLst>
          </p:cNvPr>
          <p:cNvSpPr/>
          <p:nvPr/>
        </p:nvSpPr>
        <p:spPr>
          <a:xfrm>
            <a:off x="501333" y="5619741"/>
            <a:ext cx="4166201" cy="1077218"/>
          </a:xfrm>
          <a:prstGeom prst="rect">
            <a:avLst/>
          </a:prstGeom>
          <a:noFill/>
          <a:ln w="19050">
            <a:solidFill>
              <a:srgbClr val="00B05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600" b="1" dirty="0">
                <a:latin typeface="Arial" pitchFamily="34" charset="0"/>
                <a:cs typeface="Arial" pitchFamily="34" charset="0"/>
              </a:rPr>
              <a:t>Recommendation: </a:t>
            </a:r>
            <a:r>
              <a:rPr lang="en-US" altLang="en-US" sz="1600" dirty="0">
                <a:latin typeface="Arial" pitchFamily="34" charset="0"/>
                <a:cs typeface="Arial" pitchFamily="34" charset="0"/>
              </a:rPr>
              <a:t>Exception should be handled or at least contain a comment explaining concrete reason for not handling the exception</a:t>
            </a:r>
          </a:p>
        </p:txBody>
      </p:sp>
      <p:pic>
        <p:nvPicPr>
          <p:cNvPr id="3" name="Picture 2">
            <a:extLst>
              <a:ext uri="{FF2B5EF4-FFF2-40B4-BE49-F238E27FC236}">
                <a16:creationId xmlns:a16="http://schemas.microsoft.com/office/drawing/2014/main" id="{87AEF29C-DC55-459D-9D2A-8DF9B9A8C9FA}"/>
              </a:ext>
            </a:extLst>
          </p:cNvPr>
          <p:cNvPicPr>
            <a:picLocks noChangeAspect="1"/>
          </p:cNvPicPr>
          <p:nvPr/>
        </p:nvPicPr>
        <p:blipFill>
          <a:blip r:embed="rId4"/>
          <a:stretch>
            <a:fillRect/>
          </a:stretch>
        </p:blipFill>
        <p:spPr>
          <a:xfrm>
            <a:off x="729991" y="3062334"/>
            <a:ext cx="3486150" cy="676275"/>
          </a:xfrm>
          <a:prstGeom prst="rect">
            <a:avLst/>
          </a:prstGeom>
        </p:spPr>
      </p:pic>
      <p:sp>
        <p:nvSpPr>
          <p:cNvPr id="7" name="Rectangle 6">
            <a:extLst>
              <a:ext uri="{FF2B5EF4-FFF2-40B4-BE49-F238E27FC236}">
                <a16:creationId xmlns:a16="http://schemas.microsoft.com/office/drawing/2014/main" id="{D053FD8B-7165-4A51-B3AB-A5A69AEEB108}"/>
              </a:ext>
            </a:extLst>
          </p:cNvPr>
          <p:cNvSpPr/>
          <p:nvPr/>
        </p:nvSpPr>
        <p:spPr>
          <a:xfrm>
            <a:off x="729991" y="2683716"/>
            <a:ext cx="2916248" cy="307777"/>
          </a:xfrm>
          <a:prstGeom prst="rect">
            <a:avLst/>
          </a:prstGeom>
        </p:spPr>
        <p:txBody>
          <a:bodyPr wrap="none">
            <a:spAutoFit/>
          </a:bodyPr>
          <a:lstStyle/>
          <a:p>
            <a:r>
              <a:rPr lang="en-US" sz="1400" b="1" dirty="0"/>
              <a:t>EAC-master\lib\portfolio\plugin.php</a:t>
            </a:r>
          </a:p>
        </p:txBody>
      </p:sp>
      <p:pic>
        <p:nvPicPr>
          <p:cNvPr id="8" name="Picture 7">
            <a:extLst>
              <a:ext uri="{FF2B5EF4-FFF2-40B4-BE49-F238E27FC236}">
                <a16:creationId xmlns:a16="http://schemas.microsoft.com/office/drawing/2014/main" id="{1DF5F706-66F9-4028-A4A6-5F5D985A25ED}"/>
              </a:ext>
            </a:extLst>
          </p:cNvPr>
          <p:cNvPicPr>
            <a:picLocks noChangeAspect="1"/>
          </p:cNvPicPr>
          <p:nvPr/>
        </p:nvPicPr>
        <p:blipFill>
          <a:blip r:embed="rId5"/>
          <a:stretch>
            <a:fillRect/>
          </a:stretch>
        </p:blipFill>
        <p:spPr>
          <a:xfrm>
            <a:off x="501333" y="3922156"/>
            <a:ext cx="5772150" cy="1638300"/>
          </a:xfrm>
          <a:prstGeom prst="rect">
            <a:avLst/>
          </a:prstGeom>
        </p:spPr>
      </p:pic>
      <p:pic>
        <p:nvPicPr>
          <p:cNvPr id="9" name="Picture 8">
            <a:extLst>
              <a:ext uri="{FF2B5EF4-FFF2-40B4-BE49-F238E27FC236}">
                <a16:creationId xmlns:a16="http://schemas.microsoft.com/office/drawing/2014/main" id="{D6E0FF9F-6D87-4C0F-AB4B-B1454DE282BD}"/>
              </a:ext>
            </a:extLst>
          </p:cNvPr>
          <p:cNvPicPr>
            <a:picLocks noChangeAspect="1"/>
          </p:cNvPicPr>
          <p:nvPr/>
        </p:nvPicPr>
        <p:blipFill>
          <a:blip r:embed="rId6"/>
          <a:stretch>
            <a:fillRect/>
          </a:stretch>
        </p:blipFill>
        <p:spPr>
          <a:xfrm>
            <a:off x="554342" y="1018329"/>
            <a:ext cx="4676775" cy="1409700"/>
          </a:xfrm>
          <a:prstGeom prst="rect">
            <a:avLst/>
          </a:prstGeom>
        </p:spPr>
      </p:pic>
      <p:sp>
        <p:nvSpPr>
          <p:cNvPr id="20" name="Rectangle 19">
            <a:extLst>
              <a:ext uri="{FF2B5EF4-FFF2-40B4-BE49-F238E27FC236}">
                <a16:creationId xmlns:a16="http://schemas.microsoft.com/office/drawing/2014/main" id="{2A201393-9783-45B3-95CB-3D63ACB005CE}"/>
              </a:ext>
            </a:extLst>
          </p:cNvPr>
          <p:cNvSpPr/>
          <p:nvPr/>
        </p:nvSpPr>
        <p:spPr>
          <a:xfrm>
            <a:off x="7234236" y="2515307"/>
            <a:ext cx="1914524" cy="307777"/>
          </a:xfrm>
          <a:prstGeom prst="rect">
            <a:avLst/>
          </a:prstGeom>
          <a:noFill/>
          <a:ln w="19050">
            <a:solidFill>
              <a:srgbClr val="FF0000"/>
            </a:solidFill>
            <a:prstDash val="solid"/>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lvl="0" fontAlgn="base">
              <a:spcBef>
                <a:spcPct val="0"/>
              </a:spcBef>
              <a:spcAft>
                <a:spcPct val="0"/>
              </a:spcAft>
            </a:pPr>
            <a:r>
              <a:rPr lang="en-IN" altLang="en-US" sz="1400" b="1" dirty="0">
                <a:latin typeface="Arial" pitchFamily="34" charset="0"/>
                <a:cs typeface="Arial" pitchFamily="34" charset="0"/>
              </a:rPr>
              <a:t>Violation Count: 53</a:t>
            </a:r>
            <a:endParaRPr lang="en-US" altLang="en-US" sz="1400" dirty="0">
              <a:latin typeface="Arial" pitchFamily="34" charset="0"/>
              <a:cs typeface="Arial" pitchFamily="34" charset="0"/>
            </a:endParaRPr>
          </a:p>
        </p:txBody>
      </p:sp>
      <p:pic>
        <p:nvPicPr>
          <p:cNvPr id="2" name="Picture 1">
            <a:extLst>
              <a:ext uri="{FF2B5EF4-FFF2-40B4-BE49-F238E27FC236}">
                <a16:creationId xmlns:a16="http://schemas.microsoft.com/office/drawing/2014/main" id="{188CBF68-B24C-437D-8DBA-0CF0B1363B55}"/>
              </a:ext>
            </a:extLst>
          </p:cNvPr>
          <p:cNvPicPr>
            <a:picLocks noChangeAspect="1"/>
          </p:cNvPicPr>
          <p:nvPr/>
        </p:nvPicPr>
        <p:blipFill>
          <a:blip r:embed="rId7"/>
          <a:stretch>
            <a:fillRect/>
          </a:stretch>
        </p:blipFill>
        <p:spPr>
          <a:xfrm>
            <a:off x="7325449" y="4891525"/>
            <a:ext cx="1981200" cy="1266825"/>
          </a:xfrm>
          <a:prstGeom prst="rect">
            <a:avLst/>
          </a:prstGeom>
        </p:spPr>
      </p:pic>
      <p:sp>
        <p:nvSpPr>
          <p:cNvPr id="5" name="Right Arrow 4"/>
          <p:cNvSpPr/>
          <p:nvPr/>
        </p:nvSpPr>
        <p:spPr>
          <a:xfrm rot="20539338">
            <a:off x="5953078" y="4581202"/>
            <a:ext cx="2397702" cy="404637"/>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4551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6328A01-FDB6-435A-AFCA-3696B1470E4D}"/>
              </a:ext>
            </a:extLst>
          </p:cNvPr>
          <p:cNvSpPr>
            <a:spLocks noGrp="1"/>
          </p:cNvSpPr>
          <p:nvPr>
            <p:ph type="title"/>
          </p:nvPr>
        </p:nvSpPr>
        <p:spPr>
          <a:xfrm>
            <a:off x="2417523" y="501041"/>
            <a:ext cx="5268738" cy="517711"/>
          </a:xfrm>
        </p:spPr>
        <p:txBody>
          <a:bodyPr>
            <a:normAutofit/>
          </a:bodyPr>
          <a:lstStyle/>
          <a:p>
            <a:r>
              <a:rPr lang="en-IN" sz="2400" dirty="0">
                <a:solidFill>
                  <a:schemeClr val="bg2">
                    <a:lumMod val="50000"/>
                  </a:schemeClr>
                </a:solidFill>
              </a:rPr>
              <a:t>OWASP Top Violations &amp; Report</a:t>
            </a:r>
            <a:endParaRPr lang="en-US" sz="2400" dirty="0">
              <a:solidFill>
                <a:schemeClr val="bg2">
                  <a:lumMod val="50000"/>
                </a:schemeClr>
              </a:solidFill>
            </a:endParaRPr>
          </a:p>
        </p:txBody>
      </p:sp>
      <p:sp>
        <p:nvSpPr>
          <p:cNvPr id="6" name="TextBox 5">
            <a:extLst>
              <a:ext uri="{FF2B5EF4-FFF2-40B4-BE49-F238E27FC236}">
                <a16:creationId xmlns:a16="http://schemas.microsoft.com/office/drawing/2014/main" id="{115E3552-0517-483E-A34F-C32F50F04B49}"/>
              </a:ext>
            </a:extLst>
          </p:cNvPr>
          <p:cNvSpPr txBox="1"/>
          <p:nvPr/>
        </p:nvSpPr>
        <p:spPr>
          <a:xfrm>
            <a:off x="5894797" y="1568893"/>
            <a:ext cx="6097712" cy="2862322"/>
          </a:xfrm>
          <a:prstGeom prst="rect">
            <a:avLst/>
          </a:prstGeom>
          <a:noFill/>
        </p:spPr>
        <p:txBody>
          <a:bodyPr wrap="square">
            <a:spAutoFit/>
          </a:bodyPr>
          <a:lstStyle/>
          <a:p>
            <a:pPr algn="just"/>
            <a:r>
              <a:rPr lang="en-IN" dirty="0"/>
              <a:t>This assessment used the CAST Application Intelligence Platform (AIP) to automatically scan the implementation of these applications to review the architecture, design, and code against OWASP standards. </a:t>
            </a:r>
          </a:p>
          <a:p>
            <a:pPr algn="just"/>
            <a:endParaRPr lang="en-IN" dirty="0"/>
          </a:p>
          <a:p>
            <a:pPr algn="just"/>
            <a:r>
              <a:rPr lang="en-IN" dirty="0"/>
              <a:t>CAST AIP adapts the quality rules from best-in-class industry standards (OWASP, CWE, CISQ). With its unique ability to perform dataflow and system-level analysis (From Presentation layer to Database layer), CAST provides the most accurate security findings, reducing a lot of false positives.</a:t>
            </a:r>
          </a:p>
        </p:txBody>
      </p:sp>
      <p:sp>
        <p:nvSpPr>
          <p:cNvPr id="8" name="TextBox 7">
            <a:extLst>
              <a:ext uri="{FF2B5EF4-FFF2-40B4-BE49-F238E27FC236}">
                <a16:creationId xmlns:a16="http://schemas.microsoft.com/office/drawing/2014/main" id="{50A2F0E9-975C-4F37-BE56-FF69D8809CF7}"/>
              </a:ext>
            </a:extLst>
          </p:cNvPr>
          <p:cNvSpPr txBox="1"/>
          <p:nvPr/>
        </p:nvSpPr>
        <p:spPr>
          <a:xfrm>
            <a:off x="5987265" y="5008700"/>
            <a:ext cx="6097712" cy="1037592"/>
          </a:xfrm>
          <a:prstGeom prst="rect">
            <a:avLst/>
          </a:prstGeom>
          <a:noFill/>
        </p:spPr>
        <p:txBody>
          <a:bodyPr wrap="square">
            <a:spAutoFit/>
          </a:bodyPr>
          <a:lstStyle/>
          <a:p>
            <a:pPr marR="417195" algn="just">
              <a:lnSpc>
                <a:spcPct val="115000"/>
              </a:lnSpc>
              <a:spcAft>
                <a:spcPts val="800"/>
              </a:spcAft>
            </a:pPr>
            <a:r>
              <a:rPr lang="en-US" sz="1800" dirty="0">
                <a:solidFill>
                  <a:srgbClr val="000000"/>
                </a:solidFill>
                <a:effectLst/>
                <a:latin typeface="Calibri" panose="020F0502020204030204" pitchFamily="34" charset="0"/>
                <a:ea typeface="Perpetua" panose="02020502060401020303" pitchFamily="18" charset="0"/>
                <a:cs typeface="Times New Roman" panose="02020603050405020304" pitchFamily="18" charset="0"/>
              </a:rPr>
              <a:t>The </a:t>
            </a:r>
            <a:r>
              <a:rPr lang="en-US" sz="1800" u="sng" dirty="0">
                <a:solidFill>
                  <a:srgbClr val="000000"/>
                </a:solidFill>
                <a:effectLst/>
                <a:latin typeface="Calibri" panose="020F0502020204030204" pitchFamily="34" charset="0"/>
                <a:ea typeface="Perpetua" panose="02020502060401020303" pitchFamily="18" charset="0"/>
                <a:cs typeface="Times New Roman" panose="02020603050405020304" pitchFamily="18" charset="0"/>
              </a:rPr>
              <a:t>OWASP Top 10 </a:t>
            </a:r>
            <a:r>
              <a:rPr lang="en-US" sz="1800" dirty="0">
                <a:solidFill>
                  <a:srgbClr val="000000"/>
                </a:solidFill>
                <a:effectLst/>
                <a:latin typeface="Calibri" panose="020F0502020204030204" pitchFamily="34" charset="0"/>
                <a:ea typeface="Perpetua" panose="02020502060401020303" pitchFamily="18" charset="0"/>
                <a:cs typeface="Times New Roman" panose="02020603050405020304" pitchFamily="18" charset="0"/>
              </a:rPr>
              <a:t>focuses on identifying the most serious web application security risks for a broad array of organizations.</a:t>
            </a:r>
            <a:endParaRPr lang="en-IN" sz="2800" dirty="0">
              <a:solidFill>
                <a:srgbClr val="000000"/>
              </a:solidFill>
              <a:effectLst/>
              <a:latin typeface="Perpetua" panose="02020502060401020303" pitchFamily="18" charset="0"/>
              <a:ea typeface="Perpetua" panose="02020502060401020303"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F0BEEAB-61A9-4208-B67C-30934394A98E}"/>
              </a:ext>
            </a:extLst>
          </p:cNvPr>
          <p:cNvSpPr txBox="1"/>
          <p:nvPr/>
        </p:nvSpPr>
        <p:spPr>
          <a:xfrm>
            <a:off x="347179" y="5558897"/>
            <a:ext cx="4081409" cy="369332"/>
          </a:xfrm>
          <a:prstGeom prst="rect">
            <a:avLst/>
          </a:prstGeom>
          <a:noFill/>
        </p:spPr>
        <p:txBody>
          <a:bodyPr wrap="square">
            <a:spAutoFit/>
          </a:bodyPr>
          <a:lstStyle/>
          <a:p>
            <a:pPr algn="just"/>
            <a:r>
              <a:rPr lang="en-IN" dirty="0">
                <a:solidFill>
                  <a:srgbClr val="C00000"/>
                </a:solidFill>
              </a:rPr>
              <a:t>Refer to the report for details on findings: </a:t>
            </a:r>
          </a:p>
        </p:txBody>
      </p:sp>
      <p:graphicFrame>
        <p:nvGraphicFramePr>
          <p:cNvPr id="14" name="Table 13">
            <a:extLst>
              <a:ext uri="{FF2B5EF4-FFF2-40B4-BE49-F238E27FC236}">
                <a16:creationId xmlns:a16="http://schemas.microsoft.com/office/drawing/2014/main" id="{6EABFBCE-165D-448E-897B-F00FA52199BF}"/>
              </a:ext>
            </a:extLst>
          </p:cNvPr>
          <p:cNvGraphicFramePr>
            <a:graphicFrameLocks noGrp="1"/>
          </p:cNvGraphicFramePr>
          <p:nvPr>
            <p:extLst>
              <p:ext uri="{D42A27DB-BD31-4B8C-83A1-F6EECF244321}">
                <p14:modId xmlns:p14="http://schemas.microsoft.com/office/powerpoint/2010/main" val="3732323925"/>
              </p:ext>
            </p:extLst>
          </p:nvPr>
        </p:nvGraphicFramePr>
        <p:xfrm>
          <a:off x="347179" y="2456002"/>
          <a:ext cx="4961452" cy="1822266"/>
        </p:xfrm>
        <a:graphic>
          <a:graphicData uri="http://schemas.openxmlformats.org/drawingml/2006/table">
            <a:tbl>
              <a:tblPr firstRow="1" firstCol="1" bandRow="1"/>
              <a:tblGrid>
                <a:gridCol w="3775644">
                  <a:extLst>
                    <a:ext uri="{9D8B030D-6E8A-4147-A177-3AD203B41FA5}">
                      <a16:colId xmlns:a16="http://schemas.microsoft.com/office/drawing/2014/main" val="1445416655"/>
                    </a:ext>
                  </a:extLst>
                </a:gridCol>
                <a:gridCol w="1185808">
                  <a:extLst>
                    <a:ext uri="{9D8B030D-6E8A-4147-A177-3AD203B41FA5}">
                      <a16:colId xmlns:a16="http://schemas.microsoft.com/office/drawing/2014/main" val="839456879"/>
                    </a:ext>
                  </a:extLst>
                </a:gridCol>
              </a:tblGrid>
              <a:tr h="326387">
                <a:tc>
                  <a:txBody>
                    <a:bodyPr/>
                    <a:lstStyle/>
                    <a:p>
                      <a:pPr marL="209550" marR="417195" algn="l">
                        <a:lnSpc>
                          <a:spcPts val="1200"/>
                        </a:lnSpc>
                        <a:spcAft>
                          <a:spcPts val="600"/>
                        </a:spcAft>
                      </a:pPr>
                      <a:r>
                        <a:rPr lang="en-US" sz="900" b="1" dirty="0">
                          <a:effectLst/>
                          <a:latin typeface="Open Sans"/>
                          <a:ea typeface="Times New Roman" panose="02020603050405020304" pitchFamily="18" charset="0"/>
                          <a:cs typeface="Times New Roman" panose="02020603050405020304" pitchFamily="18" charset="0"/>
                        </a:rPr>
                        <a:t>OWASP-2017</a:t>
                      </a:r>
                      <a:endParaRPr lang="en-IN"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DBE5F1"/>
                    </a:solidFill>
                  </a:tcPr>
                </a:tc>
                <a:tc>
                  <a:txBody>
                    <a:bodyPr/>
                    <a:lstStyle/>
                    <a:p>
                      <a:pPr marL="45720" algn="ctr">
                        <a:lnSpc>
                          <a:spcPts val="1200"/>
                        </a:lnSpc>
                        <a:spcAft>
                          <a:spcPts val="600"/>
                        </a:spcAft>
                      </a:pPr>
                      <a:r>
                        <a:rPr lang="en-US" sz="900" dirty="0">
                          <a:solidFill>
                            <a:srgbClr val="000000"/>
                          </a:solidFill>
                          <a:effectLst/>
                          <a:latin typeface="Open Sans"/>
                          <a:ea typeface="Times New Roman" panose="02020603050405020304" pitchFamily="18" charset="0"/>
                          <a:cs typeface="Times New Roman" panose="02020603050405020304" pitchFamily="18" charset="0"/>
                        </a:rPr>
                        <a:t>Total Vulnerabilities</a:t>
                      </a:r>
                      <a:endParaRPr lang="en-IN"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185413121"/>
                  </a:ext>
                </a:extLst>
              </a:tr>
              <a:tr h="299176">
                <a:tc>
                  <a:txBody>
                    <a:bodyPr/>
                    <a:lstStyle/>
                    <a:p>
                      <a:pPr marL="180340" marR="417195" algn="l">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A1-2017 Injection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900" b="1">
                          <a:effectLst/>
                          <a:latin typeface="Open Sans"/>
                          <a:ea typeface="Times New Roman" panose="02020603050405020304" pitchFamily="18" charset="0"/>
                          <a:cs typeface="Times New Roman" panose="02020603050405020304" pitchFamily="18" charset="0"/>
                        </a:rPr>
                        <a:t>52</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2097023747"/>
                  </a:ext>
                </a:extLst>
              </a:tr>
              <a:tr h="398901">
                <a:tc>
                  <a:txBody>
                    <a:bodyPr/>
                    <a:lstStyle/>
                    <a:p>
                      <a:pPr marL="180340" marR="417195"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A3-2017 Sensitive Data Exposure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11</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3059409062"/>
                  </a:ext>
                </a:extLst>
              </a:tr>
              <a:tr h="398901">
                <a:tc>
                  <a:txBody>
                    <a:bodyPr/>
                    <a:lstStyle/>
                    <a:p>
                      <a:pPr marL="180340" marR="417195" algn="l">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A7-2017 Cross-Site Scripting (XSS)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13</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553628691"/>
                  </a:ext>
                </a:extLst>
              </a:tr>
              <a:tr h="398901">
                <a:tc>
                  <a:txBody>
                    <a:bodyPr/>
                    <a:lstStyle/>
                    <a:p>
                      <a:pPr marL="180340" marR="417195" algn="l">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A9-2017 Using Components with Known Vulnerabilities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1</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783795425"/>
                  </a:ext>
                </a:extLst>
              </a:tr>
            </a:tbl>
          </a:graphicData>
        </a:graphic>
      </p:graphicFrame>
      <p:graphicFrame>
        <p:nvGraphicFramePr>
          <p:cNvPr id="5" name="Object 4">
            <a:extLst>
              <a:ext uri="{FF2B5EF4-FFF2-40B4-BE49-F238E27FC236}">
                <a16:creationId xmlns:a16="http://schemas.microsoft.com/office/drawing/2014/main" id="{EE7140ED-943F-4E56-B131-E6C4F7D0E514}"/>
              </a:ext>
            </a:extLst>
          </p:cNvPr>
          <p:cNvGraphicFramePr>
            <a:graphicFrameLocks noChangeAspect="1"/>
          </p:cNvGraphicFramePr>
          <p:nvPr>
            <p:extLst>
              <p:ext uri="{D42A27DB-BD31-4B8C-83A1-F6EECF244321}">
                <p14:modId xmlns:p14="http://schemas.microsoft.com/office/powerpoint/2010/main" val="2344635131"/>
              </p:ext>
            </p:extLst>
          </p:nvPr>
        </p:nvGraphicFramePr>
        <p:xfrm>
          <a:off x="4594692" y="5316617"/>
          <a:ext cx="914400" cy="771525"/>
        </p:xfrm>
        <a:graphic>
          <a:graphicData uri="http://schemas.openxmlformats.org/presentationml/2006/ole">
            <mc:AlternateContent xmlns:mc="http://schemas.openxmlformats.org/markup-compatibility/2006">
              <mc:Choice xmlns:v="urn:schemas-microsoft-com:vml" Requires="v">
                <p:oleObj spid="_x0000_s17020"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4594692" y="5316617"/>
                        <a:ext cx="914400" cy="771525"/>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03EB90E8-2112-43FA-B7C4-840F6C431B36}"/>
              </a:ext>
            </a:extLst>
          </p:cNvPr>
          <p:cNvPicPr>
            <a:picLocks noChangeAspect="1"/>
          </p:cNvPicPr>
          <p:nvPr/>
        </p:nvPicPr>
        <p:blipFill>
          <a:blip r:embed="rId6"/>
          <a:stretch>
            <a:fillRect/>
          </a:stretch>
        </p:blipFill>
        <p:spPr>
          <a:xfrm>
            <a:off x="1540358" y="1110757"/>
            <a:ext cx="1133475" cy="1143000"/>
          </a:xfrm>
          <a:prstGeom prst="rect">
            <a:avLst/>
          </a:prstGeom>
        </p:spPr>
      </p:pic>
    </p:spTree>
    <p:extLst>
      <p:ext uri="{BB962C8B-B14F-4D97-AF65-F5344CB8AC3E}">
        <p14:creationId xmlns:p14="http://schemas.microsoft.com/office/powerpoint/2010/main" val="374758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6328A01-FDB6-435A-AFCA-3696B1470E4D}"/>
              </a:ext>
            </a:extLst>
          </p:cNvPr>
          <p:cNvSpPr>
            <a:spLocks noGrp="1"/>
          </p:cNvSpPr>
          <p:nvPr>
            <p:ph type="title"/>
          </p:nvPr>
        </p:nvSpPr>
        <p:spPr>
          <a:xfrm>
            <a:off x="2940525" y="240549"/>
            <a:ext cx="4228901" cy="517711"/>
          </a:xfrm>
        </p:spPr>
        <p:txBody>
          <a:bodyPr vert="horz" lIns="91440" tIns="45720" rIns="91440" bIns="45720" rtlCol="0" anchor="ctr">
            <a:normAutofit/>
          </a:bodyPr>
          <a:lstStyle/>
          <a:p>
            <a:r>
              <a:rPr lang="en-IN" sz="2400" dirty="0">
                <a:solidFill>
                  <a:schemeClr val="bg2">
                    <a:lumMod val="50000"/>
                  </a:schemeClr>
                </a:solidFill>
              </a:rPr>
              <a:t>CWE Violations &amp; Report</a:t>
            </a:r>
            <a:endParaRPr lang="en-US" sz="2400" dirty="0">
              <a:solidFill>
                <a:schemeClr val="bg2">
                  <a:lumMod val="50000"/>
                </a:schemeClr>
              </a:solidFill>
            </a:endParaRPr>
          </a:p>
        </p:txBody>
      </p:sp>
      <p:sp>
        <p:nvSpPr>
          <p:cNvPr id="6" name="TextBox 5">
            <a:extLst>
              <a:ext uri="{FF2B5EF4-FFF2-40B4-BE49-F238E27FC236}">
                <a16:creationId xmlns:a16="http://schemas.microsoft.com/office/drawing/2014/main" id="{E1C72585-AB99-4F13-8103-8718E7B265E2}"/>
              </a:ext>
            </a:extLst>
          </p:cNvPr>
          <p:cNvSpPr txBox="1"/>
          <p:nvPr/>
        </p:nvSpPr>
        <p:spPr>
          <a:xfrm>
            <a:off x="6270198" y="1044565"/>
            <a:ext cx="5570166" cy="1015663"/>
          </a:xfrm>
          <a:prstGeom prst="rect">
            <a:avLst/>
          </a:prstGeom>
          <a:noFill/>
        </p:spPr>
        <p:txBody>
          <a:bodyPr wrap="square">
            <a:spAutoFit/>
          </a:bodyPr>
          <a:lstStyle/>
          <a:p>
            <a:pPr algn="just"/>
            <a:r>
              <a:rPr lang="en-US" sz="1500" dirty="0">
                <a:effectLst/>
                <a:latin typeface="Verdana" panose="020B0604030504040204" pitchFamily="34" charset="0"/>
                <a:ea typeface="Times New Roman" panose="02020603050405020304" pitchFamily="18" charset="0"/>
                <a:cs typeface="Times New Roman" panose="02020603050405020304" pitchFamily="18" charset="0"/>
              </a:rPr>
              <a:t>This section provides a summary of the most severe security vulnerability identified in the structural quality analysis and measurement by CAST AIP against the CWE Top 25 standard. </a:t>
            </a:r>
            <a:endParaRPr lang="en-IN" sz="1500" dirty="0"/>
          </a:p>
        </p:txBody>
      </p:sp>
      <p:sp>
        <p:nvSpPr>
          <p:cNvPr id="13" name="TextBox 12">
            <a:extLst>
              <a:ext uri="{FF2B5EF4-FFF2-40B4-BE49-F238E27FC236}">
                <a16:creationId xmlns:a16="http://schemas.microsoft.com/office/drawing/2014/main" id="{5C068883-4611-401D-BBB8-1F02FB187204}"/>
              </a:ext>
            </a:extLst>
          </p:cNvPr>
          <p:cNvSpPr txBox="1"/>
          <p:nvPr/>
        </p:nvSpPr>
        <p:spPr>
          <a:xfrm>
            <a:off x="6417030" y="2346533"/>
            <a:ext cx="2927115" cy="646331"/>
          </a:xfrm>
          <a:prstGeom prst="rect">
            <a:avLst/>
          </a:prstGeom>
          <a:noFill/>
        </p:spPr>
        <p:txBody>
          <a:bodyPr wrap="square">
            <a:spAutoFit/>
          </a:bodyPr>
          <a:lstStyle/>
          <a:p>
            <a:r>
              <a:rPr lang="en-IN" dirty="0">
                <a:solidFill>
                  <a:srgbClr val="C00000"/>
                </a:solidFill>
              </a:rPr>
              <a:t>Refer to the report for details on findings: </a:t>
            </a:r>
          </a:p>
        </p:txBody>
      </p:sp>
      <p:graphicFrame>
        <p:nvGraphicFramePr>
          <p:cNvPr id="8" name="Table 7">
            <a:extLst>
              <a:ext uri="{FF2B5EF4-FFF2-40B4-BE49-F238E27FC236}">
                <a16:creationId xmlns:a16="http://schemas.microsoft.com/office/drawing/2014/main" id="{AEF633E7-14B0-4C38-B5C7-C907356D9DD2}"/>
              </a:ext>
            </a:extLst>
          </p:cNvPr>
          <p:cNvGraphicFramePr>
            <a:graphicFrameLocks noGrp="1"/>
          </p:cNvGraphicFramePr>
          <p:nvPr>
            <p:extLst>
              <p:ext uri="{D42A27DB-BD31-4B8C-83A1-F6EECF244321}">
                <p14:modId xmlns:p14="http://schemas.microsoft.com/office/powerpoint/2010/main" val="625731220"/>
              </p:ext>
            </p:extLst>
          </p:nvPr>
        </p:nvGraphicFramePr>
        <p:xfrm>
          <a:off x="351636" y="1743712"/>
          <a:ext cx="5423336" cy="4699311"/>
        </p:xfrm>
        <a:graphic>
          <a:graphicData uri="http://schemas.openxmlformats.org/drawingml/2006/table">
            <a:tbl>
              <a:tblPr firstRow="1" firstCol="1" bandRow="1"/>
              <a:tblGrid>
                <a:gridCol w="4511912">
                  <a:extLst>
                    <a:ext uri="{9D8B030D-6E8A-4147-A177-3AD203B41FA5}">
                      <a16:colId xmlns:a16="http://schemas.microsoft.com/office/drawing/2014/main" val="3548907187"/>
                    </a:ext>
                  </a:extLst>
                </a:gridCol>
                <a:gridCol w="911424">
                  <a:extLst>
                    <a:ext uri="{9D8B030D-6E8A-4147-A177-3AD203B41FA5}">
                      <a16:colId xmlns:a16="http://schemas.microsoft.com/office/drawing/2014/main" val="363345528"/>
                    </a:ext>
                  </a:extLst>
                </a:gridCol>
              </a:tblGrid>
              <a:tr h="304800">
                <a:tc>
                  <a:txBody>
                    <a:bodyPr/>
                    <a:lstStyle/>
                    <a:p>
                      <a:pPr marL="209550" marR="417195" algn="l">
                        <a:lnSpc>
                          <a:spcPts val="1200"/>
                        </a:lnSpc>
                        <a:spcAft>
                          <a:spcPts val="600"/>
                        </a:spcAft>
                      </a:pPr>
                      <a:r>
                        <a:rPr lang="en-US" sz="800" b="1" dirty="0">
                          <a:effectLst/>
                          <a:latin typeface="Verdana"/>
                          <a:ea typeface="Times New Roman"/>
                          <a:cs typeface="Open Sans"/>
                        </a:rPr>
                        <a:t>CWE-LATEST-VERSION</a:t>
                      </a:r>
                      <a:endParaRPr lang="en-IN" sz="900" dirty="0">
                        <a:effectLst/>
                        <a:latin typeface="Verdana"/>
                        <a:ea typeface="Times New Roman"/>
                        <a:cs typeface="Times New Roman"/>
                      </a:endParaRPr>
                    </a:p>
                  </a:txBody>
                  <a:tcPr marL="68580" marR="68580" marT="0" marB="0" anchor="ctr">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DBE5F1"/>
                    </a:solidFill>
                  </a:tcPr>
                </a:tc>
                <a:tc>
                  <a:txBody>
                    <a:bodyPr/>
                    <a:lstStyle/>
                    <a:p>
                      <a:pPr marL="45720" algn="ctr">
                        <a:lnSpc>
                          <a:spcPts val="1200"/>
                        </a:lnSpc>
                        <a:spcAft>
                          <a:spcPts val="600"/>
                        </a:spcAft>
                      </a:pPr>
                      <a:r>
                        <a:rPr lang="en-US" sz="800" dirty="0">
                          <a:effectLst/>
                          <a:latin typeface="Verdana"/>
                          <a:ea typeface="Times New Roman"/>
                          <a:cs typeface="Open Sans"/>
                        </a:rPr>
                        <a:t>Total Vulnerabilities</a:t>
                      </a:r>
                      <a:endParaRPr lang="en-IN" sz="900" dirty="0">
                        <a:effectLst/>
                        <a:latin typeface="Verdana"/>
                        <a:ea typeface="Times New Roman"/>
                        <a:cs typeface="Times New Roman"/>
                      </a:endParaRPr>
                    </a:p>
                  </a:txBody>
                  <a:tcPr marL="68580" marR="68580" marT="0" marB="0" anchor="ctr">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61932243"/>
                  </a:ext>
                </a:extLst>
              </a:tr>
              <a:tr h="189427">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CWE-20 Improper Input Validation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b="1" dirty="0">
                          <a:effectLst/>
                          <a:latin typeface="Verdana" panose="020B0604030504040204" pitchFamily="34" charset="0"/>
                          <a:ea typeface="Times New Roman" panose="02020603050405020304" pitchFamily="18" charset="0"/>
                          <a:cs typeface="Open Sans"/>
                        </a:rPr>
                        <a:t>11</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2622876236"/>
                  </a:ext>
                </a:extLst>
              </a:tr>
              <a:tr h="195943">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CWE-78 Improper Neutralization of Special Elements used in an OS Command ('OS Command Injection')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b="1">
                          <a:effectLst/>
                          <a:latin typeface="Verdana" panose="020B0604030504040204" pitchFamily="34" charset="0"/>
                          <a:ea typeface="Times New Roman" panose="02020603050405020304" pitchFamily="18" charset="0"/>
                          <a:cs typeface="Open Sans"/>
                        </a:rPr>
                        <a:t>17</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2053102837"/>
                  </a:ext>
                </a:extLst>
              </a:tr>
              <a:tr h="310244">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CWE-79 Improper Neutralization of Input During Web Page Generation ('Cross-site Scripting')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13</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3379116880"/>
                  </a:ext>
                </a:extLst>
              </a:tr>
              <a:tr h="156754">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CWE-80 Improper Neutralization of Script-Related HTML Tags in a Web Page (Basic XSS)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10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3546910477"/>
                  </a:ext>
                </a:extLst>
              </a:tr>
              <a:tr h="154547">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CWE-95 Improper Neutralization of Directives in Dynamically Evaluated Code ('Eval Injection')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48</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309797722"/>
                  </a:ext>
                </a:extLst>
              </a:tr>
              <a:tr h="185087">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CWE-98 Improper Control of Filename for Include/Require Statement in PHP Program ('PHP Remote File Inclusion')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462294658"/>
                  </a:ext>
                </a:extLst>
              </a:tr>
              <a:tr h="182880">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CWE-99 Improper Control of Resource Identifiers ('Resource Injection')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3</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3031362764"/>
                  </a:ext>
                </a:extLst>
              </a:tr>
              <a:tr h="153936">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CWE-311 Missing Encryption of Sensitive Data</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dirty="0">
                          <a:effectLst/>
                          <a:latin typeface="Verdana" panose="020B0604030504040204" pitchFamily="34" charset="0"/>
                          <a:ea typeface="Times New Roman" panose="02020603050405020304" pitchFamily="18" charset="0"/>
                          <a:cs typeface="Open Sans"/>
                        </a:rPr>
                        <a:t>6</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09"/>
                  </a:ext>
                </a:extLst>
              </a:tr>
              <a:tr h="180305">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CWE-390 Detection of Error Condition Without Action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a:effectLst/>
                          <a:latin typeface="Verdana" panose="020B0604030504040204" pitchFamily="34" charset="0"/>
                          <a:ea typeface="Times New Roman" panose="02020603050405020304" pitchFamily="18" charset="0"/>
                          <a:cs typeface="Open Sans"/>
                        </a:rPr>
                        <a:t>74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0"/>
                  </a:ext>
                </a:extLst>
              </a:tr>
              <a:tr h="156588">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CWE-391 Unchecked Error Condition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146</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1"/>
                  </a:ext>
                </a:extLst>
              </a:tr>
              <a:tr h="193183">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CWE-392 Missing Report of Error Condition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740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2"/>
                  </a:ext>
                </a:extLst>
              </a:tr>
              <a:tr h="180304">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CWE-478 Missing Default Case in Switch Statement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dirty="0">
                          <a:effectLst/>
                          <a:latin typeface="Verdana" panose="020B0604030504040204" pitchFamily="34" charset="0"/>
                          <a:ea typeface="Times New Roman" panose="02020603050405020304" pitchFamily="18" charset="0"/>
                          <a:cs typeface="Open Sans"/>
                        </a:rPr>
                        <a:t>147</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3"/>
                  </a:ext>
                </a:extLst>
              </a:tr>
              <a:tr h="156797">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CWE-489 Active Debug Code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4"/>
                  </a:ext>
                </a:extLst>
              </a:tr>
              <a:tr h="164687">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CWE-532 Information Exposure Through Log Files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5"/>
                  </a:ext>
                </a:extLst>
              </a:tr>
              <a:tr h="140113">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CWE-561 Dead Code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37,959</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6"/>
                  </a:ext>
                </a:extLst>
              </a:tr>
              <a:tr h="132522">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CWE-614 Sensitive Cookie in HTTPS Session Without 'Secure' Attribute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dirty="0">
                          <a:effectLst/>
                          <a:latin typeface="Verdana" panose="020B0604030504040204" pitchFamily="34" charset="0"/>
                          <a:ea typeface="Times New Roman" panose="02020603050405020304" pitchFamily="18" charset="0"/>
                          <a:cs typeface="Open Sans"/>
                        </a:rPr>
                        <a:t>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7"/>
                  </a:ext>
                </a:extLst>
              </a:tr>
              <a:tr h="170080">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CWE-674 Uncontrolled Recursion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a:effectLst/>
                          <a:latin typeface="Verdana" panose="020B0604030504040204" pitchFamily="34" charset="0"/>
                          <a:ea typeface="Times New Roman" panose="02020603050405020304" pitchFamily="18" charset="0"/>
                          <a:cs typeface="Open Sans"/>
                        </a:rPr>
                        <a:t>777</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8"/>
                  </a:ext>
                </a:extLst>
              </a:tr>
              <a:tr h="171413">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CWE-676 Use of Potentially Dangerous Function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1</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9"/>
                  </a:ext>
                </a:extLst>
              </a:tr>
              <a:tr h="156754">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CWE-1004 Sensitive Cookie Without 'HttpOnly' Flag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a:effectLst/>
                          <a:latin typeface="Verdana" panose="020B0604030504040204" pitchFamily="34" charset="0"/>
                          <a:ea typeface="Times New Roman" panose="02020603050405020304" pitchFamily="18" charset="0"/>
                          <a:cs typeface="Open Sans"/>
                        </a:rPr>
                        <a:t>2</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20"/>
                  </a:ext>
                </a:extLst>
              </a:tr>
              <a:tr h="156754">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CWE-1041 Use of Redundant Code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1,136</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21"/>
                  </a:ext>
                </a:extLst>
              </a:tr>
              <a:tr h="156754">
                <a:tc>
                  <a:txBody>
                    <a:bodyPr/>
                    <a:lstStyle/>
                    <a:p>
                      <a:pPr marL="180340" marR="417195" algn="l">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CWE-1048 Invokable Control Element with Large Number of Outward Calls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dirty="0">
                          <a:effectLst/>
                          <a:latin typeface="Verdana" panose="020B0604030504040204" pitchFamily="34" charset="0"/>
                          <a:ea typeface="Times New Roman" panose="02020603050405020304" pitchFamily="18" charset="0"/>
                          <a:cs typeface="Open Sans"/>
                        </a:rPr>
                        <a:t>17,679</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2648519877"/>
                  </a:ext>
                </a:extLst>
              </a:tr>
              <a:tr h="156754">
                <a:tc>
                  <a:txBody>
                    <a:bodyPr/>
                    <a:lstStyle/>
                    <a:p>
                      <a:pPr marL="180340" marR="417195" algn="l">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CWE-1050 Excessive Platform Resource Consumption within a Loop</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dirty="0">
                          <a:effectLst/>
                          <a:latin typeface="Verdana" panose="020B0604030504040204" pitchFamily="34" charset="0"/>
                          <a:ea typeface="Times New Roman" panose="02020603050405020304" pitchFamily="18" charset="0"/>
                          <a:cs typeface="Open Sans"/>
                        </a:rPr>
                        <a:t>3,074</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327075985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10348318"/>
              </p:ext>
            </p:extLst>
          </p:nvPr>
        </p:nvGraphicFramePr>
        <p:xfrm>
          <a:off x="5915770" y="3573658"/>
          <a:ext cx="6040483" cy="2360873"/>
        </p:xfrm>
        <a:graphic>
          <a:graphicData uri="http://schemas.openxmlformats.org/drawingml/2006/table">
            <a:tbl>
              <a:tblPr firstRow="1" firstCol="1" bandRow="1"/>
              <a:tblGrid>
                <a:gridCol w="5322073">
                  <a:extLst>
                    <a:ext uri="{9D8B030D-6E8A-4147-A177-3AD203B41FA5}">
                      <a16:colId xmlns:a16="http://schemas.microsoft.com/office/drawing/2014/main" val="20000"/>
                    </a:ext>
                  </a:extLst>
                </a:gridCol>
                <a:gridCol w="718410">
                  <a:extLst>
                    <a:ext uri="{9D8B030D-6E8A-4147-A177-3AD203B41FA5}">
                      <a16:colId xmlns:a16="http://schemas.microsoft.com/office/drawing/2014/main" val="20001"/>
                    </a:ext>
                  </a:extLst>
                </a:gridCol>
              </a:tblGrid>
              <a:tr h="156625">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CWE-1053 Missing Documentation for Design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a:effectLst/>
                          <a:latin typeface="Verdana" panose="020B0604030504040204" pitchFamily="34" charset="0"/>
                          <a:ea typeface="Times New Roman" panose="02020603050405020304" pitchFamily="18" charset="0"/>
                          <a:cs typeface="Open Sans"/>
                        </a:rPr>
                        <a:t>45,877</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solidFill>
                      <a:srgbClr val="F5F5DC"/>
                    </a:solidFill>
                  </a:tcPr>
                </a:tc>
                <a:extLst>
                  <a:ext uri="{0D108BD9-81ED-4DB2-BD59-A6C34878D82A}">
                    <a16:rowId xmlns:a16="http://schemas.microsoft.com/office/drawing/2014/main" val="10000"/>
                  </a:ext>
                </a:extLst>
              </a:tr>
              <a:tr h="165291">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CWE-1054 Invocation of a Control Element at an Unnecessarily Deep Horizontal Layer</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1,864</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10001"/>
                  </a:ext>
                </a:extLst>
              </a:tr>
              <a:tr h="155343">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CWE-1064 Invokable Control Element with Signature Containing an Excessive Number of Parameters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b="1" dirty="0">
                          <a:effectLst/>
                          <a:latin typeface="Verdana" panose="020B0604030504040204" pitchFamily="34" charset="0"/>
                          <a:ea typeface="Times New Roman" panose="02020603050405020304" pitchFamily="18" charset="0"/>
                          <a:cs typeface="Open Sans"/>
                        </a:rPr>
                        <a:t>108</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02"/>
                  </a:ext>
                </a:extLst>
              </a:tr>
              <a:tr h="212331">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CWE-1074 Class with Excessively Deep Inheritance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b="1">
                          <a:effectLst/>
                          <a:latin typeface="Verdana" panose="020B0604030504040204" pitchFamily="34" charset="0"/>
                          <a:ea typeface="Times New Roman" panose="02020603050405020304" pitchFamily="18" charset="0"/>
                          <a:cs typeface="Open Sans"/>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10003"/>
                  </a:ext>
                </a:extLst>
              </a:tr>
              <a:tr h="176943">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CWE-1075 Unconditional Control Flow Transfer outside of Switch Block</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147</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10004"/>
                  </a:ext>
                </a:extLst>
              </a:tr>
              <a:tr h="202220">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CWE-1080 Source Code File with Excessive Number of Lines of Code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1,495</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05"/>
                  </a:ext>
                </a:extLst>
              </a:tr>
              <a:tr h="136890">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CWE-1085 Invokable Control Element with Excessive Volume of Commented-out Code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0" marR="0" algn="ctr">
                        <a:lnSpc>
                          <a:spcPts val="1200"/>
                        </a:lnSpc>
                        <a:spcBef>
                          <a:spcPts val="0"/>
                        </a:spcBef>
                        <a:spcAft>
                          <a:spcPts val="600"/>
                        </a:spcAft>
                      </a:pPr>
                      <a:r>
                        <a:rPr lang="en-US" sz="800" b="1">
                          <a:effectLst/>
                          <a:latin typeface="Verdana" panose="020B0604030504040204" pitchFamily="34" charset="0"/>
                          <a:ea typeface="Times New Roman" panose="02020603050405020304" pitchFamily="18" charset="0"/>
                          <a:cs typeface="Open Sans"/>
                        </a:rPr>
                        <a:t>3,727</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10006"/>
                  </a:ext>
                </a:extLst>
              </a:tr>
              <a:tr h="278208">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CWE-1086 Class with Excessive Number of Child Classes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12</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07"/>
                  </a:ext>
                </a:extLst>
              </a:tr>
              <a:tr h="182880">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CWE-1089 Large Data Table with Excessive Number of Indices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98</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08"/>
                  </a:ext>
                </a:extLst>
              </a:tr>
              <a:tr h="197165">
                <a:tc>
                  <a:txBody>
                    <a:bodyPr/>
                    <a:lstStyle/>
                    <a:p>
                      <a:pPr marL="180340" marR="417195" algn="l">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CWE-1099 Inconsistent Naming Conventions for Identifiers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a:effectLst/>
                          <a:latin typeface="Verdana" panose="020B0604030504040204" pitchFamily="34" charset="0"/>
                          <a:ea typeface="Times New Roman" panose="02020603050405020304" pitchFamily="18" charset="0"/>
                          <a:cs typeface="Open Sans"/>
                        </a:rPr>
                        <a:t>39,546</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09"/>
                  </a:ext>
                </a:extLst>
              </a:tr>
              <a:tr h="181658">
                <a:tc>
                  <a:txBody>
                    <a:bodyPr/>
                    <a:lstStyle/>
                    <a:p>
                      <a:pPr marL="180340" marR="417195" algn="l">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CWE-1118 Insufficient Documentation of Error Handling Techniques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1,824</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0"/>
                  </a:ext>
                </a:extLst>
              </a:tr>
              <a:tr h="182880">
                <a:tc>
                  <a:txBody>
                    <a:bodyPr/>
                    <a:lstStyle/>
                    <a:p>
                      <a:pPr marL="180340" marR="417195" algn="l">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CWE-1121 Excessive McCabe Cyclomatic Complexity</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tc>
                  <a:txBody>
                    <a:bodyPr/>
                    <a:lstStyle/>
                    <a:p>
                      <a:pPr marL="0" marR="0" algn="ctr">
                        <a:lnSpc>
                          <a:spcPts val="1200"/>
                        </a:lnSpc>
                        <a:spcBef>
                          <a:spcPts val="0"/>
                        </a:spcBef>
                        <a:spcAft>
                          <a:spcPts val="600"/>
                        </a:spcAft>
                      </a:pPr>
                      <a:r>
                        <a:rPr lang="en-US" sz="800" dirty="0">
                          <a:effectLst/>
                          <a:latin typeface="Verdana" panose="020B0604030504040204" pitchFamily="34" charset="0"/>
                          <a:ea typeface="Times New Roman" panose="02020603050405020304" pitchFamily="18" charset="0"/>
                          <a:cs typeface="Open Sans"/>
                        </a:rPr>
                        <a:t>2,745</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solidFill>
                      <a:srgbClr val="F5F5DC"/>
                    </a:solidFill>
                  </a:tcPr>
                </a:tc>
                <a:extLst>
                  <a:ext uri="{0D108BD9-81ED-4DB2-BD59-A6C34878D82A}">
                    <a16:rowId xmlns:a16="http://schemas.microsoft.com/office/drawing/2014/main" val="10011"/>
                  </a:ext>
                </a:extLst>
              </a:tr>
            </a:tbl>
          </a:graphicData>
        </a:graphic>
      </p:graphicFrame>
      <p:graphicFrame>
        <p:nvGraphicFramePr>
          <p:cNvPr id="2" name="Object 1">
            <a:extLst>
              <a:ext uri="{FF2B5EF4-FFF2-40B4-BE49-F238E27FC236}">
                <a16:creationId xmlns:a16="http://schemas.microsoft.com/office/drawing/2014/main" id="{0C40F8C4-CD40-4FFD-AD54-9A1ECA16A035}"/>
              </a:ext>
            </a:extLst>
          </p:cNvPr>
          <p:cNvGraphicFramePr>
            <a:graphicFrameLocks noChangeAspect="1"/>
          </p:cNvGraphicFramePr>
          <p:nvPr>
            <p:extLst>
              <p:ext uri="{D42A27DB-BD31-4B8C-83A1-F6EECF244321}">
                <p14:modId xmlns:p14="http://schemas.microsoft.com/office/powerpoint/2010/main" val="429998045"/>
              </p:ext>
            </p:extLst>
          </p:nvPr>
        </p:nvGraphicFramePr>
        <p:xfrm>
          <a:off x="9693965" y="2283935"/>
          <a:ext cx="914400" cy="771525"/>
        </p:xfrm>
        <a:graphic>
          <a:graphicData uri="http://schemas.openxmlformats.org/presentationml/2006/ole">
            <mc:AlternateContent xmlns:mc="http://schemas.openxmlformats.org/markup-compatibility/2006">
              <mc:Choice xmlns:v="urn:schemas-microsoft-com:vml" Requires="v">
                <p:oleObj spid="_x0000_s18045"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9693965" y="2283935"/>
                        <a:ext cx="914400" cy="771525"/>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4D291DBD-6D80-4FFE-B54C-9EC733F5A42D}"/>
              </a:ext>
            </a:extLst>
          </p:cNvPr>
          <p:cNvPicPr>
            <a:picLocks noChangeAspect="1"/>
          </p:cNvPicPr>
          <p:nvPr/>
        </p:nvPicPr>
        <p:blipFill>
          <a:blip r:embed="rId6"/>
          <a:stretch>
            <a:fillRect/>
          </a:stretch>
        </p:blipFill>
        <p:spPr>
          <a:xfrm>
            <a:off x="1835625" y="576560"/>
            <a:ext cx="1104900" cy="1114425"/>
          </a:xfrm>
          <a:prstGeom prst="rect">
            <a:avLst/>
          </a:prstGeom>
        </p:spPr>
      </p:pic>
    </p:spTree>
    <p:extLst>
      <p:ext uri="{BB962C8B-B14F-4D97-AF65-F5344CB8AC3E}">
        <p14:creationId xmlns:p14="http://schemas.microsoft.com/office/powerpoint/2010/main" val="67194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6328A01-FDB6-435A-AFCA-3696B1470E4D}"/>
              </a:ext>
            </a:extLst>
          </p:cNvPr>
          <p:cNvSpPr>
            <a:spLocks noGrp="1"/>
          </p:cNvSpPr>
          <p:nvPr>
            <p:ph type="title"/>
          </p:nvPr>
        </p:nvSpPr>
        <p:spPr>
          <a:xfrm>
            <a:off x="2768253" y="501041"/>
            <a:ext cx="4256701" cy="517711"/>
          </a:xfrm>
        </p:spPr>
        <p:txBody>
          <a:bodyPr>
            <a:normAutofit/>
          </a:bodyPr>
          <a:lstStyle/>
          <a:p>
            <a:r>
              <a:rPr lang="en-IN" sz="2400" dirty="0">
                <a:solidFill>
                  <a:schemeClr val="bg2">
                    <a:lumMod val="50000"/>
                  </a:schemeClr>
                </a:solidFill>
              </a:rPr>
              <a:t>CISQ Violations &amp; Report</a:t>
            </a:r>
            <a:endParaRPr lang="en-US" sz="2400" dirty="0">
              <a:solidFill>
                <a:schemeClr val="bg2">
                  <a:lumMod val="50000"/>
                </a:schemeClr>
              </a:solidFill>
            </a:endParaRPr>
          </a:p>
        </p:txBody>
      </p:sp>
      <p:graphicFrame>
        <p:nvGraphicFramePr>
          <p:cNvPr id="6" name="Table 5">
            <a:extLst>
              <a:ext uri="{FF2B5EF4-FFF2-40B4-BE49-F238E27FC236}">
                <a16:creationId xmlns:a16="http://schemas.microsoft.com/office/drawing/2014/main" id="{6606853C-2D17-4EFB-BE08-186B1F17B4EE}"/>
              </a:ext>
            </a:extLst>
          </p:cNvPr>
          <p:cNvGraphicFramePr>
            <a:graphicFrameLocks noGrp="1"/>
          </p:cNvGraphicFramePr>
          <p:nvPr>
            <p:extLst>
              <p:ext uri="{D42A27DB-BD31-4B8C-83A1-F6EECF244321}">
                <p14:modId xmlns:p14="http://schemas.microsoft.com/office/powerpoint/2010/main" val="2673916139"/>
              </p:ext>
            </p:extLst>
          </p:nvPr>
        </p:nvGraphicFramePr>
        <p:xfrm>
          <a:off x="728609" y="3061699"/>
          <a:ext cx="5908498" cy="2421295"/>
        </p:xfrm>
        <a:graphic>
          <a:graphicData uri="http://schemas.openxmlformats.org/drawingml/2006/table">
            <a:tbl>
              <a:tblPr firstRow="1" firstCol="1" bandRow="1">
                <a:tableStyleId>{1FECB4D8-DB02-4DC6-A0A2-4F2EBAE1DC90}</a:tableStyleId>
              </a:tblPr>
              <a:tblGrid>
                <a:gridCol w="3226942">
                  <a:extLst>
                    <a:ext uri="{9D8B030D-6E8A-4147-A177-3AD203B41FA5}">
                      <a16:colId xmlns:a16="http://schemas.microsoft.com/office/drawing/2014/main" val="3066916462"/>
                    </a:ext>
                  </a:extLst>
                </a:gridCol>
                <a:gridCol w="2681556">
                  <a:extLst>
                    <a:ext uri="{9D8B030D-6E8A-4147-A177-3AD203B41FA5}">
                      <a16:colId xmlns:a16="http://schemas.microsoft.com/office/drawing/2014/main" val="4141386669"/>
                    </a:ext>
                  </a:extLst>
                </a:gridCol>
              </a:tblGrid>
              <a:tr h="472611">
                <a:tc>
                  <a:txBody>
                    <a:bodyPr/>
                    <a:lstStyle/>
                    <a:p>
                      <a:pPr marL="209550" marR="417195" algn="l">
                        <a:lnSpc>
                          <a:spcPts val="1200"/>
                        </a:lnSpc>
                        <a:spcAft>
                          <a:spcPts val="600"/>
                        </a:spcAft>
                      </a:pPr>
                      <a:r>
                        <a:rPr lang="en-US" sz="1600" dirty="0">
                          <a:effectLst/>
                        </a:rPr>
                        <a:t>CISQ</a:t>
                      </a:r>
                      <a:endParaRPr lang="en-IN"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 algn="ctr">
                        <a:lnSpc>
                          <a:spcPts val="1200"/>
                        </a:lnSpc>
                        <a:spcAft>
                          <a:spcPts val="600"/>
                        </a:spcAft>
                      </a:pPr>
                      <a:r>
                        <a:rPr lang="en-US" sz="1600" dirty="0">
                          <a:effectLst/>
                        </a:rPr>
                        <a:t>Total Violations</a:t>
                      </a:r>
                      <a:endParaRPr lang="en-IN"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6184131"/>
                  </a:ext>
                </a:extLst>
              </a:tr>
              <a:tr h="487171">
                <a:tc>
                  <a:txBody>
                    <a:bodyPr/>
                    <a:lstStyle/>
                    <a:p>
                      <a:pPr marL="180340" marR="417195" algn="l">
                        <a:lnSpc>
                          <a:spcPts val="1200"/>
                        </a:lnSpc>
                        <a:spcAft>
                          <a:spcPts val="600"/>
                        </a:spcAft>
                      </a:pPr>
                      <a:endParaRPr lang="en-US" sz="1600" dirty="0">
                        <a:effectLst/>
                      </a:endParaRPr>
                    </a:p>
                    <a:p>
                      <a:pPr marL="180340" marR="417195" algn="l">
                        <a:lnSpc>
                          <a:spcPts val="1200"/>
                        </a:lnSpc>
                        <a:spcAft>
                          <a:spcPts val="600"/>
                        </a:spcAft>
                      </a:pPr>
                      <a:r>
                        <a:rPr lang="en-US" sz="1600" dirty="0">
                          <a:effectLst/>
                        </a:rPr>
                        <a:t>CISQ-Maintainability </a:t>
                      </a:r>
                      <a:endParaRPr lang="en-IN"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lgn="ctr" defTabSz="914400" rtl="0" eaLnBrk="1" latinLnBrk="0" hangingPunct="1">
                        <a:lnSpc>
                          <a:spcPts val="1200"/>
                        </a:lnSpc>
                        <a:spcAft>
                          <a:spcPts val="600"/>
                        </a:spcAft>
                      </a:pPr>
                      <a:endParaRPr lang="en-US" sz="1600" kern="1200" dirty="0">
                        <a:solidFill>
                          <a:schemeClr val="dk1"/>
                        </a:solidFill>
                        <a:effectLst/>
                        <a:latin typeface="+mn-lt"/>
                        <a:ea typeface="+mn-ea"/>
                        <a:cs typeface="+mn-cs"/>
                      </a:endParaRPr>
                    </a:p>
                    <a:p>
                      <a:pPr marL="180340" algn="ctr" defTabSz="914400" rtl="0" eaLnBrk="1" latinLnBrk="0" hangingPunct="1">
                        <a:lnSpc>
                          <a:spcPts val="1200"/>
                        </a:lnSpc>
                        <a:spcAft>
                          <a:spcPts val="600"/>
                        </a:spcAft>
                      </a:pPr>
                      <a:r>
                        <a:rPr lang="en-US" sz="1800" b="1" kern="1200" dirty="0">
                          <a:solidFill>
                            <a:schemeClr val="dk1"/>
                          </a:solidFill>
                          <a:effectLst/>
                          <a:latin typeface="+mn-lt"/>
                          <a:ea typeface="+mn-ea"/>
                          <a:cs typeface="+mn-cs"/>
                        </a:rPr>
                        <a:t>66,873</a:t>
                      </a:r>
                      <a:endParaRPr lang="en-IN"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73965109"/>
                  </a:ext>
                </a:extLst>
              </a:tr>
              <a:tr h="487171">
                <a:tc>
                  <a:txBody>
                    <a:bodyPr/>
                    <a:lstStyle/>
                    <a:p>
                      <a:pPr marL="180340" marR="417195" algn="l">
                        <a:lnSpc>
                          <a:spcPts val="1200"/>
                        </a:lnSpc>
                        <a:spcAft>
                          <a:spcPts val="600"/>
                        </a:spcAft>
                      </a:pPr>
                      <a:endParaRPr lang="en-US" sz="1600" dirty="0">
                        <a:effectLst/>
                      </a:endParaRPr>
                    </a:p>
                    <a:p>
                      <a:pPr marL="180340" marR="417195" algn="l">
                        <a:lnSpc>
                          <a:spcPts val="1200"/>
                        </a:lnSpc>
                        <a:spcAft>
                          <a:spcPts val="600"/>
                        </a:spcAft>
                      </a:pPr>
                      <a:r>
                        <a:rPr lang="en-US" sz="1600" dirty="0">
                          <a:effectLst/>
                        </a:rPr>
                        <a:t>CISQ-Performance-Efficiency </a:t>
                      </a:r>
                      <a:endParaRPr lang="en-IN"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lgn="ctr" defTabSz="914400" rtl="0" eaLnBrk="1" latinLnBrk="0" hangingPunct="1">
                        <a:lnSpc>
                          <a:spcPts val="1200"/>
                        </a:lnSpc>
                        <a:spcAft>
                          <a:spcPts val="600"/>
                        </a:spcAft>
                      </a:pPr>
                      <a:endParaRPr lang="en-US" sz="1600" kern="1200" dirty="0">
                        <a:solidFill>
                          <a:schemeClr val="dk1"/>
                        </a:solidFill>
                        <a:effectLst/>
                        <a:latin typeface="+mn-lt"/>
                        <a:ea typeface="+mn-ea"/>
                        <a:cs typeface="+mn-cs"/>
                      </a:endParaRPr>
                    </a:p>
                    <a:p>
                      <a:pPr marL="180340" algn="ctr" defTabSz="914400" rtl="0" eaLnBrk="1" latinLnBrk="0" hangingPunct="1">
                        <a:lnSpc>
                          <a:spcPts val="1200"/>
                        </a:lnSpc>
                        <a:spcAft>
                          <a:spcPts val="600"/>
                        </a:spcAft>
                      </a:pPr>
                      <a:r>
                        <a:rPr lang="en-US" sz="1800" b="1" kern="1200" dirty="0">
                          <a:solidFill>
                            <a:schemeClr val="dk1"/>
                          </a:solidFill>
                          <a:effectLst/>
                          <a:latin typeface="+mn-lt"/>
                          <a:ea typeface="+mn-ea"/>
                          <a:cs typeface="+mn-cs"/>
                        </a:rPr>
                        <a:t>3,172</a:t>
                      </a:r>
                      <a:endParaRPr lang="en-IN"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682364775"/>
                  </a:ext>
                </a:extLst>
              </a:tr>
              <a:tr h="487171">
                <a:tc>
                  <a:txBody>
                    <a:bodyPr/>
                    <a:lstStyle/>
                    <a:p>
                      <a:pPr marL="180340" marR="417195" algn="l">
                        <a:lnSpc>
                          <a:spcPts val="1200"/>
                        </a:lnSpc>
                        <a:spcAft>
                          <a:spcPts val="600"/>
                        </a:spcAft>
                      </a:pPr>
                      <a:endParaRPr lang="en-US" sz="1600" dirty="0">
                        <a:effectLst/>
                      </a:endParaRPr>
                    </a:p>
                    <a:p>
                      <a:pPr marL="180340" marR="417195" algn="l">
                        <a:lnSpc>
                          <a:spcPts val="1200"/>
                        </a:lnSpc>
                        <a:spcAft>
                          <a:spcPts val="600"/>
                        </a:spcAft>
                      </a:pPr>
                      <a:r>
                        <a:rPr lang="en-US" sz="1600" dirty="0">
                          <a:effectLst/>
                        </a:rPr>
                        <a:t>CISQ-Reliability </a:t>
                      </a:r>
                      <a:endParaRPr lang="en-IN"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lgn="ctr" defTabSz="914400" rtl="0" eaLnBrk="1" latinLnBrk="0" hangingPunct="1">
                        <a:lnSpc>
                          <a:spcPts val="1200"/>
                        </a:lnSpc>
                        <a:spcAft>
                          <a:spcPts val="600"/>
                        </a:spcAft>
                      </a:pPr>
                      <a:endParaRPr lang="en-US" sz="1600" kern="1200" dirty="0">
                        <a:solidFill>
                          <a:schemeClr val="dk1"/>
                        </a:solidFill>
                        <a:effectLst/>
                        <a:latin typeface="+mn-lt"/>
                        <a:ea typeface="+mn-ea"/>
                        <a:cs typeface="+mn-cs"/>
                      </a:endParaRPr>
                    </a:p>
                    <a:p>
                      <a:pPr marL="180340" algn="ctr" defTabSz="914400" rtl="0" eaLnBrk="1" latinLnBrk="0" hangingPunct="1">
                        <a:lnSpc>
                          <a:spcPts val="1200"/>
                        </a:lnSpc>
                        <a:spcAft>
                          <a:spcPts val="600"/>
                        </a:spcAft>
                      </a:pPr>
                      <a:r>
                        <a:rPr lang="en-US" sz="1800" b="1" kern="1200" dirty="0">
                          <a:solidFill>
                            <a:schemeClr val="dk1"/>
                          </a:solidFill>
                          <a:effectLst/>
                          <a:latin typeface="+mn-lt"/>
                          <a:ea typeface="+mn-ea"/>
                          <a:cs typeface="+mn-cs"/>
                        </a:rPr>
                        <a:t>915</a:t>
                      </a:r>
                      <a:endParaRPr lang="en-IN"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386289898"/>
                  </a:ext>
                </a:extLst>
              </a:tr>
              <a:tr h="487171">
                <a:tc>
                  <a:txBody>
                    <a:bodyPr/>
                    <a:lstStyle/>
                    <a:p>
                      <a:pPr marL="180340" marR="417195" algn="l">
                        <a:lnSpc>
                          <a:spcPts val="1200"/>
                        </a:lnSpc>
                        <a:spcAft>
                          <a:spcPts val="600"/>
                        </a:spcAft>
                      </a:pPr>
                      <a:endParaRPr lang="en-US" sz="1600" dirty="0">
                        <a:effectLst/>
                      </a:endParaRPr>
                    </a:p>
                    <a:p>
                      <a:pPr marL="180340" marR="417195" algn="l">
                        <a:lnSpc>
                          <a:spcPts val="1200"/>
                        </a:lnSpc>
                        <a:spcAft>
                          <a:spcPts val="600"/>
                        </a:spcAft>
                      </a:pPr>
                      <a:r>
                        <a:rPr lang="en-US" sz="1600" dirty="0">
                          <a:effectLst/>
                        </a:rPr>
                        <a:t>CISQ-Security </a:t>
                      </a:r>
                      <a:endParaRPr lang="en-IN" sz="16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180340" algn="ctr" defTabSz="914400" rtl="0" eaLnBrk="1" latinLnBrk="0" hangingPunct="1">
                        <a:lnSpc>
                          <a:spcPts val="1200"/>
                        </a:lnSpc>
                        <a:spcAft>
                          <a:spcPts val="600"/>
                        </a:spcAft>
                      </a:pPr>
                      <a:endParaRPr lang="en-US" sz="1600" kern="1200" dirty="0">
                        <a:solidFill>
                          <a:schemeClr val="dk1"/>
                        </a:solidFill>
                        <a:effectLst/>
                        <a:latin typeface="+mn-lt"/>
                        <a:ea typeface="+mn-ea"/>
                        <a:cs typeface="+mn-cs"/>
                      </a:endParaRPr>
                    </a:p>
                    <a:p>
                      <a:pPr marL="180340" algn="ctr" defTabSz="914400" rtl="0" eaLnBrk="1" latinLnBrk="0" hangingPunct="1">
                        <a:lnSpc>
                          <a:spcPts val="1200"/>
                        </a:lnSpc>
                        <a:spcAft>
                          <a:spcPts val="600"/>
                        </a:spcAft>
                      </a:pPr>
                      <a:r>
                        <a:rPr lang="en-US" sz="1800" b="1" kern="1200" dirty="0">
                          <a:solidFill>
                            <a:schemeClr val="dk1"/>
                          </a:solidFill>
                          <a:effectLst/>
                          <a:latin typeface="+mn-lt"/>
                          <a:ea typeface="+mn-ea"/>
                          <a:cs typeface="+mn-cs"/>
                        </a:rPr>
                        <a:t>33</a:t>
                      </a:r>
                      <a:endParaRPr lang="en-IN"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055089745"/>
                  </a:ext>
                </a:extLst>
              </a:tr>
            </a:tbl>
          </a:graphicData>
        </a:graphic>
      </p:graphicFrame>
      <p:sp>
        <p:nvSpPr>
          <p:cNvPr id="15" name="TextBox 14">
            <a:extLst>
              <a:ext uri="{FF2B5EF4-FFF2-40B4-BE49-F238E27FC236}">
                <a16:creationId xmlns:a16="http://schemas.microsoft.com/office/drawing/2014/main" id="{AE529ACC-C722-427B-9296-8F7721DA0209}"/>
              </a:ext>
            </a:extLst>
          </p:cNvPr>
          <p:cNvSpPr txBox="1"/>
          <p:nvPr/>
        </p:nvSpPr>
        <p:spPr>
          <a:xfrm>
            <a:off x="7024954" y="1759972"/>
            <a:ext cx="4995810" cy="3416320"/>
          </a:xfrm>
          <a:prstGeom prst="rect">
            <a:avLst/>
          </a:prstGeom>
          <a:noFill/>
        </p:spPr>
        <p:txBody>
          <a:bodyPr wrap="square">
            <a:spAutoFit/>
          </a:bodyPr>
          <a:lstStyle/>
          <a:p>
            <a:pPr algn="just"/>
            <a:r>
              <a:rPr lang="en-IN" dirty="0"/>
              <a:t> </a:t>
            </a:r>
          </a:p>
          <a:p>
            <a:pPr algn="just"/>
            <a:r>
              <a:rPr lang="en-IN" dirty="0"/>
              <a:t>CAST AIP applies over 1200 engineering checks based on standards and measurements developed by the Software Engineering Institute (SEI), International Standards Organization (ISO), Consortium for IT Software Quality (CISQ), the Institute of Electrical and Electronics Engineers (IEEE) and the technology provider industry. The resulting analysis identifies specific flaws in the software and aggregates this information into metrics to objectively quantify the structural quality of the application. </a:t>
            </a:r>
          </a:p>
        </p:txBody>
      </p:sp>
      <p:sp>
        <p:nvSpPr>
          <p:cNvPr id="18" name="TextBox 17">
            <a:extLst>
              <a:ext uri="{FF2B5EF4-FFF2-40B4-BE49-F238E27FC236}">
                <a16:creationId xmlns:a16="http://schemas.microsoft.com/office/drawing/2014/main" id="{DE304101-D72C-44EB-8064-32A7441AC656}"/>
              </a:ext>
            </a:extLst>
          </p:cNvPr>
          <p:cNvSpPr txBox="1"/>
          <p:nvPr/>
        </p:nvSpPr>
        <p:spPr>
          <a:xfrm>
            <a:off x="654975" y="6072498"/>
            <a:ext cx="4081409" cy="369332"/>
          </a:xfrm>
          <a:prstGeom prst="rect">
            <a:avLst/>
          </a:prstGeom>
          <a:noFill/>
        </p:spPr>
        <p:txBody>
          <a:bodyPr wrap="square">
            <a:spAutoFit/>
          </a:bodyPr>
          <a:lstStyle/>
          <a:p>
            <a:pPr algn="just"/>
            <a:r>
              <a:rPr lang="en-IN" dirty="0">
                <a:solidFill>
                  <a:srgbClr val="C00000"/>
                </a:solidFill>
              </a:rPr>
              <a:t>Refer to the report for details on findings: </a:t>
            </a:r>
          </a:p>
        </p:txBody>
      </p:sp>
      <p:graphicFrame>
        <p:nvGraphicFramePr>
          <p:cNvPr id="4" name="Object 3">
            <a:extLst>
              <a:ext uri="{FF2B5EF4-FFF2-40B4-BE49-F238E27FC236}">
                <a16:creationId xmlns:a16="http://schemas.microsoft.com/office/drawing/2014/main" id="{38C0AA78-B487-4201-9009-DF63D78E6641}"/>
              </a:ext>
            </a:extLst>
          </p:cNvPr>
          <p:cNvGraphicFramePr>
            <a:graphicFrameLocks noChangeAspect="1"/>
          </p:cNvGraphicFramePr>
          <p:nvPr>
            <p:extLst>
              <p:ext uri="{D42A27DB-BD31-4B8C-83A1-F6EECF244321}">
                <p14:modId xmlns:p14="http://schemas.microsoft.com/office/powerpoint/2010/main" val="2011036470"/>
              </p:ext>
            </p:extLst>
          </p:nvPr>
        </p:nvGraphicFramePr>
        <p:xfrm>
          <a:off x="5194852" y="5871401"/>
          <a:ext cx="914400" cy="771525"/>
        </p:xfrm>
        <a:graphic>
          <a:graphicData uri="http://schemas.openxmlformats.org/presentationml/2006/ole">
            <mc:AlternateContent xmlns:mc="http://schemas.openxmlformats.org/markup-compatibility/2006">
              <mc:Choice xmlns:v="urn:schemas-microsoft-com:vml" Requires="v">
                <p:oleObj spid="_x0000_s15078"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5194852" y="5871401"/>
                        <a:ext cx="914400" cy="771525"/>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CBE6496-E489-48DB-B0EA-93AB6FD15F44}"/>
              </a:ext>
            </a:extLst>
          </p:cNvPr>
          <p:cNvPicPr>
            <a:picLocks noChangeAspect="1"/>
          </p:cNvPicPr>
          <p:nvPr/>
        </p:nvPicPr>
        <p:blipFill>
          <a:blip r:embed="rId6"/>
          <a:stretch>
            <a:fillRect/>
          </a:stretch>
        </p:blipFill>
        <p:spPr>
          <a:xfrm>
            <a:off x="2128941" y="1502063"/>
            <a:ext cx="1133475" cy="1076325"/>
          </a:xfrm>
          <a:prstGeom prst="rect">
            <a:avLst/>
          </a:prstGeom>
        </p:spPr>
      </p:pic>
    </p:spTree>
    <p:extLst>
      <p:ext uri="{BB962C8B-B14F-4D97-AF65-F5344CB8AC3E}">
        <p14:creationId xmlns:p14="http://schemas.microsoft.com/office/powerpoint/2010/main" val="146717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B9E72C9B-7E03-4DAE-BEA9-A0B8B1735C8E}"/>
              </a:ext>
            </a:extLst>
          </p:cNvPr>
          <p:cNvSpPr>
            <a:spLocks noGrp="1"/>
          </p:cNvSpPr>
          <p:nvPr>
            <p:ph type="title"/>
          </p:nvPr>
        </p:nvSpPr>
        <p:spPr>
          <a:xfrm>
            <a:off x="3358267" y="396206"/>
            <a:ext cx="7349067" cy="615553"/>
          </a:xfrm>
        </p:spPr>
        <p:txBody>
          <a:bodyPr>
            <a:normAutofit/>
          </a:bodyPr>
          <a:lstStyle/>
          <a:p>
            <a:r>
              <a:rPr lang="en-US" sz="2400" dirty="0">
                <a:solidFill>
                  <a:schemeClr val="bg2">
                    <a:lumMod val="50000"/>
                  </a:schemeClr>
                </a:solidFill>
              </a:rPr>
              <a:t>CAST ‘MRI for Software’</a:t>
            </a:r>
          </a:p>
        </p:txBody>
      </p:sp>
      <p:sp>
        <p:nvSpPr>
          <p:cNvPr id="22" name="Slide Number Placeholder 3">
            <a:extLst>
              <a:ext uri="{FF2B5EF4-FFF2-40B4-BE49-F238E27FC236}">
                <a16:creationId xmlns:a16="http://schemas.microsoft.com/office/drawing/2014/main" id="{D35DEE39-A64D-47D0-B1F3-1ED85CB53D82}"/>
              </a:ext>
            </a:extLst>
          </p:cNvPr>
          <p:cNvSpPr>
            <a:spLocks noGrp="1"/>
          </p:cNvSpPr>
          <p:nvPr>
            <p:ph type="sldNum" sz="quarter" idx="4294967295"/>
          </p:nvPr>
        </p:nvSpPr>
        <p:spPr>
          <a:xfrm>
            <a:off x="0" y="6505575"/>
            <a:ext cx="661988" cy="365125"/>
          </a:xfrm>
          <a:prstGeom prst="rect">
            <a:avLst/>
          </a:prstGeom>
        </p:spPr>
        <p:txBody>
          <a:bodyPr anchor="ctr"/>
          <a:lstStyle>
            <a:lvl1pPr algn="r">
              <a:defRPr sz="1100">
                <a:solidFill>
                  <a:schemeClr val="tx1">
                    <a:lumMod val="50000"/>
                    <a:lumOff val="50000"/>
                  </a:schemeClr>
                </a:solidFill>
              </a:defRPr>
            </a:lvl1pPr>
          </a:lstStyle>
          <a:p>
            <a:fld id="{82A741BF-3B2B-D247-8C55-2CB6AFEF6FBF}" type="slidenum">
              <a:rPr lang="en-US" sz="900" smtClean="0"/>
              <a:pPr/>
              <a:t>2</a:t>
            </a:fld>
            <a:endParaRPr lang="en-US" sz="900" dirty="0"/>
          </a:p>
        </p:txBody>
      </p:sp>
      <p:sp>
        <p:nvSpPr>
          <p:cNvPr id="23" name="Text Placeholder 1">
            <a:extLst>
              <a:ext uri="{FF2B5EF4-FFF2-40B4-BE49-F238E27FC236}">
                <a16:creationId xmlns:a16="http://schemas.microsoft.com/office/drawing/2014/main" id="{8304DEB5-F35E-4629-9A8C-4E9BD5732D8F}"/>
              </a:ext>
            </a:extLst>
          </p:cNvPr>
          <p:cNvSpPr txBox="1">
            <a:spLocks/>
          </p:cNvSpPr>
          <p:nvPr/>
        </p:nvSpPr>
        <p:spPr>
          <a:xfrm>
            <a:off x="0" y="1395084"/>
            <a:ext cx="12192000" cy="1073796"/>
          </a:xfrm>
          <a:prstGeom prst="rect">
            <a:avLst/>
          </a:prstGeom>
        </p:spPr>
        <p:txBody>
          <a:bodyPr vert="horz" lIns="91440" tIns="45720" rIns="91440" bIns="45720" rtlCol="0" anchor="t">
            <a:noAutofit/>
          </a:bodyPr>
          <a:lstStyle>
            <a:lvl1pPr marL="285750" indent="-285750" algn="l" defTabSz="457200" rtl="0" eaLnBrk="1" latinLnBrk="0" hangingPunct="1">
              <a:lnSpc>
                <a:spcPct val="100000"/>
              </a:lnSpc>
              <a:spcBef>
                <a:spcPts val="1200"/>
              </a:spcBef>
              <a:buFont typeface="Arial" panose="020B0604020202020204" pitchFamily="34" charset="0"/>
              <a:buChar char="•"/>
              <a:defRPr sz="2000" kern="1200">
                <a:solidFill>
                  <a:schemeClr val="tx1"/>
                </a:solidFill>
                <a:latin typeface="Gotham Narrow Light" pitchFamily="50" charset="0"/>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Gotham Narrow Light" pitchFamily="50" charset="0"/>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600" kern="1200">
                <a:solidFill>
                  <a:schemeClr val="tx1"/>
                </a:solidFill>
                <a:latin typeface="Gotham Narrow Light" pitchFamily="50" charset="0"/>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400" kern="1200">
                <a:solidFill>
                  <a:schemeClr val="tx1"/>
                </a:solidFill>
                <a:latin typeface="Gotham Narrow Light" pitchFamily="50" charset="0"/>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10000"/>
              </a:lnSpc>
              <a:buNone/>
            </a:pPr>
            <a:r>
              <a:rPr lang="en-US" sz="2400" dirty="0">
                <a:latin typeface="Gotham Narrow Book"/>
              </a:rPr>
              <a:t>Analyses database structures, code components, interdependencies.</a:t>
            </a:r>
            <a:br>
              <a:rPr lang="en-US" sz="2400" dirty="0">
                <a:latin typeface="Gotham Narrow Book"/>
              </a:rPr>
            </a:br>
            <a:r>
              <a:rPr lang="en-US" sz="2400" dirty="0">
                <a:latin typeface="Gotham Narrow Book"/>
              </a:rPr>
              <a:t>Delivers accurate, precise, actionable intelligence.</a:t>
            </a:r>
          </a:p>
        </p:txBody>
      </p:sp>
      <p:pic>
        <p:nvPicPr>
          <p:cNvPr id="29" name="Picture 12" descr="Image result for blueprint icon">
            <a:extLst>
              <a:ext uri="{FF2B5EF4-FFF2-40B4-BE49-F238E27FC236}">
                <a16:creationId xmlns:a16="http://schemas.microsoft.com/office/drawing/2014/main" id="{1E86CE79-284F-49C8-95F7-7F009D5B06B7}"/>
              </a:ext>
            </a:extLst>
          </p:cNvPr>
          <p:cNvPicPr>
            <a:picLocks noChangeAspect="1" noChangeArrowheads="1"/>
          </p:cNvPicPr>
          <p:nvPr/>
        </p:nvPicPr>
        <p:blipFill>
          <a:blip r:embed="rId3" cstate="print">
            <a:duotone>
              <a:srgbClr val="5B9BD5">
                <a:shade val="45000"/>
                <a:satMod val="135000"/>
              </a:srgbClr>
              <a:prstClr val="white"/>
            </a:duotone>
            <a:alphaModFix/>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a:ext>
            </a:extLst>
          </a:blip>
          <a:srcRect/>
          <a:stretch>
            <a:fillRect/>
          </a:stretch>
        </p:blipFill>
        <p:spPr bwMode="auto">
          <a:xfrm>
            <a:off x="2185750" y="2775815"/>
            <a:ext cx="454868" cy="454868"/>
          </a:xfrm>
          <a:prstGeom prst="rect">
            <a:avLst/>
          </a:prstGeom>
          <a:noFill/>
        </p:spPr>
      </p:pic>
      <p:pic>
        <p:nvPicPr>
          <p:cNvPr id="30" name="Graphic 29" descr="Ruler">
            <a:extLst>
              <a:ext uri="{FF2B5EF4-FFF2-40B4-BE49-F238E27FC236}">
                <a16:creationId xmlns:a16="http://schemas.microsoft.com/office/drawing/2014/main" id="{F91E7431-24F0-4D59-A3FD-FA5720BE9082}"/>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909229" y="2793674"/>
            <a:ext cx="395643" cy="395643"/>
          </a:xfrm>
          <a:prstGeom prst="rect">
            <a:avLst/>
          </a:prstGeom>
        </p:spPr>
      </p:pic>
      <p:pic>
        <p:nvPicPr>
          <p:cNvPr id="33" name="Picture 32" descr="A close up of a logo&#10;&#10;Description generated with very high confidence">
            <a:extLst>
              <a:ext uri="{FF2B5EF4-FFF2-40B4-BE49-F238E27FC236}">
                <a16:creationId xmlns:a16="http://schemas.microsoft.com/office/drawing/2014/main" id="{BC7F8926-3503-41FE-A8FE-268D6260D067}"/>
              </a:ext>
            </a:extLst>
          </p:cNvPr>
          <p:cNvPicPr>
            <a:picLocks noChangeAspect="1"/>
          </p:cNvPicPr>
          <p:nvPr/>
        </p:nvPicPr>
        <p:blipFill>
          <a:blip r:embed="rId7" cstate="print">
            <a:duotone>
              <a:srgbClr val="70AD47">
                <a:shade val="45000"/>
                <a:satMod val="135000"/>
              </a:srgbClr>
              <a:prstClr val="white"/>
            </a:duotone>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a:ext>
            </a:extLst>
          </a:blip>
          <a:stretch>
            <a:fillRect/>
          </a:stretch>
        </p:blipFill>
        <p:spPr>
          <a:xfrm>
            <a:off x="5419607" y="2745899"/>
            <a:ext cx="512056" cy="512056"/>
          </a:xfrm>
          <a:prstGeom prst="rect">
            <a:avLst/>
          </a:prstGeom>
          <a:noFill/>
        </p:spPr>
      </p:pic>
      <p:pic>
        <p:nvPicPr>
          <p:cNvPr id="21" name="Picture 20" descr="A close up of a logo&#10;&#10;Description generated with very high confidence">
            <a:extLst>
              <a:ext uri="{FF2B5EF4-FFF2-40B4-BE49-F238E27FC236}">
                <a16:creationId xmlns:a16="http://schemas.microsoft.com/office/drawing/2014/main" id="{CC8D7AC8-4E3B-443D-A5AF-0F100B7CB5E2}"/>
              </a:ext>
            </a:extLst>
          </p:cNvPr>
          <p:cNvPicPr>
            <a:picLocks noChangeAspect="1"/>
          </p:cNvPicPr>
          <p:nvPr/>
        </p:nvPicPr>
        <p:blipFill>
          <a:blip r:embed="rId9" cstate="print">
            <a:duotone>
              <a:srgbClr val="ED7D31">
                <a:shade val="45000"/>
                <a:satMod val="135000"/>
              </a:srgbClr>
              <a:prstClr val="white"/>
            </a:duotone>
            <a:extLst>
              <a:ext uri="{28A0092B-C50C-407E-A947-70E740481C1C}">
                <a14:useLocalDpi xmlns:a14="http://schemas.microsoft.com/office/drawing/2010/main"/>
              </a:ext>
            </a:extLst>
          </a:blip>
          <a:stretch>
            <a:fillRect/>
          </a:stretch>
        </p:blipFill>
        <p:spPr>
          <a:xfrm>
            <a:off x="4544499" y="2752739"/>
            <a:ext cx="528319" cy="528319"/>
          </a:xfrm>
          <a:prstGeom prst="rect">
            <a:avLst/>
          </a:prstGeom>
          <a:noFill/>
        </p:spPr>
      </p:pic>
      <p:graphicFrame>
        <p:nvGraphicFramePr>
          <p:cNvPr id="19" name="Table 6">
            <a:extLst>
              <a:ext uri="{FF2B5EF4-FFF2-40B4-BE49-F238E27FC236}">
                <a16:creationId xmlns:a16="http://schemas.microsoft.com/office/drawing/2014/main" id="{76BE844A-7CF7-4DF5-B2B4-0212CAFE101B}"/>
              </a:ext>
            </a:extLst>
          </p:cNvPr>
          <p:cNvGraphicFramePr>
            <a:graphicFrameLocks noGrp="1"/>
          </p:cNvGraphicFramePr>
          <p:nvPr/>
        </p:nvGraphicFramePr>
        <p:xfrm>
          <a:off x="1201829" y="3259076"/>
          <a:ext cx="2400389" cy="975360"/>
        </p:xfrm>
        <a:graphic>
          <a:graphicData uri="http://schemas.openxmlformats.org/drawingml/2006/table">
            <a:tbl>
              <a:tblPr firstRow="1" bandRow="1">
                <a:tableStyleId>{5C22544A-7EE6-4342-B048-85BDC9FD1C3A}</a:tableStyleId>
              </a:tblPr>
              <a:tblGrid>
                <a:gridCol w="2400389">
                  <a:extLst>
                    <a:ext uri="{9D8B030D-6E8A-4147-A177-3AD203B41FA5}">
                      <a16:colId xmlns:a16="http://schemas.microsoft.com/office/drawing/2014/main" val="94572988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tx1"/>
                          </a:solidFill>
                          <a:latin typeface="Gotham Book" pitchFamily="50" charset="0"/>
                          <a:ea typeface="+mn-ea"/>
                          <a:cs typeface="Gotham Book" pitchFamily="50" charset="0"/>
                        </a:rPr>
                        <a:t>Architecture </a:t>
                      </a:r>
                      <a:br>
                        <a:rPr lang="en-US" sz="1500" b="1" kern="1200" dirty="0">
                          <a:solidFill>
                            <a:schemeClr val="tx1"/>
                          </a:solidFill>
                          <a:latin typeface="Gotham Book" pitchFamily="50" charset="0"/>
                          <a:ea typeface="+mn-ea"/>
                          <a:cs typeface="Gotham Book" pitchFamily="50" charset="0"/>
                        </a:rPr>
                      </a:br>
                      <a:r>
                        <a:rPr lang="en-US" sz="1500" b="1" kern="1200" dirty="0">
                          <a:solidFill>
                            <a:schemeClr val="tx1"/>
                          </a:solidFill>
                          <a:latin typeface="Gotham Book" pitchFamily="50" charset="0"/>
                          <a:ea typeface="+mn-ea"/>
                          <a:cs typeface="Gotham Book" pitchFamily="50" charset="0"/>
                        </a:rPr>
                        <a:t>Blueprints</a:t>
                      </a:r>
                    </a:p>
                  </a:txBody>
                  <a:tcPr>
                    <a:lnL w="12700" cmpd="sng">
                      <a:noFill/>
                    </a:lnL>
                    <a:lnR w="12700" cmpd="sng">
                      <a:noFill/>
                    </a:lnR>
                    <a:lnT w="127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9206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prstClr val="black"/>
                          </a:solidFill>
                          <a:latin typeface="Gotham Light" panose="02000603030000020004" pitchFamily="2" charset="0"/>
                          <a:ea typeface="+mn-ea"/>
                          <a:cs typeface="Arial" charset="0"/>
                        </a:rPr>
                        <a:t>e2e transactions, dependencies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prstClr val="black"/>
                          </a:solidFill>
                          <a:latin typeface="Gotham Light" panose="02000603030000020004" pitchFamily="2" charset="0"/>
                          <a:ea typeface="+mn-ea"/>
                          <a:cs typeface="Arial" charset="0"/>
                        </a:rPr>
                        <a:t>DB access &amp; API call graphs</a:t>
                      </a:r>
                    </a:p>
                  </a:txBody>
                  <a:tcPr>
                    <a:lnL w="12700" cmpd="sng">
                      <a:noFill/>
                    </a:lnL>
                    <a:lnR w="12700" cmpd="sng">
                      <a:noFill/>
                    </a:lnR>
                    <a:lnT w="9525" cap="flat" cmpd="sng" algn="ctr">
                      <a:solidFill>
                        <a:schemeClr val="bg1">
                          <a:lumMod val="6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397588"/>
                  </a:ext>
                </a:extLst>
              </a:tr>
            </a:tbl>
          </a:graphicData>
        </a:graphic>
      </p:graphicFrame>
      <p:graphicFrame>
        <p:nvGraphicFramePr>
          <p:cNvPr id="20" name="Table 6">
            <a:extLst>
              <a:ext uri="{FF2B5EF4-FFF2-40B4-BE49-F238E27FC236}">
                <a16:creationId xmlns:a16="http://schemas.microsoft.com/office/drawing/2014/main" id="{3CAAC965-0951-4D55-A9A8-F05AD2566E28}"/>
              </a:ext>
            </a:extLst>
          </p:cNvPr>
          <p:cNvGraphicFramePr>
            <a:graphicFrameLocks noGrp="1"/>
          </p:cNvGraphicFramePr>
          <p:nvPr/>
        </p:nvGraphicFramePr>
        <p:xfrm>
          <a:off x="4275738" y="3259076"/>
          <a:ext cx="2757063" cy="975360"/>
        </p:xfrm>
        <a:graphic>
          <a:graphicData uri="http://schemas.openxmlformats.org/drawingml/2006/table">
            <a:tbl>
              <a:tblPr firstRow="1" bandRow="1">
                <a:tableStyleId>{5C22544A-7EE6-4342-B048-85BDC9FD1C3A}</a:tableStyleId>
              </a:tblPr>
              <a:tblGrid>
                <a:gridCol w="925535">
                  <a:extLst>
                    <a:ext uri="{9D8B030D-6E8A-4147-A177-3AD203B41FA5}">
                      <a16:colId xmlns:a16="http://schemas.microsoft.com/office/drawing/2014/main" val="1938455121"/>
                    </a:ext>
                  </a:extLst>
                </a:gridCol>
                <a:gridCol w="915764">
                  <a:extLst>
                    <a:ext uri="{9D8B030D-6E8A-4147-A177-3AD203B41FA5}">
                      <a16:colId xmlns:a16="http://schemas.microsoft.com/office/drawing/2014/main" val="126005158"/>
                    </a:ext>
                  </a:extLst>
                </a:gridCol>
                <a:gridCol w="915764">
                  <a:extLst>
                    <a:ext uri="{9D8B030D-6E8A-4147-A177-3AD203B41FA5}">
                      <a16:colId xmlns:a16="http://schemas.microsoft.com/office/drawing/2014/main" val="200818821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tx1"/>
                          </a:solidFill>
                          <a:latin typeface="Gotham Book" pitchFamily="50" charset="0"/>
                          <a:ea typeface="+mn-ea"/>
                          <a:cs typeface="Gotham Book" pitchFamily="50" charset="0"/>
                        </a:rPr>
                        <a:t>Critical Flaws</a:t>
                      </a:r>
                    </a:p>
                  </a:txBody>
                  <a:tcPr>
                    <a:lnL w="12700" cmpd="sng">
                      <a:noFill/>
                    </a:lnL>
                    <a:lnR w="12700" cmpd="sng">
                      <a:noFill/>
                    </a:lnR>
                    <a:lnT w="127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tx1"/>
                          </a:solidFill>
                          <a:latin typeface="Gotham Book" pitchFamily="50" charset="0"/>
                          <a:ea typeface="+mn-ea"/>
                          <a:cs typeface="Gotham Book" pitchFamily="50" charset="0"/>
                        </a:rPr>
                        <a:t>Quality</a:t>
                      </a:r>
                      <a:br>
                        <a:rPr lang="en-US" sz="1500" b="1" kern="1200" dirty="0">
                          <a:solidFill>
                            <a:schemeClr val="tx1"/>
                          </a:solidFill>
                          <a:latin typeface="Gotham Book" pitchFamily="50" charset="0"/>
                          <a:ea typeface="+mn-ea"/>
                          <a:cs typeface="Gotham Book" pitchFamily="50" charset="0"/>
                        </a:rPr>
                      </a:br>
                      <a:r>
                        <a:rPr lang="en-US" sz="1500" b="1" kern="1200" dirty="0">
                          <a:solidFill>
                            <a:schemeClr val="tx1"/>
                          </a:solidFill>
                          <a:latin typeface="Gotham Book" pitchFamily="50" charset="0"/>
                          <a:ea typeface="+mn-ea"/>
                          <a:cs typeface="Gotham Book" pitchFamily="50" charset="0"/>
                        </a:rPr>
                        <a:t>Grades</a:t>
                      </a:r>
                    </a:p>
                  </a:txBody>
                  <a:tcPr>
                    <a:lnL w="12700" cmpd="sng">
                      <a:noFill/>
                    </a:lnL>
                    <a:lnR w="12700" cmpd="sng">
                      <a:noFill/>
                    </a:lnR>
                    <a:lnT w="127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tx1"/>
                          </a:solidFill>
                          <a:latin typeface="Gotham Book" pitchFamily="50" charset="0"/>
                          <a:ea typeface="+mn-ea"/>
                          <a:cs typeface="Gotham Book" pitchFamily="50" charset="0"/>
                        </a:rPr>
                        <a:t>Benchmarks</a:t>
                      </a:r>
                    </a:p>
                  </a:txBody>
                  <a:tcPr>
                    <a:lnL w="12700" cmpd="sng">
                      <a:noFill/>
                    </a:lnL>
                    <a:lnR w="12700" cmpd="sng">
                      <a:noFill/>
                    </a:lnR>
                    <a:lnT w="127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920696"/>
                  </a:ext>
                </a:extLst>
              </a:tr>
              <a:tr h="370840">
                <a:tc gridSpan="3">
                  <a:txBody>
                    <a:bodyPr/>
                    <a:lstStyle/>
                    <a:p>
                      <a:pPr algn="ctr"/>
                      <a:r>
                        <a:rPr lang="en-US" sz="1100" kern="1200" dirty="0">
                          <a:solidFill>
                            <a:prstClr val="black"/>
                          </a:solidFill>
                          <a:latin typeface="Gotham Light" panose="02000603030000020004" pitchFamily="2" charset="0"/>
                          <a:ea typeface="+mn-ea"/>
                          <a:cs typeface="Arial" charset="0"/>
                        </a:rPr>
                        <a:t>Security, Reliability</a:t>
                      </a:r>
                    </a:p>
                    <a:p>
                      <a:pPr algn="ctr"/>
                      <a:r>
                        <a:rPr lang="en-US" sz="1100" kern="1200" dirty="0">
                          <a:solidFill>
                            <a:prstClr val="black"/>
                          </a:solidFill>
                          <a:latin typeface="Gotham Light" panose="02000603030000020004" pitchFamily="2" charset="0"/>
                          <a:ea typeface="+mn-ea"/>
                          <a:cs typeface="Arial" charset="0"/>
                        </a:rPr>
                        <a:t>Efficiency, Maintainability</a:t>
                      </a:r>
                    </a:p>
                  </a:txBody>
                  <a:tcPr>
                    <a:lnL w="12700" cmpd="sng">
                      <a:noFill/>
                    </a:lnL>
                    <a:lnR w="12700" cmpd="sng">
                      <a:noFill/>
                    </a:lnR>
                    <a:lnT w="9525" cap="flat" cmpd="sng" algn="ctr">
                      <a:solidFill>
                        <a:schemeClr val="bg1">
                          <a:lumMod val="6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pPr algn="ctr"/>
                      <a:endParaRPr lang="en-US" sz="1200" b="0" dirty="0">
                        <a:solidFill>
                          <a:schemeClr val="tx1">
                            <a:lumMod val="75000"/>
                            <a:lumOff val="25000"/>
                          </a:schemeClr>
                        </a:solidFill>
                        <a:latin typeface="Gotham Narrow Medium"/>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en-US" sz="1100" kern="1200" dirty="0">
                        <a:solidFill>
                          <a:prstClr val="black"/>
                        </a:solidFill>
                        <a:latin typeface="Gotham Light" panose="02000603030000020004" pitchFamily="2" charset="0"/>
                        <a:ea typeface="+mn-ea"/>
                        <a:cs typeface="Arial" charset="0"/>
                      </a:endParaRPr>
                    </a:p>
                  </a:txBody>
                  <a:tcPr>
                    <a:lnL w="12700" cmpd="sng">
                      <a:noFill/>
                    </a:lnL>
                    <a:lnR w="12700" cmpd="sng">
                      <a:noFill/>
                    </a:lnR>
                    <a:lnT w="9525" cap="flat" cmpd="sng" algn="ctr">
                      <a:solidFill>
                        <a:schemeClr val="bg1">
                          <a:lumMod val="6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397588"/>
                  </a:ext>
                </a:extLst>
              </a:tr>
            </a:tbl>
          </a:graphicData>
        </a:graphic>
      </p:graphicFrame>
      <p:graphicFrame>
        <p:nvGraphicFramePr>
          <p:cNvPr id="24" name="Table 6">
            <a:extLst>
              <a:ext uri="{FF2B5EF4-FFF2-40B4-BE49-F238E27FC236}">
                <a16:creationId xmlns:a16="http://schemas.microsoft.com/office/drawing/2014/main" id="{2170EB56-C053-42B9-B93D-536F8825AA4D}"/>
              </a:ext>
            </a:extLst>
          </p:cNvPr>
          <p:cNvGraphicFramePr>
            <a:graphicFrameLocks noGrp="1"/>
          </p:cNvGraphicFramePr>
          <p:nvPr/>
        </p:nvGraphicFramePr>
        <p:xfrm>
          <a:off x="8192198" y="3259076"/>
          <a:ext cx="1798320" cy="975360"/>
        </p:xfrm>
        <a:graphic>
          <a:graphicData uri="http://schemas.openxmlformats.org/drawingml/2006/table">
            <a:tbl>
              <a:tblPr firstRow="1" bandRow="1">
                <a:tableStyleId>{5C22544A-7EE6-4342-B048-85BDC9FD1C3A}</a:tableStyleId>
              </a:tblPr>
              <a:tblGrid>
                <a:gridCol w="1798320">
                  <a:extLst>
                    <a:ext uri="{9D8B030D-6E8A-4147-A177-3AD203B41FA5}">
                      <a16:colId xmlns:a16="http://schemas.microsoft.com/office/drawing/2014/main" val="310149448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tx1"/>
                          </a:solidFill>
                          <a:latin typeface="Gotham Book" pitchFamily="50" charset="0"/>
                          <a:ea typeface="+mn-ea"/>
                          <a:cs typeface="Gotham Book" pitchFamily="50" charset="0"/>
                        </a:rPr>
                        <a:t>Sizing &amp; Effort</a:t>
                      </a:r>
                      <a:br>
                        <a:rPr lang="en-US" sz="1500" b="1" kern="1200" dirty="0">
                          <a:solidFill>
                            <a:schemeClr val="tx1"/>
                          </a:solidFill>
                          <a:latin typeface="Gotham Book" pitchFamily="50" charset="0"/>
                          <a:ea typeface="+mn-ea"/>
                          <a:cs typeface="Gotham Book" pitchFamily="50" charset="0"/>
                        </a:rPr>
                      </a:br>
                      <a:r>
                        <a:rPr lang="en-US" sz="1500" b="1" kern="1200" dirty="0">
                          <a:solidFill>
                            <a:schemeClr val="tx1"/>
                          </a:solidFill>
                          <a:latin typeface="Gotham Book" pitchFamily="50" charset="0"/>
                          <a:ea typeface="+mn-ea"/>
                          <a:cs typeface="Gotham Book" pitchFamily="50" charset="0"/>
                        </a:rPr>
                        <a:t>Metrics</a:t>
                      </a:r>
                    </a:p>
                  </a:txBody>
                  <a:tcPr>
                    <a:lnL w="12700" cmpd="sng">
                      <a:noFill/>
                    </a:lnL>
                    <a:lnR w="12700" cmpd="sng">
                      <a:noFill/>
                    </a:lnR>
                    <a:lnT w="127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9206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prstClr val="black"/>
                          </a:solidFill>
                          <a:latin typeface="Gotham Light" panose="02000603030000020004" pitchFamily="2" charset="0"/>
                          <a:ea typeface="+mn-ea"/>
                          <a:cs typeface="Arial" charset="0"/>
                        </a:rPr>
                        <a:t>ISO standardized </a:t>
                      </a:r>
                      <a:br>
                        <a:rPr lang="en-US" sz="1100" kern="1200" dirty="0">
                          <a:solidFill>
                            <a:prstClr val="black"/>
                          </a:solidFill>
                          <a:latin typeface="Gotham Light" panose="02000603030000020004" pitchFamily="2" charset="0"/>
                          <a:ea typeface="+mn-ea"/>
                          <a:cs typeface="Arial" charset="0"/>
                        </a:rPr>
                      </a:br>
                      <a:r>
                        <a:rPr lang="en-US" sz="1100" kern="1200" dirty="0">
                          <a:solidFill>
                            <a:prstClr val="black"/>
                          </a:solidFill>
                          <a:latin typeface="Gotham Light" panose="02000603030000020004" pitchFamily="2" charset="0"/>
                          <a:ea typeface="+mn-ea"/>
                          <a:cs typeface="Arial" charset="0"/>
                        </a:rPr>
                        <a:t>Automated FPs</a:t>
                      </a:r>
                    </a:p>
                  </a:txBody>
                  <a:tcPr>
                    <a:lnL w="12700" cmpd="sng">
                      <a:noFill/>
                    </a:lnL>
                    <a:lnR w="12700" cmpd="sng">
                      <a:noFill/>
                    </a:lnR>
                    <a:lnT w="9525" cap="flat" cmpd="sng" algn="ctr">
                      <a:solidFill>
                        <a:schemeClr val="bg1">
                          <a:lumMod val="6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397588"/>
                  </a:ext>
                </a:extLst>
              </a:tr>
            </a:tbl>
          </a:graphicData>
        </a:graphic>
      </p:graphicFrame>
      <p:pic>
        <p:nvPicPr>
          <p:cNvPr id="28" name="Picture 2" descr="Image result for gartner logo">
            <a:extLst>
              <a:ext uri="{FF2B5EF4-FFF2-40B4-BE49-F238E27FC236}">
                <a16:creationId xmlns:a16="http://schemas.microsoft.com/office/drawing/2014/main" id="{6A03D8FD-5AE7-46BA-B508-02C8B551A9A4}"/>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29781" b="29079"/>
          <a:stretch/>
        </p:blipFill>
        <p:spPr bwMode="auto">
          <a:xfrm>
            <a:off x="1310640" y="6257980"/>
            <a:ext cx="774217" cy="231471"/>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F954CAF4-499B-467A-9CE3-7BCA2CD66B68}"/>
              </a:ext>
            </a:extLst>
          </p:cNvPr>
          <p:cNvSpPr/>
          <p:nvPr/>
        </p:nvSpPr>
        <p:spPr>
          <a:xfrm>
            <a:off x="2889363" y="4942188"/>
            <a:ext cx="7597273" cy="769441"/>
          </a:xfrm>
          <a:prstGeom prst="rect">
            <a:avLst/>
          </a:prstGeom>
        </p:spPr>
        <p:txBody>
          <a:bodyPr wrap="square">
            <a:spAutoFit/>
          </a:bodyPr>
          <a:lstStyle/>
          <a:p>
            <a:pPr marL="233363" indent="-233363">
              <a:spcAft>
                <a:spcPts val="300"/>
              </a:spcAft>
              <a:buSzPct val="95000"/>
              <a:buFont typeface="Wingdings" panose="05000000000000000000" pitchFamily="2" charset="2"/>
              <a:buChar char="ü"/>
              <a:tabLst>
                <a:tab pos="1655763" algn="l"/>
              </a:tabLst>
            </a:pPr>
            <a:r>
              <a:rPr lang="en-US" sz="1300" b="1" dirty="0">
                <a:solidFill>
                  <a:prstClr val="black"/>
                </a:solidFill>
                <a:latin typeface="Gotham Book" pitchFamily="50" charset="0"/>
                <a:cs typeface="Gotham Book" pitchFamily="50" charset="0"/>
              </a:rPr>
              <a:t>Best Resolution</a:t>
            </a:r>
            <a:r>
              <a:rPr lang="en-US" sz="1300" dirty="0">
                <a:solidFill>
                  <a:prstClr val="black"/>
                </a:solidFill>
                <a:latin typeface="Gotham Book" pitchFamily="50" charset="0"/>
                <a:cs typeface="Gotham Book" pitchFamily="50" charset="0"/>
              </a:rPr>
              <a:t> 	– only flaws that matter and no one else can see</a:t>
            </a:r>
          </a:p>
          <a:p>
            <a:pPr marL="233363" indent="-233363">
              <a:spcAft>
                <a:spcPts val="300"/>
              </a:spcAft>
              <a:buSzPct val="95000"/>
              <a:buFont typeface="Wingdings" panose="05000000000000000000" pitchFamily="2" charset="2"/>
              <a:buChar char="ü"/>
              <a:tabLst>
                <a:tab pos="1655763" algn="l"/>
              </a:tabLst>
            </a:pPr>
            <a:r>
              <a:rPr lang="en-US" sz="1300" b="1" dirty="0">
                <a:solidFill>
                  <a:prstClr val="black"/>
                </a:solidFill>
                <a:latin typeface="Gotham Book" pitchFamily="50" charset="0"/>
                <a:cs typeface="Gotham Book" pitchFamily="50" charset="0"/>
              </a:rPr>
              <a:t>Highest Fidelity</a:t>
            </a:r>
            <a:r>
              <a:rPr lang="en-US" sz="1300" dirty="0">
                <a:solidFill>
                  <a:prstClr val="black"/>
                </a:solidFill>
                <a:latin typeface="Gotham Book" pitchFamily="50" charset="0"/>
                <a:cs typeface="Gotham Book" pitchFamily="50" charset="0"/>
              </a:rPr>
              <a:t>	– context-based scoring that no one else does</a:t>
            </a:r>
          </a:p>
          <a:p>
            <a:pPr marL="233363" indent="-233363">
              <a:spcAft>
                <a:spcPts val="300"/>
              </a:spcAft>
              <a:buSzPct val="95000"/>
              <a:buFont typeface="Wingdings" panose="05000000000000000000" pitchFamily="2" charset="2"/>
              <a:buChar char="ü"/>
              <a:tabLst>
                <a:tab pos="1655763" algn="l"/>
              </a:tabLst>
            </a:pPr>
            <a:r>
              <a:rPr lang="en-US" sz="1300" b="1" dirty="0">
                <a:solidFill>
                  <a:prstClr val="black"/>
                </a:solidFill>
                <a:latin typeface="Gotham Book" pitchFamily="50" charset="0"/>
                <a:cs typeface="Gotham Book" pitchFamily="50" charset="0"/>
              </a:rPr>
              <a:t>Broadest Range</a:t>
            </a:r>
            <a:r>
              <a:rPr lang="en-US" sz="1300" dirty="0">
                <a:solidFill>
                  <a:prstClr val="black"/>
                </a:solidFill>
                <a:latin typeface="Gotham Book" pitchFamily="50" charset="0"/>
                <a:cs typeface="Gotham Book" pitchFamily="50" charset="0"/>
              </a:rPr>
              <a:t>	– across all quality characteristics and technologies</a:t>
            </a:r>
          </a:p>
        </p:txBody>
      </p:sp>
      <p:sp>
        <p:nvSpPr>
          <p:cNvPr id="41" name="Rectangle 40">
            <a:extLst>
              <a:ext uri="{FF2B5EF4-FFF2-40B4-BE49-F238E27FC236}">
                <a16:creationId xmlns:a16="http://schemas.microsoft.com/office/drawing/2014/main" id="{8F1DB01E-F8C1-4F8B-9717-9156E8506C62}"/>
              </a:ext>
            </a:extLst>
          </p:cNvPr>
          <p:cNvSpPr/>
          <p:nvPr/>
        </p:nvSpPr>
        <p:spPr>
          <a:xfrm>
            <a:off x="2076616" y="6283192"/>
            <a:ext cx="9200983" cy="276999"/>
          </a:xfrm>
          <a:prstGeom prst="rect">
            <a:avLst/>
          </a:prstGeom>
        </p:spPr>
        <p:txBody>
          <a:bodyPr wrap="square">
            <a:spAutoFit/>
          </a:bodyPr>
          <a:lstStyle/>
          <a:p>
            <a:pPr marL="55563" indent="-55563">
              <a:buNone/>
              <a:tabLst>
                <a:tab pos="7491413" algn="l"/>
              </a:tabLst>
            </a:pPr>
            <a:r>
              <a:rPr lang="en-US" sz="1200" i="1" dirty="0">
                <a:latin typeface="Gotham Book" pitchFamily="50" charset="0"/>
                <a:cs typeface="Gotham Book" pitchFamily="50" charset="0"/>
              </a:rPr>
              <a:t>' </a:t>
            </a:r>
            <a:r>
              <a:rPr lang="en-US" sz="1200" dirty="0">
                <a:latin typeface="Gotham Book" pitchFamily="50" charset="0"/>
                <a:cs typeface="Gotham Book" pitchFamily="50" charset="0"/>
              </a:rPr>
              <a:t>CAST is a very sound technology that has been thoroughly vetted ', Jim Duggan,  Vice President, Gartner Research </a:t>
            </a:r>
          </a:p>
        </p:txBody>
      </p:sp>
      <p:pic>
        <p:nvPicPr>
          <p:cNvPr id="1026" name="Picture 2" descr="Image result for best product">
            <a:extLst>
              <a:ext uri="{FF2B5EF4-FFF2-40B4-BE49-F238E27FC236}">
                <a16:creationId xmlns:a16="http://schemas.microsoft.com/office/drawing/2014/main" id="{41C29857-1562-4983-BEF2-8ACEEB13C08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7222" b="18537"/>
          <a:stretch/>
        </p:blipFill>
        <p:spPr bwMode="auto">
          <a:xfrm>
            <a:off x="1835294" y="4893320"/>
            <a:ext cx="864993" cy="8990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F8516979-6F6E-49FE-9FD9-715F7716A148}"/>
              </a:ext>
            </a:extLst>
          </p:cNvPr>
          <p:cNvPicPr>
            <a:picLocks noChangeAspect="1"/>
          </p:cNvPicPr>
          <p:nvPr/>
        </p:nvPicPr>
        <p:blipFill>
          <a:blip r:embed="rId12"/>
          <a:stretch>
            <a:fillRect/>
          </a:stretch>
        </p:blipFill>
        <p:spPr>
          <a:xfrm>
            <a:off x="6365355" y="2807875"/>
            <a:ext cx="411008" cy="395643"/>
          </a:xfrm>
          <a:prstGeom prst="rect">
            <a:avLst/>
          </a:prstGeom>
        </p:spPr>
      </p:pic>
    </p:spTree>
    <p:extLst>
      <p:ext uri="{BB962C8B-B14F-4D97-AF65-F5344CB8AC3E}">
        <p14:creationId xmlns:p14="http://schemas.microsoft.com/office/powerpoint/2010/main" val="356790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FD131C-36CC-46D6-A23D-4A715EC196C3}"/>
              </a:ext>
            </a:extLst>
          </p:cNvPr>
          <p:cNvSpPr>
            <a:spLocks noGrp="1"/>
          </p:cNvSpPr>
          <p:nvPr>
            <p:ph type="title"/>
          </p:nvPr>
        </p:nvSpPr>
        <p:spPr>
          <a:xfrm>
            <a:off x="2457318" y="325719"/>
            <a:ext cx="5902346" cy="615553"/>
          </a:xfrm>
        </p:spPr>
        <p:txBody>
          <a:bodyPr>
            <a:normAutofit/>
          </a:bodyPr>
          <a:lstStyle/>
          <a:p>
            <a:r>
              <a:rPr lang="en-US" sz="2400" dirty="0">
                <a:solidFill>
                  <a:schemeClr val="bg2">
                    <a:lumMod val="50000"/>
                  </a:schemeClr>
                </a:solidFill>
              </a:rPr>
              <a:t>Complexity assessment – Definitions</a:t>
            </a:r>
          </a:p>
        </p:txBody>
      </p:sp>
      <p:cxnSp>
        <p:nvCxnSpPr>
          <p:cNvPr id="5" name="Straight Connector 4">
            <a:extLst>
              <a:ext uri="{FF2B5EF4-FFF2-40B4-BE49-F238E27FC236}">
                <a16:creationId xmlns:a16="http://schemas.microsoft.com/office/drawing/2014/main" id="{9A85CA98-62C9-4CA4-980D-79A96A992F70}"/>
              </a:ext>
            </a:extLst>
          </p:cNvPr>
          <p:cNvCxnSpPr>
            <a:cxnSpLocks/>
          </p:cNvCxnSpPr>
          <p:nvPr/>
        </p:nvCxnSpPr>
        <p:spPr>
          <a:xfrm>
            <a:off x="3932767" y="1923085"/>
            <a:ext cx="0" cy="4217332"/>
          </a:xfrm>
          <a:prstGeom prst="line">
            <a:avLst/>
          </a:prstGeom>
          <a:noFill/>
          <a:ln w="9525" cap="flat" cmpd="sng" algn="ctr">
            <a:solidFill>
              <a:srgbClr val="DDDDDD"/>
            </a:solidFill>
            <a:prstDash val="solid"/>
          </a:ln>
          <a:effectLst/>
        </p:spPr>
      </p:cxnSp>
      <p:cxnSp>
        <p:nvCxnSpPr>
          <p:cNvPr id="6" name="Straight Connector 5">
            <a:extLst>
              <a:ext uri="{FF2B5EF4-FFF2-40B4-BE49-F238E27FC236}">
                <a16:creationId xmlns:a16="http://schemas.microsoft.com/office/drawing/2014/main" id="{E04FB74D-58DD-4112-A20F-7CE24739110A}"/>
              </a:ext>
            </a:extLst>
          </p:cNvPr>
          <p:cNvCxnSpPr>
            <a:cxnSpLocks/>
          </p:cNvCxnSpPr>
          <p:nvPr/>
        </p:nvCxnSpPr>
        <p:spPr>
          <a:xfrm>
            <a:off x="8259233" y="1923085"/>
            <a:ext cx="0" cy="4217332"/>
          </a:xfrm>
          <a:prstGeom prst="line">
            <a:avLst/>
          </a:prstGeom>
          <a:noFill/>
          <a:ln w="9525" cap="flat" cmpd="sng" algn="ctr">
            <a:solidFill>
              <a:srgbClr val="DDDDDD"/>
            </a:solidFill>
            <a:prstDash val="solid"/>
          </a:ln>
          <a:effectLst/>
        </p:spPr>
      </p:cxnSp>
      <p:grpSp>
        <p:nvGrpSpPr>
          <p:cNvPr id="7" name="Group 6">
            <a:extLst>
              <a:ext uri="{FF2B5EF4-FFF2-40B4-BE49-F238E27FC236}">
                <a16:creationId xmlns:a16="http://schemas.microsoft.com/office/drawing/2014/main" id="{D8310AFD-DA23-4386-AA18-904F0EB481AC}"/>
              </a:ext>
            </a:extLst>
          </p:cNvPr>
          <p:cNvGrpSpPr/>
          <p:nvPr/>
        </p:nvGrpSpPr>
        <p:grpSpPr>
          <a:xfrm>
            <a:off x="669053" y="5063302"/>
            <a:ext cx="2743200" cy="1266519"/>
            <a:chOff x="624902" y="4637878"/>
            <a:chExt cx="2743200" cy="1266519"/>
          </a:xfrm>
        </p:grpSpPr>
        <p:sp>
          <p:nvSpPr>
            <p:cNvPr id="8" name="TextBox 7">
              <a:extLst>
                <a:ext uri="{FF2B5EF4-FFF2-40B4-BE49-F238E27FC236}">
                  <a16:creationId xmlns:a16="http://schemas.microsoft.com/office/drawing/2014/main" id="{43805202-FAF2-483A-ACED-E820C7F3F398}"/>
                </a:ext>
              </a:extLst>
            </p:cNvPr>
            <p:cNvSpPr txBox="1"/>
            <p:nvPr/>
          </p:nvSpPr>
          <p:spPr>
            <a:xfrm>
              <a:off x="678868" y="4637878"/>
              <a:ext cx="2653096" cy="338554"/>
            </a:xfrm>
            <a:prstGeom prst="rect">
              <a:avLst/>
            </a:prstGeom>
          </p:spPr>
          <p:txBody>
            <a:bodyPr vert="horz" wrap="square" lIns="45720" tIns="45720" rIns="45720" bIns="45720" rtlCol="0">
              <a:spAutoFit/>
            </a:bodyPr>
            <a:lstStyle/>
            <a:p>
              <a:pPr marL="1587" algn="ctr" fontAlgn="base">
                <a:spcBef>
                  <a:spcPts val="300"/>
                </a:spcBef>
                <a:spcAft>
                  <a:spcPts val="400"/>
                </a:spcAft>
                <a:buClr>
                  <a:srgbClr val="000000">
                    <a:lumMod val="65000"/>
                    <a:lumOff val="35000"/>
                  </a:srgbClr>
                </a:buClr>
                <a:buSzPct val="95000"/>
              </a:pPr>
              <a:r>
                <a:rPr lang="en-US" sz="1600" b="1" dirty="0">
                  <a:solidFill>
                    <a:srgbClr val="CF7600"/>
                  </a:solidFill>
                  <a:latin typeface="Gotham Book" pitchFamily="50" charset="0"/>
                  <a:cs typeface="Gotham Book" pitchFamily="50" charset="0"/>
                </a:rPr>
                <a:t>Why should I care?</a:t>
              </a:r>
            </a:p>
          </p:txBody>
        </p:sp>
        <p:cxnSp>
          <p:nvCxnSpPr>
            <p:cNvPr id="9" name="Straight Connector 8">
              <a:extLst>
                <a:ext uri="{FF2B5EF4-FFF2-40B4-BE49-F238E27FC236}">
                  <a16:creationId xmlns:a16="http://schemas.microsoft.com/office/drawing/2014/main" id="{CFA69D0E-E005-437D-BCC0-3E283B4ED089}"/>
                </a:ext>
              </a:extLst>
            </p:cNvPr>
            <p:cNvCxnSpPr>
              <a:cxnSpLocks/>
            </p:cNvCxnSpPr>
            <p:nvPr/>
          </p:nvCxnSpPr>
          <p:spPr bwMode="auto">
            <a:xfrm>
              <a:off x="678868" y="5037987"/>
              <a:ext cx="2653097" cy="0"/>
            </a:xfrm>
            <a:prstGeom prst="line">
              <a:avLst/>
            </a:prstGeom>
            <a:solidFill>
              <a:srgbClr val="4B7FC9"/>
            </a:solidFill>
            <a:ln w="9525" cap="flat" cmpd="sng" algn="ctr">
              <a:solidFill>
                <a:sysClr val="window" lastClr="FFFFFF">
                  <a:lumMod val="75000"/>
                </a:sysClr>
              </a:solidFill>
              <a:prstDash val="solid"/>
              <a:miter lim="800000"/>
              <a:headEnd type="none" w="med" len="med"/>
              <a:tailEnd type="none" w="med" len="med"/>
            </a:ln>
            <a:effectLst/>
          </p:spPr>
        </p:cxnSp>
        <p:sp>
          <p:nvSpPr>
            <p:cNvPr id="10" name="TextBox 9">
              <a:extLst>
                <a:ext uri="{FF2B5EF4-FFF2-40B4-BE49-F238E27FC236}">
                  <a16:creationId xmlns:a16="http://schemas.microsoft.com/office/drawing/2014/main" id="{98476BFC-3859-4C5F-8564-B574E56747DB}"/>
                </a:ext>
              </a:extLst>
            </p:cNvPr>
            <p:cNvSpPr txBox="1"/>
            <p:nvPr/>
          </p:nvSpPr>
          <p:spPr>
            <a:xfrm>
              <a:off x="624902" y="5045187"/>
              <a:ext cx="2743200" cy="859210"/>
            </a:xfrm>
            <a:prstGeom prst="rect">
              <a:avLst/>
            </a:prstGeom>
          </p:spPr>
          <p:txBody>
            <a:bodyPr vert="horz" wrap="square" lIns="45720" tIns="45720" rIns="45720" bIns="45720" rtlCol="0">
              <a:spAutoFit/>
            </a:bodyPr>
            <a:lstStyle/>
            <a:p>
              <a:pPr marL="282575" indent="-280988" fontAlgn="base">
                <a:spcBef>
                  <a:spcPts val="300"/>
                </a:spcBef>
                <a:spcAft>
                  <a:spcPts val="400"/>
                </a:spcAft>
                <a:buClr>
                  <a:srgbClr val="000000">
                    <a:lumMod val="65000"/>
                    <a:lumOff val="35000"/>
                  </a:srgbClr>
                </a:buClr>
                <a:buSzPct val="95000"/>
                <a:buFont typeface="Wingdings" pitchFamily="2" charset="2"/>
                <a:buChar char="§"/>
              </a:pPr>
              <a:r>
                <a:rPr lang="en-US" sz="1100" b="1" dirty="0">
                  <a:solidFill>
                    <a:srgbClr val="CF7600"/>
                  </a:solidFill>
                  <a:cs typeface="Arial" pitchFamily="34" charset="0"/>
                </a:rPr>
                <a:t>Ensure</a:t>
              </a:r>
              <a:r>
                <a:rPr lang="en-US" sz="1100" dirty="0">
                  <a:solidFill>
                    <a:srgbClr val="000000">
                      <a:lumMod val="65000"/>
                      <a:lumOff val="35000"/>
                    </a:srgbClr>
                  </a:solidFill>
                  <a:cs typeface="Arial" pitchFamily="34" charset="0"/>
                </a:rPr>
                <a:t> testability of the codebase</a:t>
              </a:r>
            </a:p>
            <a:p>
              <a:pPr marL="282575" indent="-280988" fontAlgn="base">
                <a:spcBef>
                  <a:spcPts val="300"/>
                </a:spcBef>
                <a:spcAft>
                  <a:spcPts val="400"/>
                </a:spcAft>
                <a:buClr>
                  <a:srgbClr val="000000">
                    <a:lumMod val="65000"/>
                    <a:lumOff val="35000"/>
                  </a:srgbClr>
                </a:buClr>
                <a:buSzPct val="95000"/>
                <a:buFont typeface="Wingdings" pitchFamily="2" charset="2"/>
                <a:buChar char="§"/>
              </a:pPr>
              <a:r>
                <a:rPr lang="en-US" sz="1100" b="1" dirty="0">
                  <a:solidFill>
                    <a:srgbClr val="CF7600"/>
                  </a:solidFill>
                  <a:cs typeface="Arial" pitchFamily="34" charset="0"/>
                </a:rPr>
                <a:t>Reduce</a:t>
              </a:r>
              <a:r>
                <a:rPr lang="en-US" sz="1100" b="1" dirty="0">
                  <a:solidFill>
                    <a:schemeClr val="accent2"/>
                  </a:solidFill>
                  <a:cs typeface="Arial" pitchFamily="34" charset="0"/>
                </a:rPr>
                <a:t> </a:t>
              </a:r>
              <a:r>
                <a:rPr lang="en-US" sz="1100" dirty="0">
                  <a:solidFill>
                    <a:srgbClr val="000000">
                      <a:lumMod val="65000"/>
                      <a:lumOff val="35000"/>
                    </a:srgbClr>
                  </a:solidFill>
                  <a:cs typeface="Arial" pitchFamily="34" charset="0"/>
                </a:rPr>
                <a:t>the time needed to diagnose issues and fix defects</a:t>
              </a:r>
            </a:p>
          </p:txBody>
        </p:sp>
      </p:grpSp>
      <p:pic>
        <p:nvPicPr>
          <p:cNvPr id="11" name="Picture 2" descr="Image result for object oriented">
            <a:extLst>
              <a:ext uri="{FF2B5EF4-FFF2-40B4-BE49-F238E27FC236}">
                <a16:creationId xmlns:a16="http://schemas.microsoft.com/office/drawing/2014/main" id="{4B98379D-D90A-422E-B825-CE7CFFBD22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9296" y="1268131"/>
            <a:ext cx="1413408" cy="106542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AC3C316-7D73-489F-A160-45632127636F}"/>
              </a:ext>
            </a:extLst>
          </p:cNvPr>
          <p:cNvGrpSpPr/>
          <p:nvPr/>
        </p:nvGrpSpPr>
        <p:grpSpPr>
          <a:xfrm>
            <a:off x="1649539" y="1209616"/>
            <a:ext cx="826700" cy="1182450"/>
            <a:chOff x="1220343" y="1102681"/>
            <a:chExt cx="1425164" cy="2038452"/>
          </a:xfrm>
        </p:grpSpPr>
        <p:pic>
          <p:nvPicPr>
            <p:cNvPr id="13" name="Image 38">
              <a:extLst>
                <a:ext uri="{FF2B5EF4-FFF2-40B4-BE49-F238E27FC236}">
                  <a16:creationId xmlns:a16="http://schemas.microsoft.com/office/drawing/2014/main" id="{520C3E6B-DC0C-4D13-8151-DD10F8285D1E}"/>
                </a:ext>
              </a:extLst>
            </p:cNvPr>
            <p:cNvPicPr>
              <a:picLocks noChangeAspect="1"/>
            </p:cNvPicPr>
            <p:nvPr/>
          </p:nvPicPr>
          <p:blipFill>
            <a:blip r:embed="rId3"/>
            <a:stretch>
              <a:fillRect/>
            </a:stretch>
          </p:blipFill>
          <p:spPr>
            <a:xfrm>
              <a:off x="1407587" y="1102681"/>
              <a:ext cx="1050677" cy="1153268"/>
            </a:xfrm>
            <a:prstGeom prst="rect">
              <a:avLst/>
            </a:prstGeom>
          </p:spPr>
        </p:pic>
        <p:pic>
          <p:nvPicPr>
            <p:cNvPr id="14" name="Image 39">
              <a:extLst>
                <a:ext uri="{FF2B5EF4-FFF2-40B4-BE49-F238E27FC236}">
                  <a16:creationId xmlns:a16="http://schemas.microsoft.com/office/drawing/2014/main" id="{5C725D5E-D0D0-4E50-A3DF-F8B1A6013B9F}"/>
                </a:ext>
              </a:extLst>
            </p:cNvPr>
            <p:cNvPicPr>
              <a:picLocks noChangeAspect="1"/>
            </p:cNvPicPr>
            <p:nvPr/>
          </p:nvPicPr>
          <p:blipFill>
            <a:blip r:embed="rId4"/>
            <a:stretch>
              <a:fillRect/>
            </a:stretch>
          </p:blipFill>
          <p:spPr>
            <a:xfrm>
              <a:off x="1220343" y="2151688"/>
              <a:ext cx="1425164" cy="989445"/>
            </a:xfrm>
            <a:prstGeom prst="rect">
              <a:avLst/>
            </a:prstGeom>
          </p:spPr>
        </p:pic>
      </p:grpSp>
      <p:pic>
        <p:nvPicPr>
          <p:cNvPr id="15" name="Graphic 14" descr="Database">
            <a:extLst>
              <a:ext uri="{FF2B5EF4-FFF2-40B4-BE49-F238E27FC236}">
                <a16:creationId xmlns:a16="http://schemas.microsoft.com/office/drawing/2014/main" id="{B2559721-A261-4183-A392-171CE71159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75526" y="1512715"/>
            <a:ext cx="594872" cy="594872"/>
          </a:xfrm>
          <a:prstGeom prst="rect">
            <a:avLst/>
          </a:prstGeom>
        </p:spPr>
      </p:pic>
      <p:grpSp>
        <p:nvGrpSpPr>
          <p:cNvPr id="16" name="Group 15">
            <a:extLst>
              <a:ext uri="{FF2B5EF4-FFF2-40B4-BE49-F238E27FC236}">
                <a16:creationId xmlns:a16="http://schemas.microsoft.com/office/drawing/2014/main" id="{D6C8C4BF-5153-4DF5-9A96-E9289EF59548}"/>
              </a:ext>
            </a:extLst>
          </p:cNvPr>
          <p:cNvGrpSpPr/>
          <p:nvPr/>
        </p:nvGrpSpPr>
        <p:grpSpPr>
          <a:xfrm>
            <a:off x="4724400" y="5063302"/>
            <a:ext cx="2743200" cy="1266519"/>
            <a:chOff x="4803862" y="4675855"/>
            <a:chExt cx="2743200" cy="1266519"/>
          </a:xfrm>
        </p:grpSpPr>
        <p:sp>
          <p:nvSpPr>
            <p:cNvPr id="17" name="TextBox 16">
              <a:extLst>
                <a:ext uri="{FF2B5EF4-FFF2-40B4-BE49-F238E27FC236}">
                  <a16:creationId xmlns:a16="http://schemas.microsoft.com/office/drawing/2014/main" id="{FAEACEF3-37D0-4CD0-9772-D49C70BEA5E0}"/>
                </a:ext>
              </a:extLst>
            </p:cNvPr>
            <p:cNvSpPr txBox="1"/>
            <p:nvPr/>
          </p:nvSpPr>
          <p:spPr>
            <a:xfrm>
              <a:off x="4857828" y="4675855"/>
              <a:ext cx="2653096" cy="338554"/>
            </a:xfrm>
            <a:prstGeom prst="rect">
              <a:avLst/>
            </a:prstGeom>
          </p:spPr>
          <p:txBody>
            <a:bodyPr vert="horz" wrap="square" lIns="45720" tIns="45720" rIns="45720" bIns="45720" rtlCol="0">
              <a:spAutoFit/>
            </a:bodyPr>
            <a:lstStyle/>
            <a:p>
              <a:pPr marL="1587" algn="ctr" fontAlgn="base">
                <a:spcBef>
                  <a:spcPts val="300"/>
                </a:spcBef>
                <a:spcAft>
                  <a:spcPts val="400"/>
                </a:spcAft>
                <a:buClr>
                  <a:srgbClr val="000000">
                    <a:lumMod val="65000"/>
                    <a:lumOff val="35000"/>
                  </a:srgbClr>
                </a:buClr>
                <a:buSzPct val="95000"/>
              </a:pPr>
              <a:r>
                <a:rPr lang="en-US" sz="1600" b="1" dirty="0">
                  <a:solidFill>
                    <a:srgbClr val="CF7600"/>
                  </a:solidFill>
                  <a:cs typeface="Arial" pitchFamily="34" charset="0"/>
                </a:rPr>
                <a:t>Why should I care?</a:t>
              </a:r>
            </a:p>
          </p:txBody>
        </p:sp>
        <p:cxnSp>
          <p:nvCxnSpPr>
            <p:cNvPr id="18" name="Straight Connector 17">
              <a:extLst>
                <a:ext uri="{FF2B5EF4-FFF2-40B4-BE49-F238E27FC236}">
                  <a16:creationId xmlns:a16="http://schemas.microsoft.com/office/drawing/2014/main" id="{CFF1C9BD-6366-4808-8804-2E3071D80061}"/>
                </a:ext>
              </a:extLst>
            </p:cNvPr>
            <p:cNvCxnSpPr>
              <a:cxnSpLocks/>
            </p:cNvCxnSpPr>
            <p:nvPr/>
          </p:nvCxnSpPr>
          <p:spPr bwMode="auto">
            <a:xfrm>
              <a:off x="4857828" y="5075964"/>
              <a:ext cx="2653097" cy="0"/>
            </a:xfrm>
            <a:prstGeom prst="line">
              <a:avLst/>
            </a:prstGeom>
            <a:solidFill>
              <a:srgbClr val="4B7FC9"/>
            </a:solidFill>
            <a:ln w="9525" cap="flat" cmpd="sng" algn="ctr">
              <a:solidFill>
                <a:sysClr val="window" lastClr="FFFFFF">
                  <a:lumMod val="75000"/>
                </a:sysClr>
              </a:solidFill>
              <a:prstDash val="solid"/>
              <a:miter lim="800000"/>
              <a:headEnd type="none" w="med" len="med"/>
              <a:tailEnd type="none" w="med" len="med"/>
            </a:ln>
            <a:effectLst/>
          </p:spPr>
        </p:cxnSp>
        <p:sp>
          <p:nvSpPr>
            <p:cNvPr id="19" name="TextBox 18">
              <a:extLst>
                <a:ext uri="{FF2B5EF4-FFF2-40B4-BE49-F238E27FC236}">
                  <a16:creationId xmlns:a16="http://schemas.microsoft.com/office/drawing/2014/main" id="{A7CED09D-0DA8-4ABC-9D1B-06A01A4B553C}"/>
                </a:ext>
              </a:extLst>
            </p:cNvPr>
            <p:cNvSpPr txBox="1"/>
            <p:nvPr/>
          </p:nvSpPr>
          <p:spPr>
            <a:xfrm>
              <a:off x="4803862" y="5083164"/>
              <a:ext cx="2743200" cy="859210"/>
            </a:xfrm>
            <a:prstGeom prst="rect">
              <a:avLst/>
            </a:prstGeom>
          </p:spPr>
          <p:txBody>
            <a:bodyPr vert="horz" wrap="square" lIns="45720" tIns="45720" rIns="45720" bIns="45720" rtlCol="0">
              <a:spAutoFit/>
            </a:bodyPr>
            <a:lstStyle/>
            <a:p>
              <a:pPr marL="282575" indent="-280988" fontAlgn="base">
                <a:spcBef>
                  <a:spcPts val="300"/>
                </a:spcBef>
                <a:spcAft>
                  <a:spcPts val="400"/>
                </a:spcAft>
                <a:buClr>
                  <a:srgbClr val="000000">
                    <a:lumMod val="65000"/>
                    <a:lumOff val="35000"/>
                  </a:srgbClr>
                </a:buClr>
                <a:buSzPct val="95000"/>
                <a:buFont typeface="Wingdings" pitchFamily="2" charset="2"/>
                <a:buChar char="§"/>
              </a:pPr>
              <a:r>
                <a:rPr lang="en-US" sz="1100" b="1" dirty="0">
                  <a:solidFill>
                    <a:srgbClr val="CF7600"/>
                  </a:solidFill>
                  <a:cs typeface="Arial" pitchFamily="34" charset="0"/>
                </a:rPr>
                <a:t>Promote</a:t>
              </a:r>
              <a:r>
                <a:rPr lang="en-US" sz="1100" b="1" dirty="0">
                  <a:solidFill>
                    <a:schemeClr val="accent2"/>
                  </a:solidFill>
                  <a:cs typeface="Arial" pitchFamily="34" charset="0"/>
                </a:rPr>
                <a:t> </a:t>
              </a:r>
              <a:r>
                <a:rPr lang="en-US" sz="1100" dirty="0">
                  <a:solidFill>
                    <a:srgbClr val="000000">
                      <a:lumMod val="65000"/>
                      <a:lumOff val="35000"/>
                    </a:srgbClr>
                  </a:solidFill>
                  <a:cs typeface="Arial" pitchFamily="34" charset="0"/>
                </a:rPr>
                <a:t>reuse of existing components by having an easy-to-understand model</a:t>
              </a:r>
            </a:p>
            <a:p>
              <a:pPr marL="282575" indent="-280988" fontAlgn="base">
                <a:spcBef>
                  <a:spcPts val="300"/>
                </a:spcBef>
                <a:spcAft>
                  <a:spcPts val="400"/>
                </a:spcAft>
                <a:buClr>
                  <a:srgbClr val="000000">
                    <a:lumMod val="65000"/>
                    <a:lumOff val="35000"/>
                  </a:srgbClr>
                </a:buClr>
                <a:buSzPct val="95000"/>
                <a:buFont typeface="Wingdings" pitchFamily="2" charset="2"/>
                <a:buChar char="§"/>
              </a:pPr>
              <a:r>
                <a:rPr lang="en-US" sz="1100" b="1" dirty="0">
                  <a:solidFill>
                    <a:srgbClr val="CF7600"/>
                  </a:solidFill>
                  <a:cs typeface="Arial" pitchFamily="34" charset="0"/>
                </a:rPr>
                <a:t>Limit</a:t>
              </a:r>
              <a:r>
                <a:rPr lang="en-US" sz="1100" dirty="0">
                  <a:solidFill>
                    <a:srgbClr val="000000">
                      <a:lumMod val="65000"/>
                      <a:lumOff val="35000"/>
                    </a:srgbClr>
                  </a:solidFill>
                  <a:cs typeface="Arial" pitchFamily="34" charset="0"/>
                </a:rPr>
                <a:t> over-spend on maintenance</a:t>
              </a:r>
            </a:p>
          </p:txBody>
        </p:sp>
      </p:grpSp>
      <p:grpSp>
        <p:nvGrpSpPr>
          <p:cNvPr id="20" name="Group 19">
            <a:extLst>
              <a:ext uri="{FF2B5EF4-FFF2-40B4-BE49-F238E27FC236}">
                <a16:creationId xmlns:a16="http://schemas.microsoft.com/office/drawing/2014/main" id="{A7066FC2-1F58-4836-A892-B2CCB4F0C6FD}"/>
              </a:ext>
            </a:extLst>
          </p:cNvPr>
          <p:cNvGrpSpPr/>
          <p:nvPr/>
        </p:nvGrpSpPr>
        <p:grpSpPr>
          <a:xfrm>
            <a:off x="8785234" y="5063302"/>
            <a:ext cx="2743200" cy="1435796"/>
            <a:chOff x="8785234" y="4637878"/>
            <a:chExt cx="2743200" cy="1435796"/>
          </a:xfrm>
        </p:grpSpPr>
        <p:sp>
          <p:nvSpPr>
            <p:cNvPr id="21" name="TextBox 20">
              <a:extLst>
                <a:ext uri="{FF2B5EF4-FFF2-40B4-BE49-F238E27FC236}">
                  <a16:creationId xmlns:a16="http://schemas.microsoft.com/office/drawing/2014/main" id="{09649AF1-DB91-4151-9573-0CACAF3590FC}"/>
                </a:ext>
              </a:extLst>
            </p:cNvPr>
            <p:cNvSpPr txBox="1"/>
            <p:nvPr/>
          </p:nvSpPr>
          <p:spPr>
            <a:xfrm>
              <a:off x="8839200" y="4637878"/>
              <a:ext cx="2653096" cy="338554"/>
            </a:xfrm>
            <a:prstGeom prst="rect">
              <a:avLst/>
            </a:prstGeom>
          </p:spPr>
          <p:txBody>
            <a:bodyPr vert="horz" wrap="square" lIns="45720" tIns="45720" rIns="45720" bIns="45720" rtlCol="0">
              <a:spAutoFit/>
            </a:bodyPr>
            <a:lstStyle/>
            <a:p>
              <a:pPr marL="1587" algn="ctr" fontAlgn="base">
                <a:spcBef>
                  <a:spcPts val="300"/>
                </a:spcBef>
                <a:spcAft>
                  <a:spcPts val="400"/>
                </a:spcAft>
                <a:buClr>
                  <a:srgbClr val="000000">
                    <a:lumMod val="65000"/>
                    <a:lumOff val="35000"/>
                  </a:srgbClr>
                </a:buClr>
                <a:buSzPct val="95000"/>
              </a:pPr>
              <a:r>
                <a:rPr lang="en-US" sz="1600" b="1" dirty="0">
                  <a:solidFill>
                    <a:srgbClr val="CF7600"/>
                  </a:solidFill>
                  <a:cs typeface="Arial" pitchFamily="34" charset="0"/>
                </a:rPr>
                <a:t>Why should I care?</a:t>
              </a:r>
            </a:p>
          </p:txBody>
        </p:sp>
        <p:cxnSp>
          <p:nvCxnSpPr>
            <p:cNvPr id="22" name="Straight Connector 21">
              <a:extLst>
                <a:ext uri="{FF2B5EF4-FFF2-40B4-BE49-F238E27FC236}">
                  <a16:creationId xmlns:a16="http://schemas.microsoft.com/office/drawing/2014/main" id="{3CF35861-C078-4C78-B9F0-3002CFE7816D}"/>
                </a:ext>
              </a:extLst>
            </p:cNvPr>
            <p:cNvCxnSpPr>
              <a:cxnSpLocks/>
            </p:cNvCxnSpPr>
            <p:nvPr/>
          </p:nvCxnSpPr>
          <p:spPr bwMode="auto">
            <a:xfrm>
              <a:off x="8839200" y="5037987"/>
              <a:ext cx="2653097" cy="0"/>
            </a:xfrm>
            <a:prstGeom prst="line">
              <a:avLst/>
            </a:prstGeom>
            <a:solidFill>
              <a:srgbClr val="4B7FC9"/>
            </a:solidFill>
            <a:ln w="9525" cap="flat" cmpd="sng" algn="ctr">
              <a:solidFill>
                <a:sysClr val="window" lastClr="FFFFFF">
                  <a:lumMod val="75000"/>
                </a:sysClr>
              </a:solidFill>
              <a:prstDash val="solid"/>
              <a:miter lim="800000"/>
              <a:headEnd type="none" w="med" len="med"/>
              <a:tailEnd type="none" w="med" len="med"/>
            </a:ln>
            <a:effectLst/>
          </p:spPr>
        </p:cxnSp>
        <p:sp>
          <p:nvSpPr>
            <p:cNvPr id="23" name="TextBox 22">
              <a:extLst>
                <a:ext uri="{FF2B5EF4-FFF2-40B4-BE49-F238E27FC236}">
                  <a16:creationId xmlns:a16="http://schemas.microsoft.com/office/drawing/2014/main" id="{76C654F6-57B7-4C82-B15E-E512A12E216F}"/>
                </a:ext>
              </a:extLst>
            </p:cNvPr>
            <p:cNvSpPr txBox="1"/>
            <p:nvPr/>
          </p:nvSpPr>
          <p:spPr>
            <a:xfrm>
              <a:off x="8785234" y="5045187"/>
              <a:ext cx="2743200" cy="1028487"/>
            </a:xfrm>
            <a:prstGeom prst="rect">
              <a:avLst/>
            </a:prstGeom>
          </p:spPr>
          <p:txBody>
            <a:bodyPr vert="horz" wrap="square" lIns="45720" tIns="45720" rIns="45720" bIns="45720" rtlCol="0">
              <a:spAutoFit/>
            </a:bodyPr>
            <a:lstStyle/>
            <a:p>
              <a:pPr marL="282575" indent="-280988" fontAlgn="base">
                <a:spcBef>
                  <a:spcPts val="300"/>
                </a:spcBef>
                <a:spcAft>
                  <a:spcPts val="400"/>
                </a:spcAft>
                <a:buClr>
                  <a:srgbClr val="000000">
                    <a:lumMod val="65000"/>
                    <a:lumOff val="35000"/>
                  </a:srgbClr>
                </a:buClr>
                <a:buSzPct val="95000"/>
                <a:buFont typeface="Wingdings" pitchFamily="2" charset="2"/>
                <a:buChar char="§"/>
              </a:pPr>
              <a:r>
                <a:rPr lang="en-US" sz="1100" b="1" dirty="0">
                  <a:solidFill>
                    <a:srgbClr val="CF7600"/>
                  </a:solidFill>
                  <a:cs typeface="Arial" pitchFamily="34" charset="0"/>
                </a:rPr>
                <a:t>Improve</a:t>
              </a:r>
              <a:r>
                <a:rPr lang="en-US" sz="1100" b="1" dirty="0">
                  <a:solidFill>
                    <a:schemeClr val="accent2"/>
                  </a:solidFill>
                  <a:cs typeface="Arial" pitchFamily="34" charset="0"/>
                </a:rPr>
                <a:t> </a:t>
              </a:r>
              <a:r>
                <a:rPr lang="en-US" sz="1100" dirty="0">
                  <a:solidFill>
                    <a:srgbClr val="000000">
                      <a:lumMod val="65000"/>
                      <a:lumOff val="35000"/>
                    </a:srgbClr>
                  </a:solidFill>
                  <a:cs typeface="Arial" pitchFamily="34" charset="0"/>
                </a:rPr>
                <a:t>understandability and changeability of the code manipulating the data</a:t>
              </a:r>
            </a:p>
            <a:p>
              <a:pPr marL="282575" indent="-280988" fontAlgn="base">
                <a:spcBef>
                  <a:spcPts val="300"/>
                </a:spcBef>
                <a:spcAft>
                  <a:spcPts val="400"/>
                </a:spcAft>
                <a:buClr>
                  <a:srgbClr val="000000">
                    <a:lumMod val="65000"/>
                    <a:lumOff val="35000"/>
                  </a:srgbClr>
                </a:buClr>
                <a:buSzPct val="95000"/>
                <a:buFont typeface="Wingdings" pitchFamily="2" charset="2"/>
                <a:buChar char="§"/>
              </a:pPr>
              <a:r>
                <a:rPr lang="en-US" sz="1100" b="1" dirty="0">
                  <a:solidFill>
                    <a:srgbClr val="CF7600"/>
                  </a:solidFill>
                  <a:cs typeface="Arial" pitchFamily="34" charset="0"/>
                </a:rPr>
                <a:t>Protect</a:t>
              </a:r>
              <a:r>
                <a:rPr lang="en-US" sz="1100" dirty="0">
                  <a:solidFill>
                    <a:srgbClr val="000000">
                      <a:lumMod val="65000"/>
                      <a:lumOff val="35000"/>
                    </a:srgbClr>
                  </a:solidFill>
                  <a:cs typeface="Arial" pitchFamily="34" charset="0"/>
                </a:rPr>
                <a:t> your business by ensuring maximum data integrity</a:t>
              </a:r>
            </a:p>
          </p:txBody>
        </p:sp>
      </p:grpSp>
      <p:sp>
        <p:nvSpPr>
          <p:cNvPr id="24" name="ZoneTexte 32">
            <a:extLst>
              <a:ext uri="{FF2B5EF4-FFF2-40B4-BE49-F238E27FC236}">
                <a16:creationId xmlns:a16="http://schemas.microsoft.com/office/drawing/2014/main" id="{C88EA2B8-4F70-46CE-ACE7-6576623276CA}"/>
              </a:ext>
            </a:extLst>
          </p:cNvPr>
          <p:cNvSpPr txBox="1"/>
          <p:nvPr/>
        </p:nvSpPr>
        <p:spPr>
          <a:xfrm>
            <a:off x="598805" y="2447067"/>
            <a:ext cx="2883696" cy="307777"/>
          </a:xfrm>
          <a:prstGeom prst="rect">
            <a:avLst/>
          </a:prstGeom>
          <a:noFill/>
        </p:spPr>
        <p:txBody>
          <a:bodyPr wrap="square" rtlCol="0">
            <a:spAutoFit/>
          </a:bodyPr>
          <a:lstStyle/>
          <a:p>
            <a:pPr algn="ctr" defTabSz="457200"/>
            <a:r>
              <a:rPr lang="en-US" sz="1400" b="1" dirty="0">
                <a:solidFill>
                  <a:prstClr val="black"/>
                </a:solidFill>
              </a:rPr>
              <a:t>Cyclomatic Complexity</a:t>
            </a:r>
          </a:p>
        </p:txBody>
      </p:sp>
      <p:sp>
        <p:nvSpPr>
          <p:cNvPr id="25" name="ZoneTexte 32">
            <a:extLst>
              <a:ext uri="{FF2B5EF4-FFF2-40B4-BE49-F238E27FC236}">
                <a16:creationId xmlns:a16="http://schemas.microsoft.com/office/drawing/2014/main" id="{59575FC0-7C59-4DDC-8A2A-C0F010F03C08}"/>
              </a:ext>
            </a:extLst>
          </p:cNvPr>
          <p:cNvSpPr txBox="1"/>
          <p:nvPr/>
        </p:nvSpPr>
        <p:spPr>
          <a:xfrm>
            <a:off x="4500405" y="2447067"/>
            <a:ext cx="3191190" cy="307777"/>
          </a:xfrm>
          <a:prstGeom prst="rect">
            <a:avLst/>
          </a:prstGeom>
          <a:noFill/>
        </p:spPr>
        <p:txBody>
          <a:bodyPr wrap="square" rtlCol="0">
            <a:spAutoFit/>
          </a:bodyPr>
          <a:lstStyle/>
          <a:p>
            <a:pPr algn="ctr" defTabSz="457200"/>
            <a:r>
              <a:rPr lang="en-US" sz="1400" b="1" dirty="0">
                <a:solidFill>
                  <a:prstClr val="black"/>
                </a:solidFill>
              </a:rPr>
              <a:t>Object-Oriented Complexity</a:t>
            </a:r>
          </a:p>
        </p:txBody>
      </p:sp>
      <p:sp>
        <p:nvSpPr>
          <p:cNvPr id="26" name="ZoneTexte 32">
            <a:extLst>
              <a:ext uri="{FF2B5EF4-FFF2-40B4-BE49-F238E27FC236}">
                <a16:creationId xmlns:a16="http://schemas.microsoft.com/office/drawing/2014/main" id="{6211FE51-28ED-449A-A2AA-747F5CCAB424}"/>
              </a:ext>
            </a:extLst>
          </p:cNvPr>
          <p:cNvSpPr txBox="1"/>
          <p:nvPr/>
        </p:nvSpPr>
        <p:spPr>
          <a:xfrm>
            <a:off x="9008537" y="2447067"/>
            <a:ext cx="2285620" cy="307777"/>
          </a:xfrm>
          <a:prstGeom prst="rect">
            <a:avLst/>
          </a:prstGeom>
          <a:noFill/>
        </p:spPr>
        <p:txBody>
          <a:bodyPr wrap="square" rtlCol="0">
            <a:spAutoFit/>
          </a:bodyPr>
          <a:lstStyle/>
          <a:p>
            <a:pPr algn="ctr" defTabSz="457200"/>
            <a:r>
              <a:rPr lang="en-US" sz="1400" b="1" dirty="0">
                <a:solidFill>
                  <a:prstClr val="black"/>
                </a:solidFill>
              </a:rPr>
              <a:t>SQL Complexity</a:t>
            </a:r>
          </a:p>
        </p:txBody>
      </p:sp>
      <p:sp>
        <p:nvSpPr>
          <p:cNvPr id="27" name="Rectangle 26">
            <a:extLst>
              <a:ext uri="{FF2B5EF4-FFF2-40B4-BE49-F238E27FC236}">
                <a16:creationId xmlns:a16="http://schemas.microsoft.com/office/drawing/2014/main" id="{4249ECB1-5315-41C3-AA37-D6B54E367BEE}"/>
              </a:ext>
            </a:extLst>
          </p:cNvPr>
          <p:cNvSpPr/>
          <p:nvPr/>
        </p:nvSpPr>
        <p:spPr>
          <a:xfrm>
            <a:off x="4458767" y="2730677"/>
            <a:ext cx="3274466" cy="2227789"/>
          </a:xfrm>
          <a:prstGeom prst="rect">
            <a:avLst/>
          </a:prstGeom>
        </p:spPr>
        <p:txBody>
          <a:bodyPr wrap="square">
            <a:spAutoFit/>
          </a:bodyPr>
          <a:lstStyle/>
          <a:p>
            <a:pP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OO Complexity is based on the classic Object-Oriented metrics defined by Chidamber &amp; Kemerer:</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High Cyclomatic Complexity Classes (WMC)</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High Depth of Inheritance Classes (DIT)</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Low Cohesion Classes (LCOM)</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High Length (too many lines of code) or Weight Classes (too many methods / fields)</a:t>
            </a:r>
          </a:p>
          <a:p>
            <a:pPr>
              <a:buClr>
                <a:schemeClr val="tx2">
                  <a:lumMod val="65000"/>
                  <a:lumOff val="35000"/>
                </a:schemeClr>
              </a:buClr>
              <a:buSzPct val="85000"/>
            </a:pPr>
            <a:endParaRPr lang="en-US" sz="1000" kern="0" dirty="0">
              <a:solidFill>
                <a:schemeClr val="tx1">
                  <a:lumMod val="65000"/>
                  <a:lumOff val="35000"/>
                </a:schemeClr>
              </a:solidFill>
              <a:ea typeface="Calibri" panose="020F0502020204030204" pitchFamily="34" charset="0"/>
              <a:cs typeface="Times New Roman" panose="02020603050405020304" pitchFamily="18" charset="0"/>
            </a:endParaRPr>
          </a:p>
          <a:p>
            <a:pPr>
              <a:spcAft>
                <a:spcPts val="800"/>
              </a:spcAft>
              <a:buClr>
                <a:schemeClr val="tx2">
                  <a:lumMod val="65000"/>
                  <a:lumOff val="35000"/>
                </a:schemeClr>
              </a:buClr>
              <a:buSzPct val="85000"/>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The more categories the class belongs to, the more complex it is. A class that belongs to at least three of the previous categories is considered Very Complex.</a:t>
            </a:r>
          </a:p>
        </p:txBody>
      </p:sp>
      <p:sp>
        <p:nvSpPr>
          <p:cNvPr id="28" name="Rectangle 27">
            <a:extLst>
              <a:ext uri="{FF2B5EF4-FFF2-40B4-BE49-F238E27FC236}">
                <a16:creationId xmlns:a16="http://schemas.microsoft.com/office/drawing/2014/main" id="{6BCA64B1-670D-436E-963A-4A8BEC748518}"/>
              </a:ext>
            </a:extLst>
          </p:cNvPr>
          <p:cNvSpPr/>
          <p:nvPr/>
        </p:nvSpPr>
        <p:spPr>
          <a:xfrm>
            <a:off x="8602145" y="2749297"/>
            <a:ext cx="3259650" cy="2073901"/>
          </a:xfrm>
          <a:prstGeom prst="rect">
            <a:avLst/>
          </a:prstGeom>
        </p:spPr>
        <p:txBody>
          <a:bodyPr wrap="square">
            <a:spAutoFit/>
          </a:bodyPr>
          <a:lstStyle/>
          <a:p>
            <a:pP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The SQL Complexity Distribution measures the distribution of SQL Complexity of all artifacts using SQL by looking into:</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Query on more than 4 tables</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Subquery</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GROUP BY</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Complex SELECT clause</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UPDATE statement</a:t>
            </a:r>
          </a:p>
          <a:p>
            <a:pPr marL="171450" indent="-171450">
              <a:buClr>
                <a:schemeClr val="tx2">
                  <a:lumMod val="65000"/>
                  <a:lumOff val="35000"/>
                </a:schemeClr>
              </a:buClr>
              <a:buSzPct val="85000"/>
              <a:buFont typeface="Arial" panose="020B0604020202020204" pitchFamily="34" charset="0"/>
              <a:buChar char="•"/>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Raw SQL Complexity</a:t>
            </a:r>
          </a:p>
          <a:p>
            <a:pPr>
              <a:buClr>
                <a:schemeClr val="tx2">
                  <a:lumMod val="65000"/>
                  <a:lumOff val="35000"/>
                </a:schemeClr>
              </a:buClr>
              <a:buSzPct val="85000"/>
            </a:pPr>
            <a:endParaRPr lang="en-US" sz="1000" kern="0" dirty="0">
              <a:solidFill>
                <a:schemeClr val="tx1">
                  <a:lumMod val="65000"/>
                  <a:lumOff val="35000"/>
                </a:schemeClr>
              </a:solidFill>
              <a:ea typeface="Calibri" panose="020F0502020204030204" pitchFamily="34" charset="0"/>
              <a:cs typeface="Times New Roman" panose="02020603050405020304" pitchFamily="18" charset="0"/>
            </a:endParaRPr>
          </a:p>
          <a:p>
            <a:pPr>
              <a:spcAft>
                <a:spcPts val="800"/>
              </a:spcAft>
              <a:buClr>
                <a:schemeClr val="tx2">
                  <a:lumMod val="65000"/>
                  <a:lumOff val="35000"/>
                </a:schemeClr>
              </a:buClr>
              <a:buSzPct val="85000"/>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Each criterion is weighted and the total score gives the complexity.</a:t>
            </a:r>
          </a:p>
        </p:txBody>
      </p:sp>
      <p:sp>
        <p:nvSpPr>
          <p:cNvPr id="29" name="Rectangle 28">
            <a:extLst>
              <a:ext uri="{FF2B5EF4-FFF2-40B4-BE49-F238E27FC236}">
                <a16:creationId xmlns:a16="http://schemas.microsoft.com/office/drawing/2014/main" id="{F8C92CF6-E9EA-46E6-831C-A4E342FA860D}"/>
              </a:ext>
            </a:extLst>
          </p:cNvPr>
          <p:cNvSpPr/>
          <p:nvPr/>
        </p:nvSpPr>
        <p:spPr>
          <a:xfrm>
            <a:off x="325445" y="2732805"/>
            <a:ext cx="3305548" cy="1736373"/>
          </a:xfrm>
          <a:prstGeom prst="rect">
            <a:avLst/>
          </a:prstGeom>
        </p:spPr>
        <p:txBody>
          <a:bodyPr wrap="square">
            <a:spAutoFit/>
          </a:bodyPr>
          <a:lstStyle/>
          <a:p>
            <a:pP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Cyclomatic Complexity is a measure of the complexity of the control structure of an Artifact. It is the number of linearly independent paths and therefore, the minimum number of independent paths when executing the software.</a:t>
            </a:r>
          </a:p>
          <a:p>
            <a:pPr>
              <a:spcAft>
                <a:spcPts val="800"/>
              </a:spcAft>
              <a:buClr>
                <a:schemeClr val="tx2">
                  <a:lumMod val="65000"/>
                  <a:lumOff val="35000"/>
                </a:schemeClr>
              </a:buClr>
              <a:buSzPct val="85000"/>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It looks into the number of conditional structures and their nesting / imbrication.</a:t>
            </a:r>
          </a:p>
          <a:p>
            <a:pPr>
              <a:spcAft>
                <a:spcPts val="800"/>
              </a:spcAft>
              <a:buClr>
                <a:schemeClr val="tx2">
                  <a:lumMod val="65000"/>
                  <a:lumOff val="35000"/>
                </a:schemeClr>
              </a:buClr>
              <a:buSzPct val="85000"/>
            </a:pPr>
            <a:r>
              <a:rPr lang="en-US" sz="1000" kern="0" dirty="0">
                <a:solidFill>
                  <a:schemeClr val="tx1">
                    <a:lumMod val="65000"/>
                    <a:lumOff val="35000"/>
                  </a:schemeClr>
                </a:solidFill>
                <a:ea typeface="Calibri" panose="020F0502020204030204" pitchFamily="34" charset="0"/>
                <a:cs typeface="Times New Roman" panose="02020603050405020304" pitchFamily="18" charset="0"/>
              </a:rPr>
              <a:t>The higher the number of flow paths, the more complex the artifact is.</a:t>
            </a:r>
          </a:p>
        </p:txBody>
      </p:sp>
      <p:pic>
        <p:nvPicPr>
          <p:cNvPr id="30" name="Graphic 29" descr="Database">
            <a:extLst>
              <a:ext uri="{FF2B5EF4-FFF2-40B4-BE49-F238E27FC236}">
                <a16:creationId xmlns:a16="http://schemas.microsoft.com/office/drawing/2014/main" id="{6CCABB6D-D93E-46F5-88BA-E49E6A7D41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65748" y="1668238"/>
            <a:ext cx="594872" cy="594872"/>
          </a:xfrm>
          <a:prstGeom prst="rect">
            <a:avLst/>
          </a:prstGeom>
        </p:spPr>
      </p:pic>
      <p:pic>
        <p:nvPicPr>
          <p:cNvPr id="31" name="Graphic 30" descr="Database">
            <a:extLst>
              <a:ext uri="{FF2B5EF4-FFF2-40B4-BE49-F238E27FC236}">
                <a16:creationId xmlns:a16="http://schemas.microsoft.com/office/drawing/2014/main" id="{020F5562-2459-44A3-A5BB-34D264A47D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23201" y="1810151"/>
            <a:ext cx="594872" cy="594872"/>
          </a:xfrm>
          <a:prstGeom prst="rect">
            <a:avLst/>
          </a:prstGeom>
        </p:spPr>
      </p:pic>
    </p:spTree>
    <p:extLst>
      <p:ext uri="{BB962C8B-B14F-4D97-AF65-F5344CB8AC3E}">
        <p14:creationId xmlns:p14="http://schemas.microsoft.com/office/powerpoint/2010/main" val="121664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EB0B8D-3A0B-429E-B348-7C7D4CEA951C}"/>
              </a:ext>
            </a:extLst>
          </p:cNvPr>
          <p:cNvSpPr>
            <a:spLocks noGrp="1"/>
          </p:cNvSpPr>
          <p:nvPr>
            <p:ph type="title"/>
          </p:nvPr>
        </p:nvSpPr>
        <p:spPr>
          <a:xfrm>
            <a:off x="1939507" y="559093"/>
            <a:ext cx="4620319" cy="615553"/>
          </a:xfrm>
        </p:spPr>
        <p:txBody>
          <a:bodyPr>
            <a:normAutofit/>
          </a:bodyPr>
          <a:lstStyle/>
          <a:p>
            <a:r>
              <a:rPr lang="en-US" sz="2400" dirty="0">
                <a:solidFill>
                  <a:schemeClr val="bg2">
                    <a:lumMod val="50000"/>
                  </a:schemeClr>
                </a:solidFill>
              </a:rPr>
              <a:t>Complexity assessment</a:t>
            </a:r>
          </a:p>
        </p:txBody>
      </p:sp>
      <p:sp>
        <p:nvSpPr>
          <p:cNvPr id="2" name="Slide Number Placeholder 1">
            <a:extLst>
              <a:ext uri="{FF2B5EF4-FFF2-40B4-BE49-F238E27FC236}">
                <a16:creationId xmlns:a16="http://schemas.microsoft.com/office/drawing/2014/main" id="{82D11015-D791-47D3-B1DA-FFDAA891F6F2}"/>
              </a:ext>
            </a:extLst>
          </p:cNvPr>
          <p:cNvSpPr>
            <a:spLocks noGrp="1"/>
          </p:cNvSpPr>
          <p:nvPr>
            <p:ph type="sldNum" sz="quarter" idx="4294967295"/>
          </p:nvPr>
        </p:nvSpPr>
        <p:spPr>
          <a:xfrm>
            <a:off x="0" y="6505575"/>
            <a:ext cx="661988" cy="365125"/>
          </a:xfrm>
        </p:spPr>
        <p:txBody>
          <a:bodyPr/>
          <a:lstStyle/>
          <a:p>
            <a:fld id="{EEFED013-66E8-448A-B953-99801F824AF7}" type="slidenum">
              <a:rPr lang="en-US" smtClean="0"/>
              <a:pPr/>
              <a:t>21</a:t>
            </a:fld>
            <a:endParaRPr lang="en-US" dirty="0"/>
          </a:p>
        </p:txBody>
      </p:sp>
      <p:graphicFrame>
        <p:nvGraphicFramePr>
          <p:cNvPr id="4" name="Chart 3" descr="GRAPH;CAST_DISTRIBUTION">
            <a:extLst>
              <a:ext uri="{FF2B5EF4-FFF2-40B4-BE49-F238E27FC236}">
                <a16:creationId xmlns:a16="http://schemas.microsoft.com/office/drawing/2014/main" id="{817C52A2-180D-4765-A88C-A62DB5B94E04}"/>
              </a:ext>
            </a:extLst>
          </p:cNvPr>
          <p:cNvGraphicFramePr/>
          <p:nvPr/>
        </p:nvGraphicFramePr>
        <p:xfrm>
          <a:off x="240589" y="1394413"/>
          <a:ext cx="7940723" cy="22723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descr="GRAPH;CAST_DISTRIBUTION;PAR=65701">
            <a:extLst>
              <a:ext uri="{FF2B5EF4-FFF2-40B4-BE49-F238E27FC236}">
                <a16:creationId xmlns:a16="http://schemas.microsoft.com/office/drawing/2014/main" id="{226FB928-6DAA-4EB5-A968-8C9D47BF1BA4}"/>
              </a:ext>
            </a:extLst>
          </p:cNvPr>
          <p:cNvGraphicFramePr/>
          <p:nvPr/>
        </p:nvGraphicFramePr>
        <p:xfrm>
          <a:off x="161268" y="3679308"/>
          <a:ext cx="4070264" cy="198696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descr="GRAPH;CAST_DISTRIBUTION;PAR=65801">
            <a:extLst>
              <a:ext uri="{FF2B5EF4-FFF2-40B4-BE49-F238E27FC236}">
                <a16:creationId xmlns:a16="http://schemas.microsoft.com/office/drawing/2014/main" id="{3DAFF522-28B8-4EDE-A526-E8C7E168C088}"/>
              </a:ext>
            </a:extLst>
          </p:cNvPr>
          <p:cNvGraphicFramePr/>
          <p:nvPr/>
        </p:nvGraphicFramePr>
        <p:xfrm>
          <a:off x="4139882" y="3679308"/>
          <a:ext cx="3895165" cy="1986962"/>
        </p:xfrm>
        <a:graphic>
          <a:graphicData uri="http://schemas.openxmlformats.org/drawingml/2006/chart">
            <c:chart xmlns:c="http://schemas.openxmlformats.org/drawingml/2006/chart" xmlns:r="http://schemas.openxmlformats.org/officeDocument/2006/relationships" r:id="rId7"/>
          </a:graphicData>
        </a:graphic>
      </p:graphicFrame>
      <p:grpSp>
        <p:nvGrpSpPr>
          <p:cNvPr id="7" name="Group 6">
            <a:extLst>
              <a:ext uri="{FF2B5EF4-FFF2-40B4-BE49-F238E27FC236}">
                <a16:creationId xmlns:a16="http://schemas.microsoft.com/office/drawing/2014/main" id="{0B282A04-B7B5-43A0-9183-02F6D2AB33C5}"/>
              </a:ext>
            </a:extLst>
          </p:cNvPr>
          <p:cNvGrpSpPr/>
          <p:nvPr/>
        </p:nvGrpSpPr>
        <p:grpSpPr>
          <a:xfrm>
            <a:off x="8678904" y="3529812"/>
            <a:ext cx="2975285" cy="329278"/>
            <a:chOff x="4466195" y="932991"/>
            <a:chExt cx="6796078" cy="329278"/>
          </a:xfrm>
        </p:grpSpPr>
        <p:sp>
          <p:nvSpPr>
            <p:cNvPr id="8" name="Rectangle 7">
              <a:extLst>
                <a:ext uri="{FF2B5EF4-FFF2-40B4-BE49-F238E27FC236}">
                  <a16:creationId xmlns:a16="http://schemas.microsoft.com/office/drawing/2014/main" id="{B0A8B3CA-87B4-4806-8059-374AE9DEE391}"/>
                </a:ext>
              </a:extLst>
            </p:cNvPr>
            <p:cNvSpPr/>
            <p:nvPr/>
          </p:nvSpPr>
          <p:spPr>
            <a:xfrm>
              <a:off x="5902392" y="932991"/>
              <a:ext cx="3700367" cy="298993"/>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400" kern="0" dirty="0">
                  <a:solidFill>
                    <a:srgbClr val="37AEA6"/>
                  </a:solidFill>
                  <a:latin typeface="+mj-lt"/>
                  <a:ea typeface="Calibri" panose="020F0502020204030204" pitchFamily="34" charset="0"/>
                  <a:cs typeface="Times New Roman" panose="02020603050405020304" pitchFamily="18" charset="0"/>
                </a:rPr>
                <a:t>SUMMARY</a:t>
              </a:r>
            </a:p>
          </p:txBody>
        </p:sp>
        <p:cxnSp>
          <p:nvCxnSpPr>
            <p:cNvPr id="9" name="Straight Connector 8">
              <a:extLst>
                <a:ext uri="{FF2B5EF4-FFF2-40B4-BE49-F238E27FC236}">
                  <a16:creationId xmlns:a16="http://schemas.microsoft.com/office/drawing/2014/main" id="{A57BC060-A46E-462A-92E1-9CECDAA3A5EF}"/>
                </a:ext>
              </a:extLst>
            </p:cNvPr>
            <p:cNvCxnSpPr>
              <a:cxnSpLocks/>
            </p:cNvCxnSpPr>
            <p:nvPr/>
          </p:nvCxnSpPr>
          <p:spPr>
            <a:xfrm>
              <a:off x="4466195" y="1262269"/>
              <a:ext cx="6796078" cy="0"/>
            </a:xfrm>
            <a:prstGeom prst="line">
              <a:avLst/>
            </a:prstGeom>
            <a:ln w="57150">
              <a:solidFill>
                <a:srgbClr val="37AEA6"/>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39269EE7-34C0-4928-BE6C-3FE05E695870}"/>
              </a:ext>
            </a:extLst>
          </p:cNvPr>
          <p:cNvGrpSpPr/>
          <p:nvPr/>
        </p:nvGrpSpPr>
        <p:grpSpPr>
          <a:xfrm>
            <a:off x="8678903" y="1095420"/>
            <a:ext cx="2975286" cy="1974761"/>
            <a:chOff x="8678903" y="1095420"/>
            <a:chExt cx="2975286" cy="1974761"/>
          </a:xfrm>
        </p:grpSpPr>
        <p:sp>
          <p:nvSpPr>
            <p:cNvPr id="12" name="Freeform 8">
              <a:extLst>
                <a:ext uri="{FF2B5EF4-FFF2-40B4-BE49-F238E27FC236}">
                  <a16:creationId xmlns:a16="http://schemas.microsoft.com/office/drawing/2014/main" id="{65B1D147-DFDD-4B9E-85F8-5BFC3F594AE6}"/>
                </a:ext>
              </a:extLst>
            </p:cNvPr>
            <p:cNvSpPr>
              <a:spLocks/>
            </p:cNvSpPr>
            <p:nvPr>
              <p:custDataLst>
                <p:tags r:id="rId1"/>
              </p:custDataLst>
            </p:nvPr>
          </p:nvSpPr>
          <p:spPr bwMode="auto">
            <a:xfrm>
              <a:off x="8822458" y="2059318"/>
              <a:ext cx="751668" cy="451408"/>
            </a:xfrm>
            <a:custGeom>
              <a:avLst/>
              <a:gdLst>
                <a:gd name="T0" fmla="*/ 0 w 862"/>
                <a:gd name="T1" fmla="*/ 2147483647 h 915"/>
                <a:gd name="T2" fmla="*/ 2147483647 w 862"/>
                <a:gd name="T3" fmla="*/ 2147483647 h 915"/>
                <a:gd name="T4" fmla="*/ 2147483647 w 862"/>
                <a:gd name="T5" fmla="*/ 2147483647 h 915"/>
                <a:gd name="T6" fmla="*/ 2147483647 w 862"/>
                <a:gd name="T7" fmla="*/ 2147483647 h 915"/>
                <a:gd name="T8" fmla="*/ 2147483647 w 862"/>
                <a:gd name="T9" fmla="*/ 2147483647 h 915"/>
                <a:gd name="T10" fmla="*/ 0 60000 65536"/>
                <a:gd name="T11" fmla="*/ 0 60000 65536"/>
                <a:gd name="T12" fmla="*/ 0 60000 65536"/>
                <a:gd name="T13" fmla="*/ 0 60000 65536"/>
                <a:gd name="T14" fmla="*/ 0 60000 65536"/>
                <a:gd name="T15" fmla="*/ 0 w 862"/>
                <a:gd name="T16" fmla="*/ 0 h 915"/>
                <a:gd name="T17" fmla="*/ 862 w 862"/>
                <a:gd name="T18" fmla="*/ 915 h 915"/>
              </a:gdLst>
              <a:ahLst/>
              <a:cxnLst>
                <a:cxn ang="T10">
                  <a:pos x="T0" y="T1"/>
                </a:cxn>
                <a:cxn ang="T11">
                  <a:pos x="T2" y="T3"/>
                </a:cxn>
                <a:cxn ang="T12">
                  <a:pos x="T4" y="T5"/>
                </a:cxn>
                <a:cxn ang="T13">
                  <a:pos x="T6" y="T7"/>
                </a:cxn>
                <a:cxn ang="T14">
                  <a:pos x="T8" y="T9"/>
                </a:cxn>
              </a:cxnLst>
              <a:rect l="T15" t="T16" r="T17" b="T18"/>
              <a:pathLst>
                <a:path w="862" h="915">
                  <a:moveTo>
                    <a:pt x="0" y="325"/>
                  </a:moveTo>
                  <a:cubicBezTo>
                    <a:pt x="34" y="162"/>
                    <a:pt x="68" y="0"/>
                    <a:pt x="136" y="53"/>
                  </a:cubicBezTo>
                  <a:cubicBezTo>
                    <a:pt x="204" y="106"/>
                    <a:pt x="325" y="506"/>
                    <a:pt x="408" y="642"/>
                  </a:cubicBezTo>
                  <a:cubicBezTo>
                    <a:pt x="491" y="778"/>
                    <a:pt x="559" y="824"/>
                    <a:pt x="635" y="869"/>
                  </a:cubicBezTo>
                  <a:cubicBezTo>
                    <a:pt x="711" y="914"/>
                    <a:pt x="786" y="914"/>
                    <a:pt x="862" y="915"/>
                  </a:cubicBezTo>
                </a:path>
              </a:pathLst>
            </a:custGeom>
            <a:noFill/>
            <a:ln w="19050">
              <a:solidFill>
                <a:schemeClr val="bg1">
                  <a:lumMod val="50000"/>
                </a:schemeClr>
              </a:solidFill>
              <a:round/>
              <a:headEnd/>
              <a:tailEnd/>
            </a:ln>
          </p:spPr>
          <p:txBody>
            <a:bodyPr lIns="90000" tIns="46800" rIns="90000" bIns="46800">
              <a:noAutofit/>
            </a:bodyPr>
            <a:lstStyle/>
            <a:p>
              <a:pPr algn="l">
                <a:spcBef>
                  <a:spcPct val="20000"/>
                </a:spcBef>
                <a:buClr>
                  <a:srgbClr val="FF0000"/>
                </a:buClr>
                <a:buFont typeface="Wingdings" pitchFamily="2" charset="2"/>
                <a:buNone/>
              </a:pPr>
              <a:endParaRPr lang="fr-FR" sz="1800">
                <a:solidFill>
                  <a:srgbClr val="3A77BA"/>
                </a:solidFill>
                <a:latin typeface="Arial Narrow" pitchFamily="34" charset="0"/>
              </a:endParaRPr>
            </a:p>
          </p:txBody>
        </p:sp>
        <p:sp>
          <p:nvSpPr>
            <p:cNvPr id="13" name="Freeform 13">
              <a:extLst>
                <a:ext uri="{FF2B5EF4-FFF2-40B4-BE49-F238E27FC236}">
                  <a16:creationId xmlns:a16="http://schemas.microsoft.com/office/drawing/2014/main" id="{942A36BA-1B26-435F-8FAF-684A7D4D571B}"/>
                </a:ext>
              </a:extLst>
            </p:cNvPr>
            <p:cNvSpPr>
              <a:spLocks/>
            </p:cNvSpPr>
            <p:nvPr>
              <p:custDataLst>
                <p:tags r:id="rId2"/>
              </p:custDataLst>
            </p:nvPr>
          </p:nvSpPr>
          <p:spPr bwMode="auto">
            <a:xfrm>
              <a:off x="10856417" y="2131399"/>
              <a:ext cx="797772" cy="379327"/>
            </a:xfrm>
            <a:custGeom>
              <a:avLst/>
              <a:gdLst>
                <a:gd name="T0" fmla="*/ 0 w 1497"/>
                <a:gd name="T1" fmla="*/ 2147483647 h 786"/>
                <a:gd name="T2" fmla="*/ 2147483647 w 1497"/>
                <a:gd name="T3" fmla="*/ 2147483647 h 786"/>
                <a:gd name="T4" fmla="*/ 2147483647 w 1497"/>
                <a:gd name="T5" fmla="*/ 2147483647 h 786"/>
                <a:gd name="T6" fmla="*/ 2147483647 w 1497"/>
                <a:gd name="T7" fmla="*/ 2147483647 h 786"/>
                <a:gd name="T8" fmla="*/ 2147483647 w 1497"/>
                <a:gd name="T9" fmla="*/ 2147483647 h 786"/>
                <a:gd name="T10" fmla="*/ 2147483647 w 1497"/>
                <a:gd name="T11" fmla="*/ 2147483647 h 786"/>
                <a:gd name="T12" fmla="*/ 2147483647 w 1497"/>
                <a:gd name="T13" fmla="*/ 2147483647 h 786"/>
                <a:gd name="T14" fmla="*/ 2147483647 w 1497"/>
                <a:gd name="T15" fmla="*/ 2147483647 h 786"/>
                <a:gd name="T16" fmla="*/ 2147483647 w 1497"/>
                <a:gd name="T17" fmla="*/ 2147483647 h 786"/>
                <a:gd name="T18" fmla="*/ 2147483647 w 1497"/>
                <a:gd name="T19" fmla="*/ 2147483647 h 7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7"/>
                <a:gd name="T31" fmla="*/ 0 h 786"/>
                <a:gd name="T32" fmla="*/ 1497 w 1497"/>
                <a:gd name="T33" fmla="*/ 786 h 7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7" h="786">
                  <a:moveTo>
                    <a:pt x="0" y="627"/>
                  </a:moveTo>
                  <a:cubicBezTo>
                    <a:pt x="41" y="494"/>
                    <a:pt x="83" y="362"/>
                    <a:pt x="136" y="355"/>
                  </a:cubicBezTo>
                  <a:cubicBezTo>
                    <a:pt x="189" y="348"/>
                    <a:pt x="264" y="521"/>
                    <a:pt x="317" y="582"/>
                  </a:cubicBezTo>
                  <a:cubicBezTo>
                    <a:pt x="370" y="643"/>
                    <a:pt x="400" y="688"/>
                    <a:pt x="453" y="718"/>
                  </a:cubicBezTo>
                  <a:cubicBezTo>
                    <a:pt x="506" y="748"/>
                    <a:pt x="582" y="786"/>
                    <a:pt x="635" y="763"/>
                  </a:cubicBezTo>
                  <a:cubicBezTo>
                    <a:pt x="688" y="740"/>
                    <a:pt x="718" y="695"/>
                    <a:pt x="771" y="582"/>
                  </a:cubicBezTo>
                  <a:cubicBezTo>
                    <a:pt x="824" y="469"/>
                    <a:pt x="892" y="166"/>
                    <a:pt x="952" y="83"/>
                  </a:cubicBezTo>
                  <a:cubicBezTo>
                    <a:pt x="1012" y="0"/>
                    <a:pt x="1081" y="15"/>
                    <a:pt x="1134" y="83"/>
                  </a:cubicBezTo>
                  <a:cubicBezTo>
                    <a:pt x="1187" y="151"/>
                    <a:pt x="1210" y="385"/>
                    <a:pt x="1270" y="491"/>
                  </a:cubicBezTo>
                  <a:cubicBezTo>
                    <a:pt x="1330" y="597"/>
                    <a:pt x="1413" y="657"/>
                    <a:pt x="1497" y="718"/>
                  </a:cubicBezTo>
                </a:path>
              </a:pathLst>
            </a:custGeom>
            <a:noFill/>
            <a:ln w="19050">
              <a:solidFill>
                <a:schemeClr val="bg1">
                  <a:lumMod val="50000"/>
                </a:schemeClr>
              </a:solidFill>
              <a:round/>
              <a:headEnd/>
              <a:tailEnd/>
            </a:ln>
          </p:spPr>
          <p:txBody>
            <a:bodyPr lIns="90000" tIns="46800" rIns="90000" bIns="46800">
              <a:noAutofit/>
            </a:bodyPr>
            <a:lstStyle/>
            <a:p>
              <a:pPr algn="l">
                <a:spcBef>
                  <a:spcPct val="20000"/>
                </a:spcBef>
                <a:buClr>
                  <a:srgbClr val="FF0000"/>
                </a:buClr>
                <a:buFont typeface="Wingdings" pitchFamily="2" charset="2"/>
                <a:buNone/>
              </a:pPr>
              <a:endParaRPr lang="fr-FR" sz="1800">
                <a:solidFill>
                  <a:srgbClr val="3A77BA"/>
                </a:solidFill>
                <a:latin typeface="Arial Narrow" pitchFamily="34" charset="0"/>
              </a:endParaRPr>
            </a:p>
          </p:txBody>
        </p:sp>
        <p:pic>
          <p:nvPicPr>
            <p:cNvPr id="14" name="Graphic 13" descr="Checkmark">
              <a:extLst>
                <a:ext uri="{FF2B5EF4-FFF2-40B4-BE49-F238E27FC236}">
                  <a16:creationId xmlns:a16="http://schemas.microsoft.com/office/drawing/2014/main" id="{0560E0A3-765B-4B15-BFEF-D4C47DB12E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76568" y="1548496"/>
              <a:ext cx="453600" cy="453600"/>
            </a:xfrm>
            <a:prstGeom prst="rect">
              <a:avLst/>
            </a:prstGeom>
          </p:spPr>
        </p:pic>
        <p:pic>
          <p:nvPicPr>
            <p:cNvPr id="15" name="Graphic 14" descr="Close">
              <a:extLst>
                <a:ext uri="{FF2B5EF4-FFF2-40B4-BE49-F238E27FC236}">
                  <a16:creationId xmlns:a16="http://schemas.microsoft.com/office/drawing/2014/main" id="{19932324-305F-4D3B-BFDF-5A9D35486BE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57493" y="1548496"/>
              <a:ext cx="453675" cy="453675"/>
            </a:xfrm>
            <a:prstGeom prst="rect">
              <a:avLst/>
            </a:prstGeom>
          </p:spPr>
        </p:pic>
        <p:sp>
          <p:nvSpPr>
            <p:cNvPr id="16" name="Freeform 10">
              <a:extLst>
                <a:ext uri="{FF2B5EF4-FFF2-40B4-BE49-F238E27FC236}">
                  <a16:creationId xmlns:a16="http://schemas.microsoft.com/office/drawing/2014/main" id="{153A3451-F911-47CC-9E79-F9FDDD5725DB}"/>
                </a:ext>
              </a:extLst>
            </p:cNvPr>
            <p:cNvSpPr>
              <a:spLocks/>
            </p:cNvSpPr>
            <p:nvPr>
              <p:custDataLst>
                <p:tags r:id="rId3"/>
              </p:custDataLst>
            </p:nvPr>
          </p:nvSpPr>
          <p:spPr bwMode="auto">
            <a:xfrm>
              <a:off x="9787031" y="2142752"/>
              <a:ext cx="836911" cy="379346"/>
            </a:xfrm>
            <a:custGeom>
              <a:avLst/>
              <a:gdLst>
                <a:gd name="T0" fmla="*/ 0 w 1497"/>
                <a:gd name="T1" fmla="*/ 2147483647 h 680"/>
                <a:gd name="T2" fmla="*/ 2147483647 w 1497"/>
                <a:gd name="T3" fmla="*/ 0 h 680"/>
                <a:gd name="T4" fmla="*/ 2147483647 w 1497"/>
                <a:gd name="T5" fmla="*/ 2147483647 h 680"/>
                <a:gd name="T6" fmla="*/ 2147483647 w 1497"/>
                <a:gd name="T7" fmla="*/ 2147483647 h 680"/>
                <a:gd name="T8" fmla="*/ 2147483647 w 1497"/>
                <a:gd name="T9" fmla="*/ 2147483647 h 680"/>
                <a:gd name="T10" fmla="*/ 2147483647 w 1497"/>
                <a:gd name="T11" fmla="*/ 2147483647 h 680"/>
                <a:gd name="T12" fmla="*/ 2147483647 w 1497"/>
                <a:gd name="T13" fmla="*/ 2147483647 h 680"/>
                <a:gd name="T14" fmla="*/ 2147483647 w 1497"/>
                <a:gd name="T15" fmla="*/ 2147483647 h 680"/>
                <a:gd name="T16" fmla="*/ 0 60000 65536"/>
                <a:gd name="T17" fmla="*/ 0 60000 65536"/>
                <a:gd name="T18" fmla="*/ 0 60000 65536"/>
                <a:gd name="T19" fmla="*/ 0 60000 65536"/>
                <a:gd name="T20" fmla="*/ 0 60000 65536"/>
                <a:gd name="T21" fmla="*/ 0 60000 65536"/>
                <a:gd name="T22" fmla="*/ 0 60000 65536"/>
                <a:gd name="T23" fmla="*/ 0 60000 65536"/>
                <a:gd name="T24" fmla="*/ 0 w 1497"/>
                <a:gd name="T25" fmla="*/ 0 h 680"/>
                <a:gd name="T26" fmla="*/ 1497 w 1497"/>
                <a:gd name="T27" fmla="*/ 680 h 6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97" h="680">
                  <a:moveTo>
                    <a:pt x="0" y="227"/>
                  </a:moveTo>
                  <a:cubicBezTo>
                    <a:pt x="53" y="113"/>
                    <a:pt x="106" y="0"/>
                    <a:pt x="181" y="0"/>
                  </a:cubicBezTo>
                  <a:cubicBezTo>
                    <a:pt x="256" y="0"/>
                    <a:pt x="370" y="129"/>
                    <a:pt x="453" y="227"/>
                  </a:cubicBezTo>
                  <a:cubicBezTo>
                    <a:pt x="536" y="325"/>
                    <a:pt x="582" y="514"/>
                    <a:pt x="680" y="590"/>
                  </a:cubicBezTo>
                  <a:cubicBezTo>
                    <a:pt x="778" y="666"/>
                    <a:pt x="937" y="680"/>
                    <a:pt x="1043" y="680"/>
                  </a:cubicBezTo>
                  <a:cubicBezTo>
                    <a:pt x="1149" y="680"/>
                    <a:pt x="1255" y="605"/>
                    <a:pt x="1315" y="590"/>
                  </a:cubicBezTo>
                  <a:cubicBezTo>
                    <a:pt x="1375" y="575"/>
                    <a:pt x="1376" y="583"/>
                    <a:pt x="1406" y="590"/>
                  </a:cubicBezTo>
                  <a:cubicBezTo>
                    <a:pt x="1436" y="597"/>
                    <a:pt x="1466" y="616"/>
                    <a:pt x="1497" y="635"/>
                  </a:cubicBezTo>
                </a:path>
              </a:pathLst>
            </a:custGeom>
            <a:noFill/>
            <a:ln w="19050">
              <a:solidFill>
                <a:schemeClr val="bg1">
                  <a:lumMod val="50000"/>
                </a:schemeClr>
              </a:solidFill>
              <a:round/>
              <a:headEnd/>
              <a:tailEnd/>
            </a:ln>
          </p:spPr>
          <p:txBody>
            <a:bodyPr lIns="90000" tIns="46800" rIns="90000" bIns="46800">
              <a:noAutofit/>
            </a:bodyPr>
            <a:lstStyle/>
            <a:p>
              <a:pPr algn="l">
                <a:spcBef>
                  <a:spcPct val="20000"/>
                </a:spcBef>
                <a:buClr>
                  <a:srgbClr val="FF0000"/>
                </a:buClr>
                <a:buFont typeface="Wingdings" pitchFamily="2" charset="2"/>
                <a:buNone/>
              </a:pPr>
              <a:endParaRPr lang="fr-FR" sz="1800">
                <a:solidFill>
                  <a:srgbClr val="3A77BA"/>
                </a:solidFill>
                <a:latin typeface="Arial Narrow" pitchFamily="34" charset="0"/>
              </a:endParaRPr>
            </a:p>
          </p:txBody>
        </p:sp>
        <p:grpSp>
          <p:nvGrpSpPr>
            <p:cNvPr id="17" name="Group 16">
              <a:extLst>
                <a:ext uri="{FF2B5EF4-FFF2-40B4-BE49-F238E27FC236}">
                  <a16:creationId xmlns:a16="http://schemas.microsoft.com/office/drawing/2014/main" id="{DA365135-24AF-4FD3-AC9D-57C02F9B692B}"/>
                </a:ext>
              </a:extLst>
            </p:cNvPr>
            <p:cNvGrpSpPr/>
            <p:nvPr/>
          </p:nvGrpSpPr>
          <p:grpSpPr>
            <a:xfrm>
              <a:off x="8678903" y="1095420"/>
              <a:ext cx="2975285" cy="329278"/>
              <a:chOff x="4466195" y="932991"/>
              <a:chExt cx="6796078" cy="329278"/>
            </a:xfrm>
          </p:grpSpPr>
          <p:sp>
            <p:nvSpPr>
              <p:cNvPr id="20" name="Rectangle 19">
                <a:extLst>
                  <a:ext uri="{FF2B5EF4-FFF2-40B4-BE49-F238E27FC236}">
                    <a16:creationId xmlns:a16="http://schemas.microsoft.com/office/drawing/2014/main" id="{24D059B3-8B7E-49AD-947A-60832D83963D}"/>
                  </a:ext>
                </a:extLst>
              </p:cNvPr>
              <p:cNvSpPr/>
              <p:nvPr/>
            </p:nvSpPr>
            <p:spPr>
              <a:xfrm>
                <a:off x="5902392" y="932991"/>
                <a:ext cx="3700367" cy="298993"/>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400" kern="0" dirty="0">
                    <a:solidFill>
                      <a:srgbClr val="37AEA6"/>
                    </a:solidFill>
                    <a:latin typeface="+mj-lt"/>
                    <a:ea typeface="Calibri" panose="020F0502020204030204" pitchFamily="34" charset="0"/>
                    <a:cs typeface="Times New Roman" panose="02020603050405020304" pitchFamily="18" charset="0"/>
                  </a:rPr>
                  <a:t>GOALS</a:t>
                </a:r>
              </a:p>
            </p:txBody>
          </p:sp>
          <p:cxnSp>
            <p:nvCxnSpPr>
              <p:cNvPr id="21" name="Straight Connector 20">
                <a:extLst>
                  <a:ext uri="{FF2B5EF4-FFF2-40B4-BE49-F238E27FC236}">
                    <a16:creationId xmlns:a16="http://schemas.microsoft.com/office/drawing/2014/main" id="{5AE1A5B7-2363-4F61-8C78-41E6A3F7485A}"/>
                  </a:ext>
                </a:extLst>
              </p:cNvPr>
              <p:cNvCxnSpPr>
                <a:cxnSpLocks/>
              </p:cNvCxnSpPr>
              <p:nvPr/>
            </p:nvCxnSpPr>
            <p:spPr>
              <a:xfrm>
                <a:off x="4466195" y="1262269"/>
                <a:ext cx="6796078" cy="0"/>
              </a:xfrm>
              <a:prstGeom prst="line">
                <a:avLst/>
              </a:prstGeom>
              <a:ln w="57150">
                <a:solidFill>
                  <a:srgbClr val="37AEA6"/>
                </a:solidFill>
              </a:ln>
            </p:spPr>
            <p:style>
              <a:lnRef idx="1">
                <a:schemeClr val="accent1"/>
              </a:lnRef>
              <a:fillRef idx="0">
                <a:schemeClr val="accent1"/>
              </a:fillRef>
              <a:effectRef idx="0">
                <a:schemeClr val="accent1"/>
              </a:effectRef>
              <a:fontRef idx="minor">
                <a:schemeClr val="tx1"/>
              </a:fontRef>
            </p:style>
          </p:cxnSp>
        </p:grpSp>
        <p:pic>
          <p:nvPicPr>
            <p:cNvPr id="18" name="Graphic 17" descr="Close">
              <a:extLst>
                <a:ext uri="{FF2B5EF4-FFF2-40B4-BE49-F238E27FC236}">
                  <a16:creationId xmlns:a16="http://schemas.microsoft.com/office/drawing/2014/main" id="{BF62EF82-D9D8-4406-AD9F-12AE384AEB9E}"/>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10938493" y="1548496"/>
              <a:ext cx="453675" cy="453675"/>
            </a:xfrm>
            <a:prstGeom prst="rect">
              <a:avLst/>
            </a:prstGeom>
          </p:spPr>
        </p:pic>
        <p:sp>
          <p:nvSpPr>
            <p:cNvPr id="19" name="Rectangle 18">
              <a:extLst>
                <a:ext uri="{FF2B5EF4-FFF2-40B4-BE49-F238E27FC236}">
                  <a16:creationId xmlns:a16="http://schemas.microsoft.com/office/drawing/2014/main" id="{5137E2C4-C1DE-41D5-89FC-84446B81D9D8}"/>
                </a:ext>
              </a:extLst>
            </p:cNvPr>
            <p:cNvSpPr/>
            <p:nvPr/>
          </p:nvSpPr>
          <p:spPr>
            <a:xfrm>
              <a:off x="8678904" y="2681485"/>
              <a:ext cx="2975285" cy="388696"/>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400" kern="0" dirty="0">
                  <a:solidFill>
                    <a:schemeClr val="tx1">
                      <a:lumMod val="65000"/>
                      <a:lumOff val="35000"/>
                    </a:schemeClr>
                  </a:solidFill>
                  <a:latin typeface="Calibri" panose="020F0502020204030204"/>
                  <a:ea typeface="Calibri" panose="020F0502020204030204" pitchFamily="34" charset="0"/>
                  <a:cs typeface="Times New Roman" panose="02020603050405020304" pitchFamily="18" charset="0"/>
                </a:rPr>
                <a:t>% High + % Very High </a:t>
              </a:r>
              <a:r>
                <a:rPr lang="en-US" b="1" kern="0" dirty="0">
                  <a:solidFill>
                    <a:schemeClr val="tx1">
                      <a:lumMod val="65000"/>
                      <a:lumOff val="35000"/>
                    </a:schemeClr>
                  </a:solidFill>
                  <a:latin typeface="Calibri" panose="020F0502020204030204"/>
                  <a:ea typeface="Calibri" panose="020F0502020204030204" pitchFamily="34" charset="0"/>
                  <a:cs typeface="Times New Roman" panose="02020603050405020304" pitchFamily="18" charset="0"/>
                </a:rPr>
                <a:t>&lt;</a:t>
              </a:r>
              <a:r>
                <a:rPr lang="en-US" sz="1400" kern="0" dirty="0">
                  <a:solidFill>
                    <a:schemeClr val="tx1">
                      <a:lumMod val="65000"/>
                      <a:lumOff val="35000"/>
                    </a:schemeClr>
                  </a:solidFill>
                  <a:latin typeface="Calibri" panose="020F0502020204030204"/>
                  <a:ea typeface="Calibri" panose="020F0502020204030204" pitchFamily="34" charset="0"/>
                  <a:cs typeface="Times New Roman" panose="02020603050405020304" pitchFamily="18" charset="0"/>
                </a:rPr>
                <a:t> 3%</a:t>
              </a:r>
            </a:p>
          </p:txBody>
        </p:sp>
      </p:grpSp>
      <p:sp>
        <p:nvSpPr>
          <p:cNvPr id="23" name="Rectangle 22">
            <a:extLst>
              <a:ext uri="{FF2B5EF4-FFF2-40B4-BE49-F238E27FC236}">
                <a16:creationId xmlns:a16="http://schemas.microsoft.com/office/drawing/2014/main" id="{7ECA9F51-2CC0-4A6A-BB1D-214A5331C8B8}"/>
              </a:ext>
            </a:extLst>
          </p:cNvPr>
          <p:cNvSpPr/>
          <p:nvPr/>
        </p:nvSpPr>
        <p:spPr>
          <a:xfrm>
            <a:off x="8678903" y="3929132"/>
            <a:ext cx="2975285" cy="1914627"/>
          </a:xfrm>
          <a:prstGeom prst="rect">
            <a:avLst/>
          </a:prstGeom>
        </p:spPr>
        <p:txBody>
          <a:bodyPr wrap="square">
            <a:spAutoFit/>
          </a:bodyPr>
          <a:lstStyle/>
          <a:p>
            <a:pPr algn="just">
              <a:lnSpc>
                <a:spcPct val="107000"/>
              </a:lnSpc>
              <a:spcAft>
                <a:spcPts val="800"/>
              </a:spcAft>
              <a:buClr>
                <a:schemeClr val="tx2">
                  <a:lumMod val="65000"/>
                  <a:lumOff val="35000"/>
                </a:schemeClr>
              </a:buClr>
              <a:buSzPct val="85000"/>
            </a:pPr>
            <a:r>
              <a:rPr lang="en-US" sz="1100" kern="0" dirty="0">
                <a:latin typeface="Arial" panose="020B0604020202020204" pitchFamily="34" charset="0"/>
                <a:ea typeface="Calibri" panose="020F0502020204030204" pitchFamily="34" charset="0"/>
                <a:cs typeface="Arial" panose="020B0604020202020204" pitchFamily="34" charset="0"/>
              </a:rPr>
              <a:t>CAST recommends that artifacts with High and Very High Complexity should be within 3% of total artifacts.</a:t>
            </a:r>
          </a:p>
          <a:p>
            <a:pPr algn="just">
              <a:lnSpc>
                <a:spcPct val="107000"/>
              </a:lnSpc>
              <a:spcAft>
                <a:spcPts val="800"/>
              </a:spcAft>
              <a:buClr>
                <a:schemeClr val="tx2">
                  <a:lumMod val="65000"/>
                  <a:lumOff val="35000"/>
                </a:schemeClr>
              </a:buClr>
              <a:buSzPct val="85000"/>
            </a:pPr>
            <a:r>
              <a:rPr lang="en-US" sz="1100" kern="0" dirty="0">
                <a:latin typeface="Arial" panose="020B0604020202020204" pitchFamily="34" charset="0"/>
                <a:ea typeface="Calibri" panose="020F0502020204030204" pitchFamily="34" charset="0"/>
                <a:cs typeface="Arial" panose="020B0604020202020204" pitchFamily="34" charset="0"/>
              </a:rPr>
              <a:t>Here we can see for Cyclomatic High &amp; Very high are more than 3% so it will be difficult to maintain &amp; transfer the application. Also it will be difficult for new member  induction.</a:t>
            </a:r>
          </a:p>
          <a:p>
            <a:pPr algn="just">
              <a:lnSpc>
                <a:spcPct val="107000"/>
              </a:lnSpc>
              <a:spcAft>
                <a:spcPts val="800"/>
              </a:spcAft>
              <a:buClr>
                <a:schemeClr val="tx2">
                  <a:lumMod val="65000"/>
                  <a:lumOff val="35000"/>
                </a:schemeClr>
              </a:buClr>
              <a:buSzPct val="85000"/>
            </a:pPr>
            <a:r>
              <a:rPr lang="en-US" sz="1100" kern="0" dirty="0">
                <a:latin typeface="Arial" panose="020B0604020202020204" pitchFamily="34" charset="0"/>
                <a:ea typeface="Calibri" panose="020F0502020204030204" pitchFamily="34" charset="0"/>
                <a:cs typeface="Arial" panose="020B0604020202020204" pitchFamily="34" charset="0"/>
              </a:rPr>
              <a:t>However for OO and SQL High and Very High are less than 3%  which is good.</a:t>
            </a:r>
          </a:p>
        </p:txBody>
      </p:sp>
    </p:spTree>
    <p:extLst>
      <p:ext uri="{BB962C8B-B14F-4D97-AF65-F5344CB8AC3E}">
        <p14:creationId xmlns:p14="http://schemas.microsoft.com/office/powerpoint/2010/main" val="3472664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6328A01-FDB6-435A-AFCA-3696B1470E4D}"/>
              </a:ext>
            </a:extLst>
          </p:cNvPr>
          <p:cNvSpPr>
            <a:spLocks noGrp="1"/>
          </p:cNvSpPr>
          <p:nvPr>
            <p:ph type="title"/>
          </p:nvPr>
        </p:nvSpPr>
        <p:spPr>
          <a:xfrm>
            <a:off x="3742267" y="3098796"/>
            <a:ext cx="6982883" cy="400110"/>
          </a:xfrm>
        </p:spPr>
        <p:txBody>
          <a:bodyPr>
            <a:normAutofit fontScale="90000"/>
          </a:bodyPr>
          <a:lstStyle/>
          <a:p>
            <a:r>
              <a:rPr lang="en-IN" b="0" dirty="0">
                <a:solidFill>
                  <a:srgbClr val="FF0000"/>
                </a:solidFill>
              </a:rPr>
              <a:t>Long-Term Risks</a:t>
            </a:r>
            <a:r>
              <a:rPr lang="en-IN" b="0" dirty="0">
                <a:solidFill>
                  <a:schemeClr val="tx1">
                    <a:lumMod val="50000"/>
                    <a:lumOff val="50000"/>
                  </a:schemeClr>
                </a:solidFill>
              </a:rPr>
              <a:t> </a:t>
            </a:r>
            <a:br>
              <a:rPr lang="en-IN" b="0" dirty="0">
                <a:solidFill>
                  <a:schemeClr val="tx1">
                    <a:lumMod val="50000"/>
                    <a:lumOff val="50000"/>
                  </a:schemeClr>
                </a:solidFill>
              </a:rPr>
            </a:br>
            <a:r>
              <a:rPr lang="en-IN" b="0" dirty="0">
                <a:solidFill>
                  <a:schemeClr val="tx1">
                    <a:lumMod val="50000"/>
                    <a:lumOff val="50000"/>
                  </a:schemeClr>
                </a:solidFill>
              </a:rPr>
              <a:t>Changeability/Transferability</a:t>
            </a:r>
            <a:endParaRPr lang="en-US" b="0" dirty="0">
              <a:solidFill>
                <a:schemeClr val="tx1">
                  <a:lumMod val="50000"/>
                  <a:lumOff val="50000"/>
                </a:schemeClr>
              </a:solidFill>
            </a:endParaRPr>
          </a:p>
        </p:txBody>
      </p:sp>
    </p:spTree>
    <p:extLst>
      <p:ext uri="{BB962C8B-B14F-4D97-AF65-F5344CB8AC3E}">
        <p14:creationId xmlns:p14="http://schemas.microsoft.com/office/powerpoint/2010/main" val="107551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E86F-5910-4C20-B0AC-5CFABD356658}"/>
              </a:ext>
            </a:extLst>
          </p:cNvPr>
          <p:cNvSpPr>
            <a:spLocks noGrp="1"/>
          </p:cNvSpPr>
          <p:nvPr>
            <p:ph type="title"/>
          </p:nvPr>
        </p:nvSpPr>
        <p:spPr>
          <a:xfrm>
            <a:off x="614269" y="50896"/>
            <a:ext cx="9033314" cy="462617"/>
          </a:xfrm>
        </p:spPr>
        <p:txBody>
          <a:bodyPr>
            <a:normAutofit/>
          </a:bodyPr>
          <a:lstStyle/>
          <a:p>
            <a:r>
              <a:rPr lang="en-US" sz="2000" dirty="0"/>
              <a:t>Top Violations in Changeability/Transferability Health Factor</a:t>
            </a:r>
          </a:p>
        </p:txBody>
      </p:sp>
      <p:graphicFrame>
        <p:nvGraphicFramePr>
          <p:cNvPr id="4" name="Table 3">
            <a:extLst>
              <a:ext uri="{FF2B5EF4-FFF2-40B4-BE49-F238E27FC236}">
                <a16:creationId xmlns:a16="http://schemas.microsoft.com/office/drawing/2014/main" id="{EB76F041-A9E0-4192-AAAC-24D2F31E71A0}"/>
              </a:ext>
            </a:extLst>
          </p:cNvPr>
          <p:cNvGraphicFramePr>
            <a:graphicFrameLocks noGrp="1"/>
          </p:cNvGraphicFramePr>
          <p:nvPr>
            <p:extLst>
              <p:ext uri="{D42A27DB-BD31-4B8C-83A1-F6EECF244321}">
                <p14:modId xmlns:p14="http://schemas.microsoft.com/office/powerpoint/2010/main" val="4050866354"/>
              </p:ext>
            </p:extLst>
          </p:nvPr>
        </p:nvGraphicFramePr>
        <p:xfrm>
          <a:off x="192156" y="513513"/>
          <a:ext cx="11807687" cy="5787354"/>
        </p:xfrm>
        <a:graphic>
          <a:graphicData uri="http://schemas.openxmlformats.org/drawingml/2006/table">
            <a:tbl>
              <a:tblPr firstRow="1" firstCol="1" bandRow="1">
                <a:tableStyleId>{FABFCF23-3B69-468F-B69F-88F6DE6A72F2}</a:tableStyleId>
              </a:tblPr>
              <a:tblGrid>
                <a:gridCol w="1725877">
                  <a:extLst>
                    <a:ext uri="{9D8B030D-6E8A-4147-A177-3AD203B41FA5}">
                      <a16:colId xmlns:a16="http://schemas.microsoft.com/office/drawing/2014/main" val="852970163"/>
                    </a:ext>
                  </a:extLst>
                </a:gridCol>
                <a:gridCol w="4953219">
                  <a:extLst>
                    <a:ext uri="{9D8B030D-6E8A-4147-A177-3AD203B41FA5}">
                      <a16:colId xmlns:a16="http://schemas.microsoft.com/office/drawing/2014/main" val="1405695796"/>
                    </a:ext>
                  </a:extLst>
                </a:gridCol>
                <a:gridCol w="1060173">
                  <a:extLst>
                    <a:ext uri="{9D8B030D-6E8A-4147-A177-3AD203B41FA5}">
                      <a16:colId xmlns:a16="http://schemas.microsoft.com/office/drawing/2014/main" val="4065767721"/>
                    </a:ext>
                  </a:extLst>
                </a:gridCol>
                <a:gridCol w="4068418">
                  <a:extLst>
                    <a:ext uri="{9D8B030D-6E8A-4147-A177-3AD203B41FA5}">
                      <a16:colId xmlns:a16="http://schemas.microsoft.com/office/drawing/2014/main" val="4235889069"/>
                    </a:ext>
                  </a:extLst>
                </a:gridCol>
              </a:tblGrid>
              <a:tr h="262272">
                <a:tc>
                  <a:txBody>
                    <a:bodyPr/>
                    <a:lstStyle/>
                    <a:p>
                      <a:pPr>
                        <a:lnSpc>
                          <a:spcPct val="115000"/>
                        </a:lnSpc>
                        <a:spcAft>
                          <a:spcPts val="0"/>
                        </a:spcAft>
                      </a:pPr>
                      <a:r>
                        <a:rPr lang="en-US" sz="1200" b="1" dirty="0">
                          <a:effectLst/>
                        </a:rPr>
                        <a:t>Rule Name</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200" b="1" dirty="0">
                          <a:effectLst/>
                        </a:rPr>
                        <a:t>Description</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b="1" dirty="0">
                          <a:effectLst/>
                        </a:rPr>
                        <a:t># Violations</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914400" rtl="0" eaLnBrk="1" latinLnBrk="0" hangingPunct="1">
                        <a:lnSpc>
                          <a:spcPct val="115000"/>
                        </a:lnSpc>
                        <a:spcAft>
                          <a:spcPts val="0"/>
                        </a:spcAft>
                      </a:pPr>
                      <a:r>
                        <a:rPr lang="en-US" sz="1200" b="1" kern="1200" dirty="0">
                          <a:solidFill>
                            <a:schemeClr val="lt1"/>
                          </a:solidFill>
                          <a:effectLst/>
                          <a:latin typeface="+mn-lt"/>
                          <a:ea typeface="+mn-ea"/>
                          <a:cs typeface="+mn-cs"/>
                        </a:rPr>
                        <a:t>Impact</a:t>
                      </a:r>
                      <a:endParaRPr lang="en-IN" sz="12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882644361"/>
                  </a:ext>
                </a:extLst>
              </a:tr>
              <a:tr h="469919">
                <a:tc>
                  <a:txBody>
                    <a:bodyPr/>
                    <a:lstStyle/>
                    <a:p>
                      <a:pPr algn="just">
                        <a:lnSpc>
                          <a:spcPct val="115000"/>
                        </a:lnSpc>
                        <a:spcAft>
                          <a:spcPts val="0"/>
                        </a:spcAft>
                      </a:pPr>
                      <a:r>
                        <a:rPr lang="en-US" sz="1100" dirty="0"/>
                        <a:t>Avoid incrementer jumbling in loops (PHP)</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The jumbling incrementer detects use of an outer incrementer in an inner loop and vice versa</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l">
                        <a:lnSpc>
                          <a:spcPct val="115000"/>
                        </a:lnSpc>
                        <a:spcAft>
                          <a:spcPts val="0"/>
                        </a:spcAft>
                      </a:pPr>
                      <a:r>
                        <a:rPr lang="en-US" sz="1100" dirty="0"/>
                        <a:t>For maintainability and readability reasons, it is preferable to avoid incrementer jumbling in loops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97446"/>
                  </a:ext>
                </a:extLst>
              </a:tr>
              <a:tr h="581061">
                <a:tc>
                  <a:txBody>
                    <a:bodyPr/>
                    <a:lstStyle/>
                    <a:p>
                      <a:pPr algn="just">
                        <a:lnSpc>
                          <a:spcPct val="115000"/>
                        </a:lnSpc>
                        <a:spcAft>
                          <a:spcPts val="0"/>
                        </a:spcAft>
                      </a:pPr>
                      <a:r>
                        <a:rPr lang="en-US" sz="1100" dirty="0"/>
                        <a:t>Avoid Tables not using referential integrity</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100" dirty="0"/>
                        <a:t>This </a:t>
                      </a:r>
                      <a:r>
                        <a:rPr lang="en-US" sz="1100" dirty="0" err="1"/>
                        <a:t>diag</a:t>
                      </a:r>
                      <a:r>
                        <a:rPr lang="en-US" sz="1100" dirty="0"/>
                        <a:t> is a clone of the old </a:t>
                      </a:r>
                      <a:r>
                        <a:rPr lang="en-US" sz="1100" dirty="0" err="1"/>
                        <a:t>diag</a:t>
                      </a:r>
                      <a:r>
                        <a:rPr lang="en-US" sz="1100" dirty="0"/>
                        <a:t> called "Avoid tables not involved in a Foreign key" listing all tables not involved in a Foreign Key (FK). </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421</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just" defTabSz="914400" rtl="0" eaLnBrk="1" latinLnBrk="0" hangingPunct="1">
                        <a:lnSpc>
                          <a:spcPct val="115000"/>
                        </a:lnSpc>
                        <a:spcAft>
                          <a:spcPts val="0"/>
                        </a:spcAft>
                      </a:pPr>
                      <a:r>
                        <a:rPr lang="en-US" sz="1100" dirty="0"/>
                        <a:t>A foreign key is an integral part of a relational database design and contributes to the database's consistency. The use of Foreign Keys between Tables must be applied to manage referential integrity only.</a:t>
                      </a:r>
                      <a:endParaRPr lang="en-IN" sz="1100" b="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65071861"/>
                  </a:ext>
                </a:extLst>
              </a:tr>
              <a:tr h="778608">
                <a:tc>
                  <a:txBody>
                    <a:bodyPr/>
                    <a:lstStyle/>
                    <a:p>
                      <a:pPr algn="just">
                        <a:lnSpc>
                          <a:spcPct val="115000"/>
                        </a:lnSpc>
                        <a:spcAft>
                          <a:spcPts val="0"/>
                        </a:spcAft>
                      </a:pPr>
                      <a:r>
                        <a:rPr lang="en-US" sz="1100" dirty="0"/>
                        <a:t>Avoid unconditional "if" and "else if\elseif" statements (PHP)</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100" dirty="0"/>
                        <a:t>This rule searches for all artifacts containing unconditional "if" and "else if\elseif" statements. Artifacts considered for this quality rule are PHP Section, function, method and constructors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100" dirty="0"/>
                        <a:t>Unconditional "if" and "else if\elseif" statements are not necessary</a:t>
                      </a:r>
                      <a:endParaRPr lang="en-IN" sz="1100" dirty="0"/>
                    </a:p>
                  </a:txBody>
                  <a:tcPr marL="68580" marR="68580" marT="0" marB="0"/>
                </a:tc>
                <a:extLst>
                  <a:ext uri="{0D108BD9-81ED-4DB2-BD59-A6C34878D82A}">
                    <a16:rowId xmlns:a16="http://schemas.microsoft.com/office/drawing/2014/main" val="2340515675"/>
                  </a:ext>
                </a:extLst>
              </a:tr>
              <a:tr h="778608">
                <a:tc>
                  <a:txBody>
                    <a:bodyPr/>
                    <a:lstStyle/>
                    <a:p>
                      <a:pPr algn="just">
                        <a:lnSpc>
                          <a:spcPct val="115000"/>
                        </a:lnSpc>
                        <a:spcAft>
                          <a:spcPts val="0"/>
                        </a:spcAft>
                      </a:pPr>
                      <a:r>
                        <a:rPr lang="en-US" sz="1100" dirty="0"/>
                        <a:t>Avoid artifacts directly accessing database tables (PHP)</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100" dirty="0"/>
                        <a:t>This rule searches for all artifacts that direct access database Table. The artifacts checked are php section, function, method and constructors.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1864</a:t>
                      </a:r>
                    </a:p>
                  </a:txBody>
                  <a:tcPr marL="68580" marR="68580" marT="0" marB="0"/>
                </a:tc>
                <a:tc>
                  <a:txBody>
                    <a:bodyPr/>
                    <a:lstStyle/>
                    <a:p>
                      <a:pPr algn="l">
                        <a:lnSpc>
                          <a:spcPct val="115000"/>
                        </a:lnSpc>
                        <a:spcAft>
                          <a:spcPts val="0"/>
                        </a:spcAft>
                      </a:pPr>
                      <a:r>
                        <a:rPr lang="en-US" sz="1100" dirty="0"/>
                        <a:t>For security reasons, directly accessing database tables is not advised</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81061">
                <a:tc>
                  <a:txBody>
                    <a:bodyPr/>
                    <a:lstStyle/>
                    <a:p>
                      <a:pPr algn="just">
                        <a:lnSpc>
                          <a:spcPct val="115000"/>
                        </a:lnSpc>
                        <a:spcAft>
                          <a:spcPts val="0"/>
                        </a:spcAft>
                      </a:pPr>
                      <a:r>
                        <a:rPr lang="en-IN" sz="1100" dirty="0"/>
                        <a:t>Avoid using a break statement in 'for' loops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100" dirty="0"/>
                        <a:t>This rule searches for functions that contain a 'break' statement in a 'for' loop. 'break' statements located in nested loops will also be reported as a violation to this rule</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107</a:t>
                      </a:r>
                    </a:p>
                  </a:txBody>
                  <a:tcPr marL="68580" marR="68580" marT="0" marB="0"/>
                </a:tc>
                <a:tc>
                  <a:txBody>
                    <a:bodyPr/>
                    <a:lstStyle/>
                    <a:p>
                      <a:pPr algn="l">
                        <a:lnSpc>
                          <a:spcPct val="115000"/>
                        </a:lnSpc>
                        <a:spcAft>
                          <a:spcPts val="0"/>
                        </a:spcAft>
                      </a:pPr>
                      <a:r>
                        <a:rPr lang="en-IN" sz="1100" dirty="0"/>
                        <a:t>A 'for' loop must be straightforward to read. Using too many 'break' statements in 'for' loops makes them more difficult to read.</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78608">
                <a:tc>
                  <a:txBody>
                    <a:bodyPr/>
                    <a:lstStyle/>
                    <a:p>
                      <a:pPr algn="just">
                        <a:lnSpc>
                          <a:spcPct val="115000"/>
                        </a:lnSpc>
                        <a:spcAft>
                          <a:spcPts val="0"/>
                        </a:spcAft>
                      </a:pPr>
                      <a:r>
                        <a:rPr lang="en-US" sz="1100" dirty="0"/>
                        <a:t>Avoid Methods and Functions with High Fan-In (PHP)</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100" dirty="0"/>
                        <a:t>This rule searches for all Functions and Methods with High Fan-In. The Fan-in of Method or Function is the number of other artifacts that are referencing it</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17328</a:t>
                      </a:r>
                    </a:p>
                  </a:txBody>
                  <a:tcPr marL="68580" marR="68580" marT="0" marB="0"/>
                </a:tc>
                <a:tc>
                  <a:txBody>
                    <a:bodyPr/>
                    <a:lstStyle/>
                    <a:p>
                      <a:pPr algn="l">
                        <a:lnSpc>
                          <a:spcPct val="115000"/>
                        </a:lnSpc>
                        <a:spcAft>
                          <a:spcPts val="0"/>
                        </a:spcAft>
                      </a:pPr>
                      <a:r>
                        <a:rPr lang="en-US" sz="1100" dirty="0"/>
                        <a:t>If an artifact is referenced by large number of artifacts, maintenance and evolution becomes difficult. This is because all the referencing artifacts need to be updated and\or retested</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3106884"/>
                  </a:ext>
                </a:extLst>
              </a:tr>
              <a:tr h="976156">
                <a:tc>
                  <a:txBody>
                    <a:bodyPr/>
                    <a:lstStyle/>
                    <a:p>
                      <a:pPr algn="just">
                        <a:lnSpc>
                          <a:spcPct val="115000"/>
                        </a:lnSpc>
                        <a:spcAft>
                          <a:spcPts val="0"/>
                        </a:spcAft>
                      </a:pPr>
                      <a:r>
                        <a:rPr lang="en-IN" sz="1100" dirty="0"/>
                        <a:t>Avoid </a:t>
                      </a:r>
                      <a:r>
                        <a:rPr lang="en-IN" sz="1100" dirty="0" err="1"/>
                        <a:t>Artifacts</a:t>
                      </a:r>
                      <a:r>
                        <a:rPr lang="en-IN" sz="1100" dirty="0"/>
                        <a:t> with High Essential Complexity</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100" dirty="0"/>
                        <a:t>Avoid </a:t>
                      </a:r>
                      <a:r>
                        <a:rPr lang="en-IN" sz="1100" dirty="0" err="1"/>
                        <a:t>Artifacts</a:t>
                      </a:r>
                      <a:r>
                        <a:rPr lang="en-IN" sz="1100" dirty="0"/>
                        <a:t> with High Essential Complexity (EC greater than X). Essential Complexity measures the number of non-structured independent paths. Non-structured paths are paths of the control flow graph in which an instruction that interrupts the flow is present. The threshold is a parameter and can be changed at will.</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algn="l">
                        <a:lnSpc>
                          <a:spcPct val="115000"/>
                        </a:lnSpc>
                        <a:spcAft>
                          <a:spcPts val="0"/>
                        </a:spcAft>
                      </a:pPr>
                      <a:r>
                        <a:rPr lang="en-IN" sz="1100" dirty="0"/>
                        <a:t>Review the design of the </a:t>
                      </a:r>
                      <a:r>
                        <a:rPr lang="en-IN" sz="1100" dirty="0" err="1"/>
                        <a:t>Artifact</a:t>
                      </a:r>
                      <a:r>
                        <a:rPr lang="en-IN" sz="1100" dirty="0"/>
                        <a:t> to reduce the number of non-structured independent paths. E.g.: Reduce the number of BREAK or GOTO statements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120110"/>
                  </a:ext>
                </a:extLst>
              </a:tr>
              <a:tr h="581061">
                <a:tc>
                  <a:txBody>
                    <a:bodyPr/>
                    <a:lstStyle/>
                    <a:p>
                      <a:pPr algn="just">
                        <a:lnSpc>
                          <a:spcPct val="115000"/>
                        </a:lnSpc>
                        <a:spcAft>
                          <a:spcPts val="0"/>
                        </a:spcAft>
                      </a:pPr>
                      <a:r>
                        <a:rPr lang="en-IN" sz="1100" dirty="0"/>
                        <a:t>Avoid Too Many Copy Pasted </a:t>
                      </a:r>
                      <a:r>
                        <a:rPr lang="en-IN" sz="1100" dirty="0" err="1"/>
                        <a:t>Artifacts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IN" sz="1100" dirty="0"/>
                        <a:t>This metric measures the ratio between the number of duplicated, copy/pasted </a:t>
                      </a:r>
                      <a:r>
                        <a:rPr lang="en-IN" sz="1100" dirty="0" err="1"/>
                        <a:t>artifacts</a:t>
                      </a:r>
                      <a:r>
                        <a:rPr lang="en-IN" sz="1100" dirty="0"/>
                        <a:t> and the total number of </a:t>
                      </a:r>
                      <a:r>
                        <a:rPr lang="en-IN" sz="1100" dirty="0" err="1"/>
                        <a:t>artifacts</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1136</a:t>
                      </a:r>
                    </a:p>
                  </a:txBody>
                  <a:tcPr marL="68580" marR="68580" marT="0" marB="0"/>
                </a:tc>
                <a:tc>
                  <a:txBody>
                    <a:bodyPr/>
                    <a:lstStyle/>
                    <a:p>
                      <a:pPr algn="l">
                        <a:lnSpc>
                          <a:spcPct val="115000"/>
                        </a:lnSpc>
                        <a:spcAft>
                          <a:spcPts val="0"/>
                        </a:spcAft>
                      </a:pPr>
                      <a:r>
                        <a:rPr lang="en-IN" sz="1100" b="0" dirty="0">
                          <a:effectLst/>
                          <a:latin typeface="Calibri" panose="020F0502020204030204" pitchFamily="34" charset="0"/>
                          <a:ea typeface="Calibri" panose="020F0502020204030204" pitchFamily="34" charset="0"/>
                          <a:cs typeface="Times New Roman" panose="02020603050405020304" pitchFamily="18" charset="0"/>
                        </a:rPr>
                        <a:t>A program with a lot of duplication is hard to change. It might be required to change every copy of a copy/pasted code while it is very difficult to locate these  copy/pasted code elements</a:t>
                      </a:r>
                    </a:p>
                  </a:txBody>
                  <a:tcPr marL="68580" marR="68580" marT="0" marB="0"/>
                </a:tc>
                <a:extLst>
                  <a:ext uri="{0D108BD9-81ED-4DB2-BD59-A6C34878D82A}">
                    <a16:rowId xmlns:a16="http://schemas.microsoft.com/office/drawing/2014/main" val="2689815204"/>
                  </a:ext>
                </a:extLst>
              </a:tr>
            </a:tbl>
          </a:graphicData>
        </a:graphic>
      </p:graphicFrame>
    </p:spTree>
    <p:extLst>
      <p:ext uri="{BB962C8B-B14F-4D97-AF65-F5344CB8AC3E}">
        <p14:creationId xmlns:p14="http://schemas.microsoft.com/office/powerpoint/2010/main" val="791853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D8BA-14DF-4899-B8FA-414DE4D0F218}"/>
              </a:ext>
            </a:extLst>
          </p:cNvPr>
          <p:cNvSpPr>
            <a:spLocks noGrp="1"/>
          </p:cNvSpPr>
          <p:nvPr>
            <p:ph type="title"/>
          </p:nvPr>
        </p:nvSpPr>
        <p:spPr>
          <a:xfrm>
            <a:off x="2436285" y="400868"/>
            <a:ext cx="3792238" cy="615553"/>
          </a:xfrm>
        </p:spPr>
        <p:txBody>
          <a:bodyPr>
            <a:normAutofit/>
          </a:bodyPr>
          <a:lstStyle/>
          <a:p>
            <a:r>
              <a:rPr lang="en-US" sz="2400" dirty="0">
                <a:solidFill>
                  <a:schemeClr val="bg2">
                    <a:lumMod val="50000"/>
                  </a:schemeClr>
                </a:solidFill>
              </a:rPr>
              <a:t>Architecture Checker</a:t>
            </a:r>
          </a:p>
        </p:txBody>
      </p:sp>
      <p:pic>
        <p:nvPicPr>
          <p:cNvPr id="93" name="Picture 92">
            <a:extLst>
              <a:ext uri="{FF2B5EF4-FFF2-40B4-BE49-F238E27FC236}">
                <a16:creationId xmlns:a16="http://schemas.microsoft.com/office/drawing/2014/main" id="{7764AF8F-6163-4438-B1C6-DF1136108306}"/>
              </a:ext>
            </a:extLst>
          </p:cNvPr>
          <p:cNvPicPr>
            <a:picLocks noChangeAspect="1"/>
          </p:cNvPicPr>
          <p:nvPr/>
        </p:nvPicPr>
        <p:blipFill>
          <a:blip r:embed="rId2"/>
          <a:stretch>
            <a:fillRect/>
          </a:stretch>
        </p:blipFill>
        <p:spPr>
          <a:xfrm>
            <a:off x="1415746" y="2493685"/>
            <a:ext cx="5216502" cy="3227396"/>
          </a:xfrm>
          <a:prstGeom prst="rect">
            <a:avLst/>
          </a:prstGeom>
        </p:spPr>
      </p:pic>
      <p:pic>
        <p:nvPicPr>
          <p:cNvPr id="94" name="Picture 93">
            <a:extLst>
              <a:ext uri="{FF2B5EF4-FFF2-40B4-BE49-F238E27FC236}">
                <a16:creationId xmlns:a16="http://schemas.microsoft.com/office/drawing/2014/main" id="{815800C3-6F31-4E92-B2CB-D539A5510E24}"/>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6925"/>
          <a:stretch/>
        </p:blipFill>
        <p:spPr>
          <a:xfrm>
            <a:off x="717751" y="4770171"/>
            <a:ext cx="3597627" cy="1837190"/>
          </a:xfrm>
          <a:prstGeom prst="rect">
            <a:avLst/>
          </a:prstGeom>
        </p:spPr>
      </p:pic>
      <p:sp>
        <p:nvSpPr>
          <p:cNvPr id="95" name="Rectangle 94">
            <a:extLst>
              <a:ext uri="{FF2B5EF4-FFF2-40B4-BE49-F238E27FC236}">
                <a16:creationId xmlns:a16="http://schemas.microsoft.com/office/drawing/2014/main" id="{A538D1D7-E886-4967-995A-7709E782C0DF}"/>
              </a:ext>
            </a:extLst>
          </p:cNvPr>
          <p:cNvSpPr/>
          <p:nvPr/>
        </p:nvSpPr>
        <p:spPr>
          <a:xfrm>
            <a:off x="8584420" y="2013446"/>
            <a:ext cx="2794663" cy="4185761"/>
          </a:xfrm>
          <a:prstGeom prst="rect">
            <a:avLst/>
          </a:prstGeom>
        </p:spPr>
        <p:txBody>
          <a:bodyPr wrap="square">
            <a:spAutoFit/>
          </a:bodyPr>
          <a:lstStyle/>
          <a:p>
            <a:pPr lvl="0"/>
            <a:r>
              <a:rPr lang="en-US" sz="1400" b="1" u="sng" kern="0" dirty="0">
                <a:solidFill>
                  <a:schemeClr val="bg1">
                    <a:lumMod val="50000"/>
                  </a:schemeClr>
                </a:solidFill>
                <a:latin typeface="Gotham Book" pitchFamily="50" charset="0"/>
                <a:cs typeface="Gotham Book" pitchFamily="50" charset="0"/>
              </a:rPr>
              <a:t>Steps</a:t>
            </a:r>
          </a:p>
          <a:p>
            <a:pPr lvl="0"/>
            <a:endParaRPr lang="en-US" sz="1400" kern="0" dirty="0">
              <a:solidFill>
                <a:schemeClr val="bg1">
                  <a:lumMod val="50000"/>
                </a:schemeClr>
              </a:solidFill>
              <a:cs typeface="Arial" pitchFamily="34" charset="0"/>
            </a:endParaRPr>
          </a:p>
          <a:p>
            <a:pPr lvl="0"/>
            <a:r>
              <a:rPr lang="en-US" sz="1400" kern="0" dirty="0">
                <a:solidFill>
                  <a:schemeClr val="bg1">
                    <a:lumMod val="50000"/>
                  </a:schemeClr>
                </a:solidFill>
                <a:latin typeface="Gotham Light" panose="02000603030000020004" pitchFamily="2" charset="0"/>
                <a:cs typeface="Arial" pitchFamily="34" charset="0"/>
              </a:rPr>
              <a:t>1.) Set up layers with a few clicks</a:t>
            </a:r>
          </a:p>
          <a:p>
            <a:pPr lvl="0"/>
            <a:endParaRPr lang="en-US" sz="1400" kern="0" dirty="0">
              <a:solidFill>
                <a:schemeClr val="bg1">
                  <a:lumMod val="50000"/>
                </a:schemeClr>
              </a:solidFill>
              <a:latin typeface="Gotham Light" panose="02000603030000020004" pitchFamily="2" charset="0"/>
              <a:cs typeface="Arial" pitchFamily="34" charset="0"/>
            </a:endParaRPr>
          </a:p>
          <a:p>
            <a:pPr lvl="0"/>
            <a:r>
              <a:rPr lang="en-US" sz="1400" kern="0" dirty="0">
                <a:solidFill>
                  <a:schemeClr val="bg1">
                    <a:lumMod val="50000"/>
                  </a:schemeClr>
                </a:solidFill>
                <a:latin typeface="Gotham Light" panose="02000603030000020004" pitchFamily="2" charset="0"/>
                <a:cs typeface="Arial" pitchFamily="34" charset="0"/>
              </a:rPr>
              <a:t>2.) Populate those layers by dragging and dropping components</a:t>
            </a:r>
          </a:p>
          <a:p>
            <a:pPr lvl="0"/>
            <a:endParaRPr lang="en-US" sz="1400" kern="0" dirty="0">
              <a:solidFill>
                <a:schemeClr val="bg1">
                  <a:lumMod val="50000"/>
                </a:schemeClr>
              </a:solidFill>
              <a:latin typeface="Gotham Light" panose="02000603030000020004" pitchFamily="2" charset="0"/>
              <a:cs typeface="Arial" pitchFamily="34" charset="0"/>
            </a:endParaRPr>
          </a:p>
          <a:p>
            <a:pPr lvl="0"/>
            <a:r>
              <a:rPr lang="en-US" sz="1400" kern="0" dirty="0">
                <a:solidFill>
                  <a:schemeClr val="bg1">
                    <a:lumMod val="50000"/>
                  </a:schemeClr>
                </a:solidFill>
                <a:latin typeface="Gotham Light" panose="02000603030000020004" pitchFamily="2" charset="0"/>
                <a:cs typeface="Arial" pitchFamily="34" charset="0"/>
              </a:rPr>
              <a:t>3.) Setup allowed links by dragging the green arrows</a:t>
            </a:r>
          </a:p>
          <a:p>
            <a:pPr lvl="0"/>
            <a:endParaRPr lang="en-US" sz="1400" kern="0" dirty="0">
              <a:solidFill>
                <a:schemeClr val="bg1">
                  <a:lumMod val="50000"/>
                </a:schemeClr>
              </a:solidFill>
              <a:latin typeface="Gotham Light" panose="02000603030000020004" pitchFamily="2" charset="0"/>
              <a:cs typeface="Arial" pitchFamily="34" charset="0"/>
            </a:endParaRPr>
          </a:p>
          <a:p>
            <a:pPr lvl="0"/>
            <a:r>
              <a:rPr lang="en-US" sz="1400" kern="0" dirty="0">
                <a:solidFill>
                  <a:schemeClr val="bg1">
                    <a:lumMod val="50000"/>
                  </a:schemeClr>
                </a:solidFill>
                <a:latin typeface="Gotham Light" panose="02000603030000020004" pitchFamily="2" charset="0"/>
                <a:cs typeface="Arial" pitchFamily="34" charset="0"/>
              </a:rPr>
              <a:t>4.) Calculate violations immediately along  with root-causes</a:t>
            </a:r>
          </a:p>
          <a:p>
            <a:pPr lvl="0"/>
            <a:endParaRPr lang="en-US" sz="1400" kern="0" dirty="0">
              <a:solidFill>
                <a:schemeClr val="bg1">
                  <a:lumMod val="50000"/>
                </a:schemeClr>
              </a:solidFill>
              <a:latin typeface="Gotham Light" panose="02000603030000020004" pitchFamily="2" charset="0"/>
              <a:cs typeface="Arial" pitchFamily="34" charset="0"/>
            </a:endParaRPr>
          </a:p>
          <a:p>
            <a:pPr lvl="0"/>
            <a:r>
              <a:rPr lang="en-US" sz="1400" kern="0" dirty="0">
                <a:solidFill>
                  <a:schemeClr val="bg1">
                    <a:lumMod val="50000"/>
                  </a:schemeClr>
                </a:solidFill>
                <a:latin typeface="Gotham Light" panose="02000603030000020004" pitchFamily="2" charset="0"/>
                <a:cs typeface="Arial" pitchFamily="34" charset="0"/>
              </a:rPr>
              <a:t>5.) Save this as a custom rule that will be flagged in dashboards going forward</a:t>
            </a:r>
          </a:p>
        </p:txBody>
      </p:sp>
      <p:sp>
        <p:nvSpPr>
          <p:cNvPr id="8" name="Text Placeholder 2">
            <a:extLst>
              <a:ext uri="{FF2B5EF4-FFF2-40B4-BE49-F238E27FC236}">
                <a16:creationId xmlns:a16="http://schemas.microsoft.com/office/drawing/2014/main" id="{C3C679D2-072A-41C9-ACF1-B37F6E218689}"/>
              </a:ext>
            </a:extLst>
          </p:cNvPr>
          <p:cNvSpPr txBox="1">
            <a:spLocks/>
          </p:cNvSpPr>
          <p:nvPr/>
        </p:nvSpPr>
        <p:spPr>
          <a:xfrm>
            <a:off x="258603" y="1115983"/>
            <a:ext cx="11323797" cy="1551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Gotham Light" panose="02000603030000020004" pitchFamily="2" charset="0"/>
              </a:rPr>
              <a:t>What is Architecture Checker?</a:t>
            </a:r>
            <a:br>
              <a:rPr lang="en-US" sz="1600" b="1" dirty="0">
                <a:latin typeface="Gotham Light" panose="02000603030000020004" pitchFamily="2" charset="0"/>
              </a:rPr>
            </a:br>
            <a:r>
              <a:rPr lang="en-US" sz="1600" b="1" dirty="0">
                <a:latin typeface="Gotham Light" panose="02000603030000020004" pitchFamily="2" charset="0"/>
              </a:rPr>
              <a:t>	</a:t>
            </a:r>
            <a:r>
              <a:rPr lang="en-US" sz="1600" dirty="0">
                <a:latin typeface="Gotham Light" panose="02000603030000020004" pitchFamily="2" charset="0"/>
              </a:rPr>
              <a:t>It is a tool used to check the architecture compliance of the application in a automated manner. </a:t>
            </a:r>
          </a:p>
          <a:p>
            <a:pPr lvl="1"/>
            <a:r>
              <a:rPr lang="en-US" sz="1400" dirty="0">
                <a:latin typeface="Gotham Light" panose="02000603030000020004" pitchFamily="2" charset="0"/>
              </a:rPr>
              <a:t>Establish architectural rules specific to your environment</a:t>
            </a:r>
          </a:p>
          <a:p>
            <a:pPr lvl="1"/>
            <a:r>
              <a:rPr lang="en-US" sz="1400" dirty="0">
                <a:latin typeface="Gotham Light" panose="02000603030000020004" pitchFamily="2" charset="0"/>
              </a:rPr>
              <a:t>Measure and enforce development adherence to architectural rules</a:t>
            </a:r>
          </a:p>
          <a:p>
            <a:pPr lvl="1"/>
            <a:r>
              <a:rPr lang="en-US" sz="1400" dirty="0">
                <a:latin typeface="Gotham Light" panose="02000603030000020004" pitchFamily="2" charset="0"/>
              </a:rPr>
              <a:t>Find violations immediately, or during regular in-cycle scans by developers</a:t>
            </a:r>
          </a:p>
          <a:p>
            <a:pPr marL="0" indent="0">
              <a:buFont typeface="Arial" panose="020B0604020202020204" pitchFamily="34" charset="0"/>
              <a:buNone/>
            </a:pPr>
            <a:endParaRPr lang="en-US" dirty="0">
              <a:latin typeface="Gotham Light" panose="02000603030000020004" pitchFamily="2" charset="0"/>
            </a:endParaRPr>
          </a:p>
        </p:txBody>
      </p:sp>
    </p:spTree>
    <p:extLst>
      <p:ext uri="{BB962C8B-B14F-4D97-AF65-F5344CB8AC3E}">
        <p14:creationId xmlns:p14="http://schemas.microsoft.com/office/powerpoint/2010/main" val="262924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0BA1-CB0A-4784-83A2-C4B869696DCE}"/>
              </a:ext>
            </a:extLst>
          </p:cNvPr>
          <p:cNvSpPr>
            <a:spLocks noGrp="1"/>
          </p:cNvSpPr>
          <p:nvPr>
            <p:ph type="title"/>
          </p:nvPr>
        </p:nvSpPr>
        <p:spPr>
          <a:xfrm>
            <a:off x="1408642" y="431773"/>
            <a:ext cx="7218287" cy="901738"/>
          </a:xfrm>
        </p:spPr>
        <p:txBody>
          <a:bodyPr>
            <a:noAutofit/>
          </a:bodyPr>
          <a:lstStyle/>
          <a:p>
            <a:r>
              <a:rPr lang="en-US" sz="2400" dirty="0">
                <a:solidFill>
                  <a:schemeClr val="bg2">
                    <a:lumMod val="50000"/>
                  </a:schemeClr>
                </a:solidFill>
              </a:rPr>
              <a:t>Remediation plans built for D3OP EAC</a:t>
            </a:r>
            <a:br>
              <a:rPr lang="en-US" sz="3200" dirty="0">
                <a:solidFill>
                  <a:schemeClr val="bg2">
                    <a:lumMod val="50000"/>
                  </a:schemeClr>
                </a:solidFill>
              </a:rPr>
            </a:br>
            <a:r>
              <a:rPr lang="en-US" sz="1500" dirty="0">
                <a:solidFill>
                  <a:schemeClr val="bg2">
                    <a:lumMod val="50000"/>
                  </a:schemeClr>
                </a:solidFill>
              </a:rPr>
              <a:t>Quick-wins amounts to 00 man-days; Mid-term plan yields massive results</a:t>
            </a:r>
          </a:p>
        </p:txBody>
      </p:sp>
      <p:grpSp>
        <p:nvGrpSpPr>
          <p:cNvPr id="3" name="Group 2">
            <a:extLst>
              <a:ext uri="{FF2B5EF4-FFF2-40B4-BE49-F238E27FC236}">
                <a16:creationId xmlns:a16="http://schemas.microsoft.com/office/drawing/2014/main" id="{F3EC83AB-27A7-425D-99EA-6047C035EAD9}"/>
              </a:ext>
            </a:extLst>
          </p:cNvPr>
          <p:cNvGrpSpPr/>
          <p:nvPr/>
        </p:nvGrpSpPr>
        <p:grpSpPr>
          <a:xfrm>
            <a:off x="4745976" y="1898899"/>
            <a:ext cx="2872222" cy="927964"/>
            <a:chOff x="484862" y="1393154"/>
            <a:chExt cx="2872222" cy="927964"/>
          </a:xfrm>
        </p:grpSpPr>
        <p:sp>
          <p:nvSpPr>
            <p:cNvPr id="4" name="TextBox 3">
              <a:extLst>
                <a:ext uri="{FF2B5EF4-FFF2-40B4-BE49-F238E27FC236}">
                  <a16:creationId xmlns:a16="http://schemas.microsoft.com/office/drawing/2014/main" id="{ED08F55D-AC17-4E2B-A7E6-79EE032FA0D5}"/>
                </a:ext>
              </a:extLst>
            </p:cNvPr>
            <p:cNvSpPr txBox="1"/>
            <p:nvPr/>
          </p:nvSpPr>
          <p:spPr>
            <a:xfrm>
              <a:off x="598344" y="1393154"/>
              <a:ext cx="2645257" cy="338554"/>
            </a:xfrm>
            <a:prstGeom prst="rect">
              <a:avLst/>
            </a:prstGeom>
          </p:spPr>
          <p:txBody>
            <a:bodyPr vert="horz" wrap="square" lIns="45720" tIns="45720" rIns="45720" bIns="45720" rtlCol="0">
              <a:spAutoFit/>
            </a:bodyPr>
            <a:lstStyle/>
            <a:p>
              <a:pPr marL="1587" algn="ctr" fontAlgn="base">
                <a:spcBef>
                  <a:spcPts val="300"/>
                </a:spcBef>
                <a:spcAft>
                  <a:spcPts val="400"/>
                </a:spcAft>
                <a:buClr>
                  <a:srgbClr val="000000">
                    <a:lumMod val="65000"/>
                    <a:lumOff val="35000"/>
                  </a:srgbClr>
                </a:buClr>
                <a:buSzPct val="95000"/>
              </a:pPr>
              <a:r>
                <a:rPr lang="en-US" sz="1600" b="1" dirty="0">
                  <a:solidFill>
                    <a:srgbClr val="293C47"/>
                  </a:solidFill>
                  <a:latin typeface="+mj-lt"/>
                  <a:cs typeface="Arial" pitchFamily="34" charset="0"/>
                </a:rPr>
                <a:t>Short-term Plan</a:t>
              </a:r>
            </a:p>
          </p:txBody>
        </p:sp>
        <p:sp>
          <p:nvSpPr>
            <p:cNvPr id="5" name="TextBox 4">
              <a:extLst>
                <a:ext uri="{FF2B5EF4-FFF2-40B4-BE49-F238E27FC236}">
                  <a16:creationId xmlns:a16="http://schemas.microsoft.com/office/drawing/2014/main" id="{FE3771CD-98A9-4D7F-B48D-3A5B94E765F4}"/>
                </a:ext>
              </a:extLst>
            </p:cNvPr>
            <p:cNvSpPr txBox="1"/>
            <p:nvPr/>
          </p:nvSpPr>
          <p:spPr>
            <a:xfrm>
              <a:off x="484862" y="1800463"/>
              <a:ext cx="2872222" cy="520655"/>
            </a:xfrm>
            <a:prstGeom prst="rect">
              <a:avLst/>
            </a:prstGeom>
          </p:spPr>
          <p:txBody>
            <a:bodyPr vert="horz" wrap="square" lIns="45720" tIns="45720" rIns="45720" bIns="45720" rtlCol="0">
              <a:spAutoFit/>
            </a:bodyPr>
            <a:lstStyle/>
            <a:p>
              <a:pPr marL="173037" indent="-171450" fontAlgn="base">
                <a:spcBef>
                  <a:spcPts val="300"/>
                </a:spcBef>
                <a:spcAft>
                  <a:spcPts val="400"/>
                </a:spcAft>
                <a:buClr>
                  <a:srgbClr val="000000">
                    <a:lumMod val="65000"/>
                    <a:lumOff val="35000"/>
                  </a:srgbClr>
                </a:buClr>
                <a:buSzPct val="95000"/>
                <a:buFont typeface="Wingdings" panose="05000000000000000000" pitchFamily="2" charset="2"/>
                <a:buChar char="§"/>
              </a:pPr>
              <a:r>
                <a:rPr lang="en-US" sz="1100" b="1" dirty="0">
                  <a:solidFill>
                    <a:srgbClr val="CF7600"/>
                  </a:solidFill>
                  <a:cs typeface="Arial" pitchFamily="34" charset="0"/>
                </a:rPr>
                <a:t>$225+</a:t>
              </a:r>
              <a:r>
                <a:rPr lang="en-US" sz="1100" dirty="0">
                  <a:solidFill>
                    <a:srgbClr val="CF7600"/>
                  </a:solidFill>
                  <a:cs typeface="Arial" pitchFamily="34" charset="0"/>
                </a:rPr>
                <a:t> </a:t>
              </a:r>
              <a:r>
                <a:rPr lang="en-US" sz="1100" dirty="0">
                  <a:solidFill>
                    <a:srgbClr val="000000">
                      <a:lumMod val="65000"/>
                      <a:lumOff val="35000"/>
                    </a:srgbClr>
                  </a:solidFill>
                  <a:cs typeface="Arial" pitchFamily="34" charset="0"/>
                </a:rPr>
                <a:t>implementation cost</a:t>
              </a:r>
            </a:p>
            <a:p>
              <a:pPr marL="173037" indent="-171450" fontAlgn="base">
                <a:spcBef>
                  <a:spcPts val="300"/>
                </a:spcBef>
                <a:spcAft>
                  <a:spcPts val="400"/>
                </a:spcAft>
                <a:buClr>
                  <a:srgbClr val="000000">
                    <a:lumMod val="65000"/>
                    <a:lumOff val="35000"/>
                  </a:srgbClr>
                </a:buClr>
                <a:buSzPct val="95000"/>
                <a:buFont typeface="Wingdings" panose="05000000000000000000" pitchFamily="2" charset="2"/>
                <a:buChar char="§"/>
              </a:pPr>
              <a:r>
                <a:rPr lang="en-US" sz="1100" b="1" dirty="0">
                  <a:solidFill>
                    <a:srgbClr val="CF7600"/>
                  </a:solidFill>
                  <a:cs typeface="Arial" pitchFamily="34" charset="0"/>
                </a:rPr>
                <a:t>0.45 man-days </a:t>
              </a:r>
              <a:r>
                <a:rPr lang="en-US" sz="1100" dirty="0">
                  <a:solidFill>
                    <a:srgbClr val="000000">
                      <a:lumMod val="65000"/>
                      <a:lumOff val="35000"/>
                    </a:srgbClr>
                  </a:solidFill>
                  <a:cs typeface="Arial" pitchFamily="34" charset="0"/>
                </a:rPr>
                <a:t>implementation effort</a:t>
              </a:r>
            </a:p>
          </p:txBody>
        </p:sp>
        <p:cxnSp>
          <p:nvCxnSpPr>
            <p:cNvPr id="6" name="Straight Connector 5">
              <a:extLst>
                <a:ext uri="{FF2B5EF4-FFF2-40B4-BE49-F238E27FC236}">
                  <a16:creationId xmlns:a16="http://schemas.microsoft.com/office/drawing/2014/main" id="{D168E91E-1773-484D-91A9-9ED9DD6762B1}"/>
                </a:ext>
              </a:extLst>
            </p:cNvPr>
            <p:cNvCxnSpPr/>
            <p:nvPr/>
          </p:nvCxnSpPr>
          <p:spPr bwMode="auto">
            <a:xfrm flipV="1">
              <a:off x="661857" y="1784244"/>
              <a:ext cx="2556332" cy="1"/>
            </a:xfrm>
            <a:prstGeom prst="line">
              <a:avLst/>
            </a:prstGeom>
            <a:solidFill>
              <a:srgbClr val="4B7FC9"/>
            </a:solidFill>
            <a:ln w="9525" cap="flat" cmpd="sng" algn="ctr">
              <a:solidFill>
                <a:sysClr val="window" lastClr="FFFFFF">
                  <a:lumMod val="75000"/>
                </a:sysClr>
              </a:solidFill>
              <a:prstDash val="solid"/>
              <a:miter lim="800000"/>
              <a:headEnd type="none" w="med" len="med"/>
              <a:tailEnd type="none" w="med" len="med"/>
            </a:ln>
            <a:effectLst/>
          </p:spPr>
        </p:cxnSp>
      </p:grpSp>
      <p:graphicFrame>
        <p:nvGraphicFramePr>
          <p:cNvPr id="7" name="Table 6">
            <a:extLst>
              <a:ext uri="{FF2B5EF4-FFF2-40B4-BE49-F238E27FC236}">
                <a16:creationId xmlns:a16="http://schemas.microsoft.com/office/drawing/2014/main" id="{5E7FB24B-5E5F-432C-A217-63BDF1DFC33B}"/>
              </a:ext>
            </a:extLst>
          </p:cNvPr>
          <p:cNvGraphicFramePr>
            <a:graphicFrameLocks noGrp="1"/>
          </p:cNvGraphicFramePr>
          <p:nvPr>
            <p:extLst>
              <p:ext uri="{D42A27DB-BD31-4B8C-83A1-F6EECF244321}">
                <p14:modId xmlns:p14="http://schemas.microsoft.com/office/powerpoint/2010/main" val="1448339752"/>
              </p:ext>
            </p:extLst>
          </p:nvPr>
        </p:nvGraphicFramePr>
        <p:xfrm>
          <a:off x="7786233" y="1696279"/>
          <a:ext cx="3828406" cy="2018712"/>
        </p:xfrm>
        <a:graphic>
          <a:graphicData uri="http://schemas.openxmlformats.org/drawingml/2006/table">
            <a:tbl>
              <a:tblPr firstRow="1" bandRow="1">
                <a:tableStyleId>{0E3FDE45-AF77-4B5C-9715-49D594BDF05E}</a:tableStyleId>
              </a:tblPr>
              <a:tblGrid>
                <a:gridCol w="1142881">
                  <a:extLst>
                    <a:ext uri="{9D8B030D-6E8A-4147-A177-3AD203B41FA5}">
                      <a16:colId xmlns:a16="http://schemas.microsoft.com/office/drawing/2014/main" val="2470952916"/>
                    </a:ext>
                  </a:extLst>
                </a:gridCol>
                <a:gridCol w="1200036">
                  <a:extLst>
                    <a:ext uri="{9D8B030D-6E8A-4147-A177-3AD203B41FA5}">
                      <a16:colId xmlns:a16="http://schemas.microsoft.com/office/drawing/2014/main" val="4281500619"/>
                    </a:ext>
                  </a:extLst>
                </a:gridCol>
                <a:gridCol w="895637">
                  <a:extLst>
                    <a:ext uri="{9D8B030D-6E8A-4147-A177-3AD203B41FA5}">
                      <a16:colId xmlns:a16="http://schemas.microsoft.com/office/drawing/2014/main" val="925457144"/>
                    </a:ext>
                  </a:extLst>
                </a:gridCol>
                <a:gridCol w="589852">
                  <a:extLst>
                    <a:ext uri="{9D8B030D-6E8A-4147-A177-3AD203B41FA5}">
                      <a16:colId xmlns:a16="http://schemas.microsoft.com/office/drawing/2014/main" val="2672322986"/>
                    </a:ext>
                  </a:extLst>
                </a:gridCol>
              </a:tblGrid>
              <a:tr h="252339">
                <a:tc>
                  <a:txBody>
                    <a:bodyPr/>
                    <a:lstStyle/>
                    <a:p>
                      <a:pPr algn="ctr"/>
                      <a:r>
                        <a:rPr lang="en-US" sz="900" dirty="0">
                          <a:solidFill>
                            <a:srgbClr val="293C47"/>
                          </a:solidFill>
                        </a:rPr>
                        <a:t>Criteria</a:t>
                      </a:r>
                    </a:p>
                  </a:txBody>
                  <a:tcPr anchor="ctr">
                    <a:lnT w="12700" cap="flat" cmpd="sng" algn="ctr">
                      <a:noFill/>
                      <a:prstDash val="solid"/>
                      <a:round/>
                      <a:headEnd type="none" w="med" len="med"/>
                      <a:tailEnd type="none" w="med" len="med"/>
                    </a:lnT>
                    <a:lnB w="12700" cap="flat" cmpd="sng" algn="ctr">
                      <a:solidFill>
                        <a:srgbClr val="CF7600"/>
                      </a:solidFill>
                      <a:prstDash val="solid"/>
                      <a:round/>
                      <a:headEnd type="none" w="med" len="med"/>
                      <a:tailEnd type="none" w="med" len="med"/>
                    </a:lnB>
                  </a:tcPr>
                </a:tc>
                <a:tc>
                  <a:txBody>
                    <a:bodyPr/>
                    <a:lstStyle/>
                    <a:p>
                      <a:pPr algn="ctr"/>
                      <a:r>
                        <a:rPr lang="en-US" sz="900" dirty="0">
                          <a:solidFill>
                            <a:srgbClr val="293C47"/>
                          </a:solidFill>
                        </a:rPr>
                        <a:t>Current Score</a:t>
                      </a:r>
                    </a:p>
                  </a:txBody>
                  <a:tcPr anchor="ctr">
                    <a:lnT w="12700" cap="flat" cmpd="sng" algn="ctr">
                      <a:noFill/>
                      <a:prstDash val="solid"/>
                      <a:round/>
                      <a:headEnd type="none" w="med" len="med"/>
                      <a:tailEnd type="none" w="med" len="med"/>
                    </a:lnT>
                    <a:lnB w="12700" cap="flat" cmpd="sng" algn="ctr">
                      <a:solidFill>
                        <a:srgbClr val="CF7600"/>
                      </a:solidFill>
                      <a:prstDash val="solid"/>
                      <a:round/>
                      <a:headEnd type="none" w="med" len="med"/>
                      <a:tailEnd type="none" w="med" len="med"/>
                    </a:lnB>
                  </a:tcPr>
                </a:tc>
                <a:tc>
                  <a:txBody>
                    <a:bodyPr/>
                    <a:lstStyle/>
                    <a:p>
                      <a:pPr algn="ctr"/>
                      <a:r>
                        <a:rPr lang="en-US" sz="900" dirty="0">
                          <a:solidFill>
                            <a:srgbClr val="293C47"/>
                          </a:solidFill>
                        </a:rPr>
                        <a:t>New Score</a:t>
                      </a:r>
                    </a:p>
                  </a:txBody>
                  <a:tcPr anchor="ctr">
                    <a:lnT w="12700" cap="flat" cmpd="sng" algn="ctr">
                      <a:noFill/>
                      <a:prstDash val="solid"/>
                      <a:round/>
                      <a:headEnd type="none" w="med" len="med"/>
                      <a:tailEnd type="none" w="med" len="med"/>
                    </a:lnT>
                    <a:lnB w="12700" cap="flat" cmpd="sng" algn="ctr">
                      <a:solidFill>
                        <a:srgbClr val="CF7600"/>
                      </a:solidFill>
                      <a:prstDash val="solid"/>
                      <a:round/>
                      <a:headEnd type="none" w="med" len="med"/>
                      <a:tailEnd type="none" w="med" len="med"/>
                    </a:lnB>
                  </a:tcPr>
                </a:tc>
                <a:tc>
                  <a:txBody>
                    <a:bodyPr/>
                    <a:lstStyle/>
                    <a:p>
                      <a:pPr algn="ctr"/>
                      <a:r>
                        <a:rPr lang="en-US" sz="900" dirty="0">
                          <a:solidFill>
                            <a:srgbClr val="293C47"/>
                          </a:solidFill>
                        </a:rPr>
                        <a:t>Gain</a:t>
                      </a:r>
                    </a:p>
                  </a:txBody>
                  <a:tcPr anchor="ctr">
                    <a:lnT w="12700" cap="flat" cmpd="sng" algn="ctr">
                      <a:noFill/>
                      <a:prstDash val="solid"/>
                      <a:round/>
                      <a:headEnd type="none" w="med" len="med"/>
                      <a:tailEnd type="none" w="med" len="med"/>
                    </a:lnT>
                    <a:lnB w="12700" cap="flat" cmpd="sng" algn="ctr">
                      <a:solidFill>
                        <a:srgbClr val="CF7600"/>
                      </a:solidFill>
                      <a:prstDash val="solid"/>
                      <a:round/>
                      <a:headEnd type="none" w="med" len="med"/>
                      <a:tailEnd type="none" w="med" len="med"/>
                    </a:lnB>
                  </a:tcPr>
                </a:tc>
                <a:extLst>
                  <a:ext uri="{0D108BD9-81ED-4DB2-BD59-A6C34878D82A}">
                    <a16:rowId xmlns:a16="http://schemas.microsoft.com/office/drawing/2014/main" val="3061958956"/>
                  </a:ext>
                </a:extLst>
              </a:tr>
              <a:tr h="252339">
                <a:tc>
                  <a:txBody>
                    <a:bodyPr/>
                    <a:lstStyle/>
                    <a:p>
                      <a:r>
                        <a:rPr lang="en-US" sz="900" dirty="0">
                          <a:solidFill>
                            <a:srgbClr val="293C47"/>
                          </a:solidFill>
                        </a:rPr>
                        <a:t>TQI</a:t>
                      </a:r>
                    </a:p>
                  </a:txBody>
                  <a:tcPr anchor="ctr">
                    <a:lnT w="12700" cap="flat" cmpd="sng" algn="ctr">
                      <a:solidFill>
                        <a:srgbClr val="CF7600"/>
                      </a:solidFill>
                      <a:prstDash val="solid"/>
                      <a:round/>
                      <a:headEnd type="none" w="med" len="med"/>
                      <a:tailEnd type="none" w="med" len="med"/>
                    </a:lnT>
                    <a:solidFill>
                      <a:srgbClr val="CF7600">
                        <a:alpha val="20000"/>
                      </a:srgbClr>
                    </a:solidFill>
                  </a:tcPr>
                </a:tc>
                <a:tc>
                  <a:txBody>
                    <a:bodyPr/>
                    <a:lstStyle/>
                    <a:p>
                      <a:pPr algn="ctr" fontAlgn="b"/>
                      <a:r>
                        <a:rPr lang="en-US" sz="1100" b="0" i="0" u="none" strike="noStrike">
                          <a:solidFill>
                            <a:srgbClr val="000000"/>
                          </a:solidFill>
                          <a:effectLst/>
                          <a:latin typeface="Calibri" panose="020F0502020204030204" pitchFamily="34" charset="0"/>
                        </a:rPr>
                        <a:t>3.08</a:t>
                      </a:r>
                    </a:p>
                  </a:txBody>
                  <a:tcPr marL="9525" marR="9525" marT="9525" marB="0" anchor="b">
                    <a:lnT w="12700" cap="flat" cmpd="sng" algn="ctr">
                      <a:solidFill>
                        <a:srgbClr val="CF7600"/>
                      </a:solidFill>
                      <a:prstDash val="solid"/>
                      <a:round/>
                      <a:headEnd type="none" w="med" len="med"/>
                      <a:tailEnd type="none" w="med" len="med"/>
                    </a:lnT>
                    <a:solidFill>
                      <a:srgbClr val="CF7600">
                        <a:alpha val="20000"/>
                      </a:srgbClr>
                    </a:solidFill>
                  </a:tcPr>
                </a:tc>
                <a:tc>
                  <a:txBody>
                    <a:bodyPr/>
                    <a:lstStyle/>
                    <a:p>
                      <a:pPr algn="ctr" fontAlgn="b"/>
                      <a:r>
                        <a:rPr lang="en-US" sz="1100" b="0" i="0" u="none" strike="noStrike">
                          <a:solidFill>
                            <a:srgbClr val="000000"/>
                          </a:solidFill>
                          <a:effectLst/>
                          <a:latin typeface="Calibri" panose="020F0502020204030204" pitchFamily="34" charset="0"/>
                        </a:rPr>
                        <a:t>3.38</a:t>
                      </a:r>
                    </a:p>
                  </a:txBody>
                  <a:tcPr marL="9525" marR="9525" marT="9525" marB="0" anchor="b">
                    <a:lnT w="12700" cap="flat" cmpd="sng" algn="ctr">
                      <a:solidFill>
                        <a:srgbClr val="CF7600"/>
                      </a:solidFill>
                      <a:prstDash val="solid"/>
                      <a:round/>
                      <a:headEnd type="none" w="med" len="med"/>
                      <a:tailEnd type="none" w="med" len="med"/>
                    </a:lnT>
                    <a:solidFill>
                      <a:srgbClr val="CF7600">
                        <a:alpha val="20000"/>
                      </a:srgbClr>
                    </a:solidFill>
                  </a:tcPr>
                </a:tc>
                <a:tc>
                  <a:txBody>
                    <a:bodyPr/>
                    <a:lstStyle/>
                    <a:p>
                      <a:pPr algn="ctr" fontAlgn="ctr"/>
                      <a:r>
                        <a:rPr lang="en-US" sz="1100" b="0" i="0" u="none" strike="noStrike" dirty="0">
                          <a:solidFill>
                            <a:srgbClr val="000000"/>
                          </a:solidFill>
                          <a:effectLst/>
                          <a:latin typeface="Calibri" panose="020F0502020204030204" pitchFamily="34" charset="0"/>
                        </a:rPr>
                        <a:t>9.74%</a:t>
                      </a:r>
                    </a:p>
                  </a:txBody>
                  <a:tcPr marL="9525" marR="9525" marT="9525" marB="0" anchor="ctr">
                    <a:lnT w="12700" cap="flat" cmpd="sng" algn="ctr">
                      <a:solidFill>
                        <a:srgbClr val="CF7600"/>
                      </a:solidFill>
                      <a:prstDash val="solid"/>
                      <a:round/>
                      <a:headEnd type="none" w="med" len="med"/>
                      <a:tailEnd type="none" w="med" len="med"/>
                    </a:lnT>
                    <a:solidFill>
                      <a:srgbClr val="CF7600">
                        <a:alpha val="20000"/>
                      </a:srgbClr>
                    </a:solidFill>
                  </a:tcPr>
                </a:tc>
                <a:extLst>
                  <a:ext uri="{0D108BD9-81ED-4DB2-BD59-A6C34878D82A}">
                    <a16:rowId xmlns:a16="http://schemas.microsoft.com/office/drawing/2014/main" val="1848359702"/>
                  </a:ext>
                </a:extLst>
              </a:tr>
              <a:tr h="252339">
                <a:tc>
                  <a:txBody>
                    <a:bodyPr/>
                    <a:lstStyle/>
                    <a:p>
                      <a:r>
                        <a:rPr lang="en-US" sz="900" dirty="0">
                          <a:solidFill>
                            <a:srgbClr val="293C47"/>
                          </a:solidFill>
                        </a:rPr>
                        <a:t>Robustness</a:t>
                      </a:r>
                    </a:p>
                  </a:txBody>
                  <a:tcPr anchor="ctr"/>
                </a:tc>
                <a:tc>
                  <a:txBody>
                    <a:bodyPr/>
                    <a:lstStyle/>
                    <a:p>
                      <a:pPr algn="ctr" fontAlgn="b"/>
                      <a:r>
                        <a:rPr lang="en-US" sz="1100" b="0" i="0" u="none" strike="noStrike" dirty="0">
                          <a:solidFill>
                            <a:srgbClr val="000000"/>
                          </a:solidFill>
                          <a:effectLst/>
                          <a:latin typeface="Calibri" panose="020F0502020204030204" pitchFamily="34" charset="0"/>
                        </a:rPr>
                        <a:t>3.08</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3.41</a:t>
                      </a:r>
                    </a:p>
                  </a:txBody>
                  <a:tcPr marL="9525" marR="9525" marT="9525" marB="0" anchor="b"/>
                </a:tc>
                <a:tc>
                  <a:txBody>
                    <a:bodyPr/>
                    <a:lstStyle/>
                    <a:p>
                      <a:pPr algn="ctr" fontAlgn="ctr"/>
                      <a:r>
                        <a:rPr lang="en-US" sz="1100" b="0" i="0" u="none" strike="noStrike" dirty="0">
                          <a:solidFill>
                            <a:srgbClr val="000000"/>
                          </a:solidFill>
                          <a:effectLst/>
                          <a:latin typeface="Calibri" panose="020F0502020204030204" pitchFamily="34" charset="0"/>
                        </a:rPr>
                        <a:t>10.71%</a:t>
                      </a:r>
                    </a:p>
                  </a:txBody>
                  <a:tcPr marL="9525" marR="9525" marT="9525" marB="0" anchor="ctr"/>
                </a:tc>
                <a:extLst>
                  <a:ext uri="{0D108BD9-81ED-4DB2-BD59-A6C34878D82A}">
                    <a16:rowId xmlns:a16="http://schemas.microsoft.com/office/drawing/2014/main" val="606320076"/>
                  </a:ext>
                </a:extLst>
              </a:tr>
              <a:tr h="252339">
                <a:tc>
                  <a:txBody>
                    <a:bodyPr/>
                    <a:lstStyle/>
                    <a:p>
                      <a:r>
                        <a:rPr lang="en-US" sz="900" dirty="0">
                          <a:solidFill>
                            <a:srgbClr val="293C47"/>
                          </a:solidFill>
                        </a:rPr>
                        <a:t>Efficiency</a:t>
                      </a:r>
                    </a:p>
                  </a:txBody>
                  <a:tcPr anchor="ctr">
                    <a:solidFill>
                      <a:srgbClr val="CF7600">
                        <a:alpha val="20000"/>
                      </a:srgbClr>
                    </a:solidFill>
                  </a:tcPr>
                </a:tc>
                <a:tc>
                  <a:txBody>
                    <a:bodyPr/>
                    <a:lstStyle/>
                    <a:p>
                      <a:pPr algn="ctr" fontAlgn="b"/>
                      <a:r>
                        <a:rPr lang="en-US" sz="1100" b="0" i="0" u="none" strike="noStrike" dirty="0">
                          <a:solidFill>
                            <a:srgbClr val="000000"/>
                          </a:solidFill>
                          <a:effectLst/>
                          <a:latin typeface="Calibri" panose="020F0502020204030204" pitchFamily="34" charset="0"/>
                        </a:rPr>
                        <a:t>3.64</a:t>
                      </a:r>
                    </a:p>
                  </a:txBody>
                  <a:tcPr marL="9525" marR="9525" marT="9525" marB="0" anchor="b">
                    <a:solidFill>
                      <a:srgbClr val="CF7600">
                        <a:alpha val="20000"/>
                      </a:srgbClr>
                    </a:solidFill>
                  </a:tcPr>
                </a:tc>
                <a:tc>
                  <a:txBody>
                    <a:bodyPr/>
                    <a:lstStyle/>
                    <a:p>
                      <a:pPr algn="ctr" fontAlgn="b"/>
                      <a:r>
                        <a:rPr lang="en-US" sz="1100" b="0" i="0" u="none" strike="noStrike" dirty="0">
                          <a:solidFill>
                            <a:srgbClr val="000000"/>
                          </a:solidFill>
                          <a:effectLst/>
                          <a:latin typeface="Calibri" panose="020F0502020204030204" pitchFamily="34" charset="0"/>
                        </a:rPr>
                        <a:t>3.64</a:t>
                      </a:r>
                    </a:p>
                  </a:txBody>
                  <a:tcPr marL="9525" marR="9525" marT="9525" marB="0" anchor="b">
                    <a:solidFill>
                      <a:srgbClr val="CF7600">
                        <a:alpha val="20000"/>
                      </a:srgbClr>
                    </a:solidFill>
                  </a:tcPr>
                </a:tc>
                <a:tc>
                  <a:txBody>
                    <a:bodyPr/>
                    <a:lstStyle/>
                    <a:p>
                      <a:pPr algn="ctr" fontAlgn="ctr"/>
                      <a:r>
                        <a:rPr lang="en-US" sz="1100" b="0" i="0" u="none" strike="noStrike" dirty="0">
                          <a:solidFill>
                            <a:srgbClr val="000000"/>
                          </a:solidFill>
                          <a:effectLst/>
                          <a:latin typeface="Calibri" panose="020F0502020204030204" pitchFamily="34" charset="0"/>
                        </a:rPr>
                        <a:t>0.00</a:t>
                      </a:r>
                    </a:p>
                  </a:txBody>
                  <a:tcPr marL="9525" marR="9525" marT="9525" marB="0" anchor="ctr">
                    <a:solidFill>
                      <a:srgbClr val="CF7600">
                        <a:alpha val="20000"/>
                      </a:srgbClr>
                    </a:solidFill>
                  </a:tcPr>
                </a:tc>
                <a:extLst>
                  <a:ext uri="{0D108BD9-81ED-4DB2-BD59-A6C34878D82A}">
                    <a16:rowId xmlns:a16="http://schemas.microsoft.com/office/drawing/2014/main" val="3091626416"/>
                  </a:ext>
                </a:extLst>
              </a:tr>
              <a:tr h="252339">
                <a:tc>
                  <a:txBody>
                    <a:bodyPr/>
                    <a:lstStyle/>
                    <a:p>
                      <a:r>
                        <a:rPr lang="en-US" sz="900" dirty="0">
                          <a:solidFill>
                            <a:srgbClr val="293C47"/>
                          </a:solidFill>
                        </a:rPr>
                        <a:t>Security</a:t>
                      </a:r>
                    </a:p>
                  </a:txBody>
                  <a:tcPr anchor="ctr"/>
                </a:tc>
                <a:tc>
                  <a:txBody>
                    <a:bodyPr/>
                    <a:lstStyle/>
                    <a:p>
                      <a:pPr algn="ctr" fontAlgn="b"/>
                      <a:r>
                        <a:rPr lang="en-US" sz="1100" b="0" i="0" u="none" strike="noStrike" dirty="0">
                          <a:solidFill>
                            <a:srgbClr val="000000"/>
                          </a:solidFill>
                          <a:effectLst/>
                          <a:latin typeface="Calibri" panose="020F0502020204030204" pitchFamily="34" charset="0"/>
                        </a:rPr>
                        <a:t>2.74</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3.71</a:t>
                      </a:r>
                    </a:p>
                  </a:txBody>
                  <a:tcPr marL="9525" marR="9525" marT="9525" marB="0" anchor="b"/>
                </a:tc>
                <a:tc>
                  <a:txBody>
                    <a:bodyPr/>
                    <a:lstStyle/>
                    <a:p>
                      <a:pPr algn="ctr" fontAlgn="ctr"/>
                      <a:r>
                        <a:rPr lang="en-US" sz="1100" b="0" i="0" u="none" strike="noStrike" dirty="0">
                          <a:solidFill>
                            <a:srgbClr val="000000"/>
                          </a:solidFill>
                          <a:effectLst/>
                          <a:latin typeface="Calibri" panose="020F0502020204030204" pitchFamily="34" charset="0"/>
                        </a:rPr>
                        <a:t>35.40%</a:t>
                      </a:r>
                    </a:p>
                  </a:txBody>
                  <a:tcPr marL="9525" marR="9525" marT="9525" marB="0" anchor="ctr"/>
                </a:tc>
                <a:extLst>
                  <a:ext uri="{0D108BD9-81ED-4DB2-BD59-A6C34878D82A}">
                    <a16:rowId xmlns:a16="http://schemas.microsoft.com/office/drawing/2014/main" val="2677037558"/>
                  </a:ext>
                </a:extLst>
              </a:tr>
              <a:tr h="252339">
                <a:tc>
                  <a:txBody>
                    <a:bodyPr/>
                    <a:lstStyle/>
                    <a:p>
                      <a:r>
                        <a:rPr lang="en-US" sz="900" dirty="0">
                          <a:solidFill>
                            <a:srgbClr val="293C47"/>
                          </a:solidFill>
                        </a:rPr>
                        <a:t>Changeability</a:t>
                      </a:r>
                    </a:p>
                  </a:txBody>
                  <a:tcPr anchor="ctr">
                    <a:solidFill>
                      <a:srgbClr val="CF7600">
                        <a:alpha val="20000"/>
                      </a:srgbClr>
                    </a:solidFill>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b">
                    <a:solidFill>
                      <a:srgbClr val="CF7600">
                        <a:alpha val="20000"/>
                      </a:srgbClr>
                    </a:solidFill>
                  </a:tcPr>
                </a:tc>
                <a:tc>
                  <a:txBody>
                    <a:bodyPr/>
                    <a:lstStyle/>
                    <a:p>
                      <a:pPr algn="ctr" fontAlgn="b"/>
                      <a:r>
                        <a:rPr lang="en-US" sz="1100" b="0" i="0" u="none" strike="noStrike" dirty="0">
                          <a:solidFill>
                            <a:srgbClr val="000000"/>
                          </a:solidFill>
                          <a:effectLst/>
                          <a:latin typeface="Calibri" panose="020F0502020204030204" pitchFamily="34" charset="0"/>
                        </a:rPr>
                        <a:t>3.09</a:t>
                      </a:r>
                    </a:p>
                  </a:txBody>
                  <a:tcPr marL="9525" marR="9525" marT="9525" marB="0" anchor="b">
                    <a:solidFill>
                      <a:srgbClr val="CF7600">
                        <a:alpha val="20000"/>
                      </a:srgbClr>
                    </a:solidFill>
                  </a:tcPr>
                </a:tc>
                <a:tc>
                  <a:txBody>
                    <a:bodyPr/>
                    <a:lstStyle/>
                    <a:p>
                      <a:pPr algn="ctr" fontAlgn="ctr"/>
                      <a:r>
                        <a:rPr lang="en-US" sz="1100" b="0" i="0" u="none" strike="noStrike" dirty="0">
                          <a:solidFill>
                            <a:srgbClr val="000000"/>
                          </a:solidFill>
                          <a:effectLst/>
                          <a:latin typeface="Calibri" panose="020F0502020204030204" pitchFamily="34" charset="0"/>
                        </a:rPr>
                        <a:t>3.00%</a:t>
                      </a:r>
                    </a:p>
                  </a:txBody>
                  <a:tcPr marL="9525" marR="9525" marT="9525" marB="0" anchor="ctr">
                    <a:solidFill>
                      <a:srgbClr val="CF7600">
                        <a:alpha val="20000"/>
                      </a:srgbClr>
                    </a:solidFill>
                  </a:tcPr>
                </a:tc>
                <a:extLst>
                  <a:ext uri="{0D108BD9-81ED-4DB2-BD59-A6C34878D82A}">
                    <a16:rowId xmlns:a16="http://schemas.microsoft.com/office/drawing/2014/main" val="1148094205"/>
                  </a:ext>
                </a:extLst>
              </a:tr>
              <a:tr h="252339">
                <a:tc>
                  <a:txBody>
                    <a:bodyPr/>
                    <a:lstStyle/>
                    <a:p>
                      <a:r>
                        <a:rPr lang="en-US" sz="900" dirty="0">
                          <a:solidFill>
                            <a:srgbClr val="293C47"/>
                          </a:solidFill>
                        </a:rPr>
                        <a:t>Transferability</a:t>
                      </a:r>
                    </a:p>
                  </a:txBody>
                  <a:tcPr anchor="ctr"/>
                </a:tc>
                <a:tc>
                  <a:txBody>
                    <a:bodyPr/>
                    <a:lstStyle/>
                    <a:p>
                      <a:pPr algn="ctr" fontAlgn="b"/>
                      <a:r>
                        <a:rPr lang="en-US" sz="1100" b="0" i="0" u="none" strike="noStrike" dirty="0">
                          <a:solidFill>
                            <a:srgbClr val="000000"/>
                          </a:solidFill>
                          <a:effectLst/>
                          <a:latin typeface="Calibri" panose="020F0502020204030204" pitchFamily="34" charset="0"/>
                        </a:rPr>
                        <a:t>3.14</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3.23</a:t>
                      </a:r>
                    </a:p>
                  </a:txBody>
                  <a:tcPr marL="9525" marR="9525" marT="9525" marB="0" anchor="b"/>
                </a:tc>
                <a:tc>
                  <a:txBody>
                    <a:bodyPr/>
                    <a:lstStyle/>
                    <a:p>
                      <a:pPr algn="ctr" fontAlgn="ctr"/>
                      <a:r>
                        <a:rPr lang="en-US" sz="1100" b="0" i="0" u="none" strike="noStrike" dirty="0">
                          <a:solidFill>
                            <a:srgbClr val="000000"/>
                          </a:solidFill>
                          <a:effectLst/>
                          <a:latin typeface="Calibri" panose="020F0502020204030204" pitchFamily="34" charset="0"/>
                        </a:rPr>
                        <a:t>2.87%</a:t>
                      </a:r>
                    </a:p>
                  </a:txBody>
                  <a:tcPr marL="9525" marR="9525" marT="9525" marB="0" anchor="ctr"/>
                </a:tc>
                <a:extLst>
                  <a:ext uri="{0D108BD9-81ED-4DB2-BD59-A6C34878D82A}">
                    <a16:rowId xmlns:a16="http://schemas.microsoft.com/office/drawing/2014/main" val="744771140"/>
                  </a:ext>
                </a:extLst>
              </a:tr>
              <a:tr h="252339">
                <a:tc>
                  <a:txBody>
                    <a:bodyPr/>
                    <a:lstStyle/>
                    <a:p>
                      <a:endParaRPr lang="en-US" sz="900" dirty="0">
                        <a:solidFill>
                          <a:srgbClr val="293C47"/>
                        </a:solidFill>
                      </a:endParaRPr>
                    </a:p>
                  </a:txBody>
                  <a:tcPr anchor="ctr">
                    <a:lnB w="6350" cap="flat" cmpd="sng" algn="ctr">
                      <a:solidFill>
                        <a:srgbClr val="CF7600"/>
                      </a:solidFill>
                      <a:prstDash val="solid"/>
                      <a:round/>
                      <a:headEnd type="none" w="med" len="med"/>
                      <a:tailEnd type="none" w="med" len="med"/>
                    </a:lnB>
                  </a:tcPr>
                </a:tc>
                <a:tc>
                  <a:txBody>
                    <a:bodyPr/>
                    <a:lstStyle/>
                    <a:p>
                      <a:pPr algn="ctr"/>
                      <a:endParaRPr lang="en-US" sz="900" dirty="0">
                        <a:solidFill>
                          <a:srgbClr val="293C47"/>
                        </a:solidFill>
                      </a:endParaRPr>
                    </a:p>
                  </a:txBody>
                  <a:tcPr anchor="ctr">
                    <a:lnB w="6350" cap="flat" cmpd="sng" algn="ctr">
                      <a:solidFill>
                        <a:srgbClr val="CF7600"/>
                      </a:solidFill>
                      <a:prstDash val="solid"/>
                      <a:round/>
                      <a:headEnd type="none" w="med" len="med"/>
                      <a:tailEnd type="none" w="med" len="med"/>
                    </a:lnB>
                  </a:tcPr>
                </a:tc>
                <a:tc>
                  <a:txBody>
                    <a:bodyPr/>
                    <a:lstStyle/>
                    <a:p>
                      <a:pPr algn="ctr"/>
                      <a:endParaRPr lang="en-US" sz="900" dirty="0">
                        <a:solidFill>
                          <a:srgbClr val="293C47"/>
                        </a:solidFill>
                      </a:endParaRPr>
                    </a:p>
                  </a:txBody>
                  <a:tcPr anchor="ctr">
                    <a:lnB w="6350" cap="flat" cmpd="sng" algn="ctr">
                      <a:solidFill>
                        <a:srgbClr val="CF7600"/>
                      </a:solidFill>
                      <a:prstDash val="solid"/>
                      <a:round/>
                      <a:headEnd type="none" w="med" len="med"/>
                      <a:tailEnd type="none" w="med" len="med"/>
                    </a:lnB>
                  </a:tcPr>
                </a:tc>
                <a:tc>
                  <a:txBody>
                    <a:bodyPr/>
                    <a:lstStyle/>
                    <a:p>
                      <a:pPr marL="0" algn="ctr" defTabSz="914400" rtl="0" eaLnBrk="1" fontAlgn="b" latinLnBrk="0" hangingPunct="1"/>
                      <a:endParaRPr lang="en-US" sz="900" kern="1200" dirty="0">
                        <a:solidFill>
                          <a:srgbClr val="293C47"/>
                        </a:solidFill>
                        <a:latin typeface="+mn-lt"/>
                        <a:ea typeface="+mn-ea"/>
                        <a:cs typeface="+mn-cs"/>
                      </a:endParaRPr>
                    </a:p>
                  </a:txBody>
                  <a:tcPr marL="6350" marR="6350" marT="6350" marB="0" anchor="ctr">
                    <a:lnB w="6350" cap="flat" cmpd="sng" algn="ctr">
                      <a:solidFill>
                        <a:srgbClr val="CF7600"/>
                      </a:solidFill>
                      <a:prstDash val="solid"/>
                      <a:round/>
                      <a:headEnd type="none" w="med" len="med"/>
                      <a:tailEnd type="none" w="med" len="med"/>
                    </a:lnB>
                  </a:tcPr>
                </a:tc>
                <a:extLst>
                  <a:ext uri="{0D108BD9-81ED-4DB2-BD59-A6C34878D82A}">
                    <a16:rowId xmlns:a16="http://schemas.microsoft.com/office/drawing/2014/main" val="1091776929"/>
                  </a:ext>
                </a:extLst>
              </a:tr>
            </a:tbl>
          </a:graphicData>
        </a:graphic>
      </p:graphicFrame>
      <p:cxnSp>
        <p:nvCxnSpPr>
          <p:cNvPr id="12" name="Connector: Elbow 11">
            <a:extLst>
              <a:ext uri="{FF2B5EF4-FFF2-40B4-BE49-F238E27FC236}">
                <a16:creationId xmlns:a16="http://schemas.microsoft.com/office/drawing/2014/main" id="{DFBF3494-975B-4131-A2AC-7F31E6362625}"/>
              </a:ext>
            </a:extLst>
          </p:cNvPr>
          <p:cNvCxnSpPr>
            <a:cxnSpLocks/>
            <a:stCxn id="40" idx="0"/>
            <a:endCxn id="4" idx="0"/>
          </p:cNvCxnSpPr>
          <p:nvPr/>
        </p:nvCxnSpPr>
        <p:spPr>
          <a:xfrm rot="5400000" flipH="1" flipV="1">
            <a:off x="3515550" y="-134909"/>
            <a:ext cx="632728" cy="4700345"/>
          </a:xfrm>
          <a:prstGeom prst="bentConnector3">
            <a:avLst>
              <a:gd name="adj1" fmla="val 136129"/>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6C969AC-D4D2-4114-9563-302B8F60CA0D}"/>
              </a:ext>
            </a:extLst>
          </p:cNvPr>
          <p:cNvGrpSpPr/>
          <p:nvPr/>
        </p:nvGrpSpPr>
        <p:grpSpPr>
          <a:xfrm>
            <a:off x="170685" y="2071069"/>
            <a:ext cx="4750287" cy="3474585"/>
            <a:chOff x="170685" y="2071069"/>
            <a:chExt cx="4750287" cy="3474585"/>
          </a:xfrm>
        </p:grpSpPr>
        <p:grpSp>
          <p:nvGrpSpPr>
            <p:cNvPr id="15" name="Group 14">
              <a:extLst>
                <a:ext uri="{FF2B5EF4-FFF2-40B4-BE49-F238E27FC236}">
                  <a16:creationId xmlns:a16="http://schemas.microsoft.com/office/drawing/2014/main" id="{D36FC292-61A5-49BC-89F2-1F46635FBE2C}"/>
                </a:ext>
              </a:extLst>
            </p:cNvPr>
            <p:cNvGrpSpPr/>
            <p:nvPr/>
          </p:nvGrpSpPr>
          <p:grpSpPr>
            <a:xfrm>
              <a:off x="170685" y="2071069"/>
              <a:ext cx="4750287" cy="3474585"/>
              <a:chOff x="170685" y="2071069"/>
              <a:chExt cx="4750287" cy="3474585"/>
            </a:xfrm>
          </p:grpSpPr>
          <p:grpSp>
            <p:nvGrpSpPr>
              <p:cNvPr id="18" name="Group 17">
                <a:extLst>
                  <a:ext uri="{FF2B5EF4-FFF2-40B4-BE49-F238E27FC236}">
                    <a16:creationId xmlns:a16="http://schemas.microsoft.com/office/drawing/2014/main" id="{171BCDBF-0499-4070-8CC2-FCA943E29138}"/>
                  </a:ext>
                </a:extLst>
              </p:cNvPr>
              <p:cNvGrpSpPr/>
              <p:nvPr/>
            </p:nvGrpSpPr>
            <p:grpSpPr>
              <a:xfrm>
                <a:off x="170685" y="2071069"/>
                <a:ext cx="4750287" cy="3474585"/>
                <a:chOff x="324264" y="1927759"/>
                <a:chExt cx="4750287" cy="3474585"/>
              </a:xfrm>
            </p:grpSpPr>
            <p:grpSp>
              <p:nvGrpSpPr>
                <p:cNvPr id="25" name="Group 24">
                  <a:extLst>
                    <a:ext uri="{FF2B5EF4-FFF2-40B4-BE49-F238E27FC236}">
                      <a16:creationId xmlns:a16="http://schemas.microsoft.com/office/drawing/2014/main" id="{8AA008E3-F8E2-413D-9F20-E4F12824F55F}"/>
                    </a:ext>
                  </a:extLst>
                </p:cNvPr>
                <p:cNvGrpSpPr/>
                <p:nvPr/>
              </p:nvGrpSpPr>
              <p:grpSpPr>
                <a:xfrm>
                  <a:off x="324264" y="1927759"/>
                  <a:ext cx="4750287" cy="3474585"/>
                  <a:chOff x="421037" y="2538719"/>
                  <a:chExt cx="4750287" cy="3474585"/>
                </a:xfrm>
              </p:grpSpPr>
              <p:grpSp>
                <p:nvGrpSpPr>
                  <p:cNvPr id="27" name="Group 26">
                    <a:extLst>
                      <a:ext uri="{FF2B5EF4-FFF2-40B4-BE49-F238E27FC236}">
                        <a16:creationId xmlns:a16="http://schemas.microsoft.com/office/drawing/2014/main" id="{92B033A6-5E59-4606-97C4-E469840E7A8B}"/>
                      </a:ext>
                    </a:extLst>
                  </p:cNvPr>
                  <p:cNvGrpSpPr/>
                  <p:nvPr/>
                </p:nvGrpSpPr>
                <p:grpSpPr>
                  <a:xfrm>
                    <a:off x="421037" y="2538719"/>
                    <a:ext cx="4750287" cy="3474585"/>
                    <a:chOff x="421037" y="2538719"/>
                    <a:chExt cx="4750287" cy="3474585"/>
                  </a:xfrm>
                </p:grpSpPr>
                <p:grpSp>
                  <p:nvGrpSpPr>
                    <p:cNvPr id="33" name="Group 32">
                      <a:extLst>
                        <a:ext uri="{FF2B5EF4-FFF2-40B4-BE49-F238E27FC236}">
                          <a16:creationId xmlns:a16="http://schemas.microsoft.com/office/drawing/2014/main" id="{614BFDAC-2AE0-4E68-A688-586653EA85AE}"/>
                        </a:ext>
                      </a:extLst>
                    </p:cNvPr>
                    <p:cNvGrpSpPr/>
                    <p:nvPr/>
                  </p:nvGrpSpPr>
                  <p:grpSpPr>
                    <a:xfrm>
                      <a:off x="421037" y="2538719"/>
                      <a:ext cx="4750287" cy="3474585"/>
                      <a:chOff x="421037" y="2538719"/>
                      <a:chExt cx="4750287" cy="3474585"/>
                    </a:xfrm>
                  </p:grpSpPr>
                  <p:grpSp>
                    <p:nvGrpSpPr>
                      <p:cNvPr id="37" name="Group 36">
                        <a:extLst>
                          <a:ext uri="{FF2B5EF4-FFF2-40B4-BE49-F238E27FC236}">
                            <a16:creationId xmlns:a16="http://schemas.microsoft.com/office/drawing/2014/main" id="{45774912-4840-41A6-A40A-A9EA76166B81}"/>
                          </a:ext>
                        </a:extLst>
                      </p:cNvPr>
                      <p:cNvGrpSpPr/>
                      <p:nvPr/>
                    </p:nvGrpSpPr>
                    <p:grpSpPr>
                      <a:xfrm>
                        <a:off x="421037" y="2538719"/>
                        <a:ext cx="4750287" cy="3474585"/>
                        <a:chOff x="1343688" y="1330291"/>
                        <a:chExt cx="3267558" cy="2390047"/>
                      </a:xfrm>
                    </p:grpSpPr>
                    <p:grpSp>
                      <p:nvGrpSpPr>
                        <p:cNvPr id="39" name="Group 38">
                          <a:extLst>
                            <a:ext uri="{FF2B5EF4-FFF2-40B4-BE49-F238E27FC236}">
                              <a16:creationId xmlns:a16="http://schemas.microsoft.com/office/drawing/2014/main" id="{F5D6D739-A585-4286-92DD-3F629E4B2DF7}"/>
                            </a:ext>
                          </a:extLst>
                        </p:cNvPr>
                        <p:cNvGrpSpPr/>
                        <p:nvPr/>
                      </p:nvGrpSpPr>
                      <p:grpSpPr>
                        <a:xfrm>
                          <a:off x="1343688" y="1330291"/>
                          <a:ext cx="3267558" cy="2390047"/>
                          <a:chOff x="1343688" y="1330291"/>
                          <a:chExt cx="3267558" cy="2390047"/>
                        </a:xfrm>
                      </p:grpSpPr>
                      <p:grpSp>
                        <p:nvGrpSpPr>
                          <p:cNvPr id="41" name="Group 40">
                            <a:extLst>
                              <a:ext uri="{FF2B5EF4-FFF2-40B4-BE49-F238E27FC236}">
                                <a16:creationId xmlns:a16="http://schemas.microsoft.com/office/drawing/2014/main" id="{4EFA786C-B901-4664-B00C-2D29E7EDC4DD}"/>
                              </a:ext>
                            </a:extLst>
                          </p:cNvPr>
                          <p:cNvGrpSpPr/>
                          <p:nvPr/>
                        </p:nvGrpSpPr>
                        <p:grpSpPr>
                          <a:xfrm>
                            <a:off x="1343688" y="1330291"/>
                            <a:ext cx="3267558" cy="2390047"/>
                            <a:chOff x="1343688" y="1330291"/>
                            <a:chExt cx="3267558" cy="2390047"/>
                          </a:xfrm>
                        </p:grpSpPr>
                        <p:grpSp>
                          <p:nvGrpSpPr>
                            <p:cNvPr id="43" name="Group 42">
                              <a:extLst>
                                <a:ext uri="{FF2B5EF4-FFF2-40B4-BE49-F238E27FC236}">
                                  <a16:creationId xmlns:a16="http://schemas.microsoft.com/office/drawing/2014/main" id="{56C015E7-9386-4126-BDD6-AFF51CCD67E1}"/>
                                </a:ext>
                              </a:extLst>
                            </p:cNvPr>
                            <p:cNvGrpSpPr/>
                            <p:nvPr/>
                          </p:nvGrpSpPr>
                          <p:grpSpPr>
                            <a:xfrm>
                              <a:off x="1343688" y="1330291"/>
                              <a:ext cx="3267558" cy="2390047"/>
                              <a:chOff x="8048480" y="1071125"/>
                              <a:chExt cx="3271773" cy="2393130"/>
                            </a:xfrm>
                          </p:grpSpPr>
                          <p:cxnSp>
                            <p:nvCxnSpPr>
                              <p:cNvPr id="45" name="Straight Connector 44">
                                <a:extLst>
                                  <a:ext uri="{FF2B5EF4-FFF2-40B4-BE49-F238E27FC236}">
                                    <a16:creationId xmlns:a16="http://schemas.microsoft.com/office/drawing/2014/main" id="{3CAA9B14-2CAD-401D-BB14-196FCCAEDA59}"/>
                                  </a:ext>
                                </a:extLst>
                              </p:cNvPr>
                              <p:cNvCxnSpPr>
                                <a:cxnSpLocks/>
                              </p:cNvCxnSpPr>
                              <p:nvPr/>
                            </p:nvCxnSpPr>
                            <p:spPr>
                              <a:xfrm>
                                <a:off x="8075581" y="1106380"/>
                                <a:ext cx="0" cy="2322620"/>
                              </a:xfrm>
                              <a:prstGeom prst="line">
                                <a:avLst/>
                              </a:prstGeom>
                              <a:ln>
                                <a:solidFill>
                                  <a:srgbClr val="293C4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8DEB87A-1C01-45A8-A9A4-7BAFD0F352E5}"/>
                                  </a:ext>
                                </a:extLst>
                              </p:cNvPr>
                              <p:cNvCxnSpPr>
                                <a:cxnSpLocks/>
                              </p:cNvCxnSpPr>
                              <p:nvPr/>
                            </p:nvCxnSpPr>
                            <p:spPr>
                              <a:xfrm flipH="1">
                                <a:off x="8075582" y="3429000"/>
                                <a:ext cx="3027305" cy="0"/>
                              </a:xfrm>
                              <a:prstGeom prst="line">
                                <a:avLst/>
                              </a:prstGeom>
                              <a:ln>
                                <a:solidFill>
                                  <a:srgbClr val="293C47"/>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DA20404-F25E-4B72-9FEF-C2E6E5E17243}"/>
                                  </a:ext>
                                </a:extLst>
                              </p:cNvPr>
                              <p:cNvSpPr/>
                              <p:nvPr/>
                            </p:nvSpPr>
                            <p:spPr>
                              <a:xfrm>
                                <a:off x="9334802" y="3264550"/>
                                <a:ext cx="1985451" cy="199705"/>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200" kern="0" dirty="0">
                                    <a:solidFill>
                                      <a:srgbClr val="293C47"/>
                                    </a:solidFill>
                                    <a:latin typeface="Calibri" panose="020F0502020204030204"/>
                                    <a:ea typeface="Calibri" panose="020F0502020204030204" pitchFamily="34" charset="0"/>
                                    <a:cs typeface="Times New Roman" panose="02020603050405020304" pitchFamily="18" charset="0"/>
                                  </a:rPr>
                                  <a:t>Complexity of Implementation</a:t>
                                </a:r>
                              </a:p>
                            </p:txBody>
                          </p:sp>
                          <p:sp>
                            <p:nvSpPr>
                              <p:cNvPr id="48" name="Rectangle 47">
                                <a:extLst>
                                  <a:ext uri="{FF2B5EF4-FFF2-40B4-BE49-F238E27FC236}">
                                    <a16:creationId xmlns:a16="http://schemas.microsoft.com/office/drawing/2014/main" id="{DB24F189-3693-42D8-8242-A155192E74F7}"/>
                                  </a:ext>
                                </a:extLst>
                              </p:cNvPr>
                              <p:cNvSpPr/>
                              <p:nvPr/>
                            </p:nvSpPr>
                            <p:spPr>
                              <a:xfrm rot="16200000">
                                <a:off x="7631883" y="1487722"/>
                                <a:ext cx="1026893" cy="193699"/>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200" kern="0" dirty="0">
                                    <a:solidFill>
                                      <a:srgbClr val="293C47"/>
                                    </a:solidFill>
                                    <a:latin typeface="Calibri" panose="020F0502020204030204"/>
                                    <a:ea typeface="Calibri" panose="020F0502020204030204" pitchFamily="34" charset="0"/>
                                    <a:cs typeface="Times New Roman" panose="02020603050405020304" pitchFamily="18" charset="0"/>
                                  </a:rPr>
                                  <a:t>Impact on Quality</a:t>
                                </a:r>
                              </a:p>
                            </p:txBody>
                          </p:sp>
                        </p:grpSp>
                        <p:sp>
                          <p:nvSpPr>
                            <p:cNvPr id="44" name="Oval 43">
                              <a:extLst>
                                <a:ext uri="{FF2B5EF4-FFF2-40B4-BE49-F238E27FC236}">
                                  <a16:creationId xmlns:a16="http://schemas.microsoft.com/office/drawing/2014/main" id="{8516B4B6-CAE2-434A-8A84-296944D255ED}"/>
                                </a:ext>
                              </a:extLst>
                            </p:cNvPr>
                            <p:cNvSpPr/>
                            <p:nvPr/>
                          </p:nvSpPr>
                          <p:spPr>
                            <a:xfrm rot="19099218">
                              <a:off x="2254613" y="2039570"/>
                              <a:ext cx="1941930" cy="794899"/>
                            </a:xfrm>
                            <a:prstGeom prst="ellipse">
                              <a:avLst/>
                            </a:prstGeom>
                            <a:noFill/>
                            <a:ln>
                              <a:solidFill>
                                <a:srgbClr val="CF7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Oval 41">
                            <a:extLst>
                              <a:ext uri="{FF2B5EF4-FFF2-40B4-BE49-F238E27FC236}">
                                <a16:creationId xmlns:a16="http://schemas.microsoft.com/office/drawing/2014/main" id="{B3D3E831-A8FB-49CE-8BE3-FC45168044DB}"/>
                              </a:ext>
                            </a:extLst>
                          </p:cNvPr>
                          <p:cNvSpPr/>
                          <p:nvPr/>
                        </p:nvSpPr>
                        <p:spPr>
                          <a:xfrm rot="18138728">
                            <a:off x="1548175" y="1980946"/>
                            <a:ext cx="786185" cy="660373"/>
                          </a:xfrm>
                          <a:prstGeom prst="ellipse">
                            <a:avLst/>
                          </a:prstGeom>
                          <a:noFill/>
                          <a:ln>
                            <a:solidFill>
                              <a:srgbClr val="CF7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CBD29DAD-1F6E-4A9D-846B-A4C639D7F6A3}"/>
                            </a:ext>
                          </a:extLst>
                        </p:cNvPr>
                        <p:cNvSpPr/>
                        <p:nvPr/>
                      </p:nvSpPr>
                      <p:spPr>
                        <a:xfrm>
                          <a:off x="1658637" y="1647093"/>
                          <a:ext cx="1173764" cy="329384"/>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200" kern="0" dirty="0">
                              <a:solidFill>
                                <a:srgbClr val="293C47"/>
                              </a:solidFill>
                              <a:latin typeface="Calibri" panose="020F0502020204030204"/>
                              <a:ea typeface="Calibri" panose="020F0502020204030204" pitchFamily="34" charset="0"/>
                              <a:cs typeface="Times New Roman" panose="02020603050405020304" pitchFamily="18" charset="0"/>
                            </a:rPr>
                            <a:t>Short-term</a:t>
                          </a:r>
                          <a:br>
                            <a:rPr lang="en-US" sz="1200" kern="0" dirty="0">
                              <a:solidFill>
                                <a:srgbClr val="293C47"/>
                              </a:solidFill>
                              <a:latin typeface="Calibri" panose="020F0502020204030204"/>
                              <a:ea typeface="Calibri" panose="020F0502020204030204" pitchFamily="34" charset="0"/>
                              <a:cs typeface="Times New Roman" panose="02020603050405020304" pitchFamily="18" charset="0"/>
                            </a:rPr>
                          </a:br>
                          <a:r>
                            <a:rPr lang="en-US" sz="1200" kern="0" dirty="0">
                              <a:solidFill>
                                <a:srgbClr val="293C47"/>
                              </a:solidFill>
                              <a:latin typeface="Calibri" panose="020F0502020204030204"/>
                              <a:ea typeface="Calibri" panose="020F0502020204030204" pitchFamily="34" charset="0"/>
                              <a:cs typeface="Times New Roman" panose="02020603050405020304" pitchFamily="18" charset="0"/>
                            </a:rPr>
                            <a:t>Plan</a:t>
                          </a:r>
                        </a:p>
                      </p:txBody>
                    </p:sp>
                  </p:grpSp>
                  <p:sp>
                    <p:nvSpPr>
                      <p:cNvPr id="38" name="Rectangle 37">
                        <a:extLst>
                          <a:ext uri="{FF2B5EF4-FFF2-40B4-BE49-F238E27FC236}">
                            <a16:creationId xmlns:a16="http://schemas.microsoft.com/office/drawing/2014/main" id="{19B6BB85-00A4-4006-B9C0-186BA666332A}"/>
                          </a:ext>
                        </a:extLst>
                      </p:cNvPr>
                      <p:cNvSpPr/>
                      <p:nvPr/>
                    </p:nvSpPr>
                    <p:spPr>
                      <a:xfrm>
                        <a:off x="3753811" y="4250405"/>
                        <a:ext cx="866631" cy="487569"/>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200" kern="0" dirty="0">
                            <a:solidFill>
                              <a:srgbClr val="293C47"/>
                            </a:solidFill>
                            <a:latin typeface="Calibri" panose="020F0502020204030204"/>
                            <a:ea typeface="Calibri" panose="020F0502020204030204" pitchFamily="34" charset="0"/>
                            <a:cs typeface="Times New Roman" panose="02020603050405020304" pitchFamily="18" charset="0"/>
                          </a:rPr>
                          <a:t>Mid-term</a:t>
                        </a:r>
                        <a:br>
                          <a:rPr lang="en-US" sz="1200" kern="0" dirty="0">
                            <a:solidFill>
                              <a:srgbClr val="293C47"/>
                            </a:solidFill>
                            <a:latin typeface="Calibri" panose="020F0502020204030204"/>
                            <a:ea typeface="Calibri" panose="020F0502020204030204" pitchFamily="34" charset="0"/>
                            <a:cs typeface="Times New Roman" panose="02020603050405020304" pitchFamily="18" charset="0"/>
                          </a:rPr>
                        </a:br>
                        <a:r>
                          <a:rPr lang="en-US" sz="1200" kern="0" dirty="0">
                            <a:solidFill>
                              <a:srgbClr val="293C47"/>
                            </a:solidFill>
                            <a:latin typeface="Calibri" panose="020F0502020204030204"/>
                            <a:ea typeface="Calibri" panose="020F0502020204030204" pitchFamily="34" charset="0"/>
                            <a:cs typeface="Times New Roman" panose="02020603050405020304" pitchFamily="18" charset="0"/>
                          </a:rPr>
                          <a:t>Plan</a:t>
                        </a:r>
                      </a:p>
                    </p:txBody>
                  </p:sp>
                </p:grpSp>
                <p:sp>
                  <p:nvSpPr>
                    <p:cNvPr id="34" name="Oval 33">
                      <a:extLst>
                        <a:ext uri="{FF2B5EF4-FFF2-40B4-BE49-F238E27FC236}">
                          <a16:creationId xmlns:a16="http://schemas.microsoft.com/office/drawing/2014/main" id="{A404D4EB-E6C6-419E-8C06-B120BB4F9A25}"/>
                        </a:ext>
                      </a:extLst>
                    </p:cNvPr>
                    <p:cNvSpPr/>
                    <p:nvPr/>
                  </p:nvSpPr>
                  <p:spPr>
                    <a:xfrm>
                      <a:off x="1142715" y="4130299"/>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5" name="Oval 34">
                      <a:extLst>
                        <a:ext uri="{FF2B5EF4-FFF2-40B4-BE49-F238E27FC236}">
                          <a16:creationId xmlns:a16="http://schemas.microsoft.com/office/drawing/2014/main" id="{F92C7460-500F-4AE6-A345-8664C2B9ED85}"/>
                        </a:ext>
                      </a:extLst>
                    </p:cNvPr>
                    <p:cNvSpPr/>
                    <p:nvPr/>
                  </p:nvSpPr>
                  <p:spPr>
                    <a:xfrm>
                      <a:off x="842035" y="3929191"/>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6" name="Oval 35">
                      <a:extLst>
                        <a:ext uri="{FF2B5EF4-FFF2-40B4-BE49-F238E27FC236}">
                          <a16:creationId xmlns:a16="http://schemas.microsoft.com/office/drawing/2014/main" id="{0D0DF0E5-0B94-4DE6-876D-BF63B4BDAB27}"/>
                        </a:ext>
                      </a:extLst>
                    </p:cNvPr>
                    <p:cNvSpPr/>
                    <p:nvPr/>
                  </p:nvSpPr>
                  <p:spPr>
                    <a:xfrm>
                      <a:off x="1284079" y="3500920"/>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28" name="Oval 27">
                    <a:extLst>
                      <a:ext uri="{FF2B5EF4-FFF2-40B4-BE49-F238E27FC236}">
                        <a16:creationId xmlns:a16="http://schemas.microsoft.com/office/drawing/2014/main" id="{A7C59507-F9F3-4742-B377-09F37381B983}"/>
                      </a:ext>
                    </a:extLst>
                  </p:cNvPr>
                  <p:cNvSpPr/>
                  <p:nvPr/>
                </p:nvSpPr>
                <p:spPr>
                  <a:xfrm>
                    <a:off x="2526094" y="4219090"/>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9" name="Oval 28">
                    <a:extLst>
                      <a:ext uri="{FF2B5EF4-FFF2-40B4-BE49-F238E27FC236}">
                        <a16:creationId xmlns:a16="http://schemas.microsoft.com/office/drawing/2014/main" id="{E837312E-196D-449F-BA25-23FE8B2AAB2C}"/>
                      </a:ext>
                    </a:extLst>
                  </p:cNvPr>
                  <p:cNvSpPr/>
                  <p:nvPr/>
                </p:nvSpPr>
                <p:spPr>
                  <a:xfrm>
                    <a:off x="3061534" y="4057324"/>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0" name="Oval 29">
                    <a:extLst>
                      <a:ext uri="{FF2B5EF4-FFF2-40B4-BE49-F238E27FC236}">
                        <a16:creationId xmlns:a16="http://schemas.microsoft.com/office/drawing/2014/main" id="{D2513A14-FBBD-493A-9341-D91D39D092CD}"/>
                      </a:ext>
                    </a:extLst>
                  </p:cNvPr>
                  <p:cNvSpPr/>
                  <p:nvPr/>
                </p:nvSpPr>
                <p:spPr>
                  <a:xfrm>
                    <a:off x="2917069" y="4455060"/>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1" name="Oval 30">
                    <a:extLst>
                      <a:ext uri="{FF2B5EF4-FFF2-40B4-BE49-F238E27FC236}">
                        <a16:creationId xmlns:a16="http://schemas.microsoft.com/office/drawing/2014/main" id="{6728E20B-8FA9-4A3B-85C1-9D94B23748A7}"/>
                      </a:ext>
                    </a:extLst>
                  </p:cNvPr>
                  <p:cNvSpPr/>
                  <p:nvPr/>
                </p:nvSpPr>
                <p:spPr>
                  <a:xfrm>
                    <a:off x="2796069" y="3821146"/>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2" name="Oval 31">
                    <a:extLst>
                      <a:ext uri="{FF2B5EF4-FFF2-40B4-BE49-F238E27FC236}">
                        <a16:creationId xmlns:a16="http://schemas.microsoft.com/office/drawing/2014/main" id="{F25A4BB1-9DFB-4D83-A2FD-944AACEF8D52}"/>
                      </a:ext>
                    </a:extLst>
                  </p:cNvPr>
                  <p:cNvSpPr/>
                  <p:nvPr/>
                </p:nvSpPr>
                <p:spPr>
                  <a:xfrm>
                    <a:off x="3682147" y="3917177"/>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26" name="Oval 25">
                  <a:extLst>
                    <a:ext uri="{FF2B5EF4-FFF2-40B4-BE49-F238E27FC236}">
                      <a16:creationId xmlns:a16="http://schemas.microsoft.com/office/drawing/2014/main" id="{F84B386E-2CEB-403B-AE55-8440A141A286}"/>
                    </a:ext>
                  </a:extLst>
                </p:cNvPr>
                <p:cNvSpPr/>
                <p:nvPr/>
              </p:nvSpPr>
              <p:spPr>
                <a:xfrm>
                  <a:off x="3269298" y="3342665"/>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19" name="Oval 18">
                <a:extLst>
                  <a:ext uri="{FF2B5EF4-FFF2-40B4-BE49-F238E27FC236}">
                    <a16:creationId xmlns:a16="http://schemas.microsoft.com/office/drawing/2014/main" id="{4486C10B-29A3-448C-B8FC-94335490ADE0}"/>
                  </a:ext>
                </a:extLst>
              </p:cNvPr>
              <p:cNvSpPr/>
              <p:nvPr/>
            </p:nvSpPr>
            <p:spPr>
              <a:xfrm>
                <a:off x="1907705" y="4284339"/>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0" name="Oval 19">
                <a:extLst>
                  <a:ext uri="{FF2B5EF4-FFF2-40B4-BE49-F238E27FC236}">
                    <a16:creationId xmlns:a16="http://schemas.microsoft.com/office/drawing/2014/main" id="{9B962F26-3B74-4A4D-AE41-11AC34EDEBA3}"/>
                  </a:ext>
                </a:extLst>
              </p:cNvPr>
              <p:cNvSpPr/>
              <p:nvPr/>
            </p:nvSpPr>
            <p:spPr>
              <a:xfrm>
                <a:off x="2275742" y="4284339"/>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1" name="Oval 20">
                <a:extLst>
                  <a:ext uri="{FF2B5EF4-FFF2-40B4-BE49-F238E27FC236}">
                    <a16:creationId xmlns:a16="http://schemas.microsoft.com/office/drawing/2014/main" id="{1924D1D9-3EB7-4BDB-A56B-28852CBEE614}"/>
                  </a:ext>
                </a:extLst>
              </p:cNvPr>
              <p:cNvSpPr/>
              <p:nvPr/>
            </p:nvSpPr>
            <p:spPr>
              <a:xfrm>
                <a:off x="1953625" y="3953957"/>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2" name="Oval 21">
                <a:extLst>
                  <a:ext uri="{FF2B5EF4-FFF2-40B4-BE49-F238E27FC236}">
                    <a16:creationId xmlns:a16="http://schemas.microsoft.com/office/drawing/2014/main" id="{4D122AB4-8BF9-4BC2-8B39-1C84FCE22D04}"/>
                  </a:ext>
                </a:extLst>
              </p:cNvPr>
              <p:cNvSpPr/>
              <p:nvPr/>
            </p:nvSpPr>
            <p:spPr>
              <a:xfrm>
                <a:off x="3536784" y="2750369"/>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3" name="Oval 22">
                <a:extLst>
                  <a:ext uri="{FF2B5EF4-FFF2-40B4-BE49-F238E27FC236}">
                    <a16:creationId xmlns:a16="http://schemas.microsoft.com/office/drawing/2014/main" id="{136875B2-8765-4F2A-A0AB-FF5D8AB5C913}"/>
                  </a:ext>
                </a:extLst>
              </p:cNvPr>
              <p:cNvSpPr/>
              <p:nvPr/>
            </p:nvSpPr>
            <p:spPr>
              <a:xfrm>
                <a:off x="3041700" y="2949409"/>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4" name="Oval 23">
                <a:extLst>
                  <a:ext uri="{FF2B5EF4-FFF2-40B4-BE49-F238E27FC236}">
                    <a16:creationId xmlns:a16="http://schemas.microsoft.com/office/drawing/2014/main" id="{A5F9F934-68BA-4964-9BDC-C6796576A612}"/>
                  </a:ext>
                </a:extLst>
              </p:cNvPr>
              <p:cNvSpPr/>
              <p:nvPr/>
            </p:nvSpPr>
            <p:spPr>
              <a:xfrm>
                <a:off x="3373649" y="3082141"/>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16" name="Oval 15">
              <a:extLst>
                <a:ext uri="{FF2B5EF4-FFF2-40B4-BE49-F238E27FC236}">
                  <a16:creationId xmlns:a16="http://schemas.microsoft.com/office/drawing/2014/main" id="{D41D76DF-3B9E-4FE6-A34F-346BEEBE5FB0}"/>
                </a:ext>
              </a:extLst>
            </p:cNvPr>
            <p:cNvSpPr/>
            <p:nvPr/>
          </p:nvSpPr>
          <p:spPr>
            <a:xfrm>
              <a:off x="1143177" y="3391805"/>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 name="Oval 16">
              <a:extLst>
                <a:ext uri="{FF2B5EF4-FFF2-40B4-BE49-F238E27FC236}">
                  <a16:creationId xmlns:a16="http://schemas.microsoft.com/office/drawing/2014/main" id="{B956D369-B72B-4B84-A7FD-C4A22ECD5A0F}"/>
                </a:ext>
              </a:extLst>
            </p:cNvPr>
            <p:cNvSpPr/>
            <p:nvPr/>
          </p:nvSpPr>
          <p:spPr>
            <a:xfrm>
              <a:off x="849650" y="3277622"/>
              <a:ext cx="265465" cy="265465"/>
            </a:xfrm>
            <a:prstGeom prst="ellipse">
              <a:avLst/>
            </a:prstGeom>
            <a:solidFill>
              <a:srgbClr val="37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sp>
        <p:nvSpPr>
          <p:cNvPr id="49" name="Rectangle 48">
            <a:extLst>
              <a:ext uri="{FF2B5EF4-FFF2-40B4-BE49-F238E27FC236}">
                <a16:creationId xmlns:a16="http://schemas.microsoft.com/office/drawing/2014/main" id="{8365D14E-2553-4884-BAC2-DA36758ECC2A}"/>
              </a:ext>
            </a:extLst>
          </p:cNvPr>
          <p:cNvSpPr/>
          <p:nvPr/>
        </p:nvSpPr>
        <p:spPr>
          <a:xfrm>
            <a:off x="5398016" y="2923122"/>
            <a:ext cx="1568139" cy="2025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75000"/>
                  </a:schemeClr>
                </a:solidFill>
              </a:rPr>
              <a:t>Daily rate of $600</a:t>
            </a:r>
          </a:p>
        </p:txBody>
      </p:sp>
      <p:sp>
        <p:nvSpPr>
          <p:cNvPr id="50" name="Rectangle 49">
            <a:extLst>
              <a:ext uri="{FF2B5EF4-FFF2-40B4-BE49-F238E27FC236}">
                <a16:creationId xmlns:a16="http://schemas.microsoft.com/office/drawing/2014/main" id="{9D0FF822-ABD4-464B-A180-F513DB5D5733}"/>
              </a:ext>
            </a:extLst>
          </p:cNvPr>
          <p:cNvSpPr/>
          <p:nvPr/>
        </p:nvSpPr>
        <p:spPr>
          <a:xfrm>
            <a:off x="5398015" y="5299422"/>
            <a:ext cx="1568139" cy="2025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75000"/>
                  </a:schemeClr>
                </a:solidFill>
              </a:rPr>
              <a:t>Daily rate of $600</a:t>
            </a:r>
          </a:p>
        </p:txBody>
      </p:sp>
    </p:spTree>
    <p:extLst>
      <p:ext uri="{BB962C8B-B14F-4D97-AF65-F5344CB8AC3E}">
        <p14:creationId xmlns:p14="http://schemas.microsoft.com/office/powerpoint/2010/main" val="3061784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08713" y="391598"/>
            <a:ext cx="4644886" cy="615553"/>
          </a:xfrm>
        </p:spPr>
        <p:txBody>
          <a:bodyPr>
            <a:normAutofit/>
          </a:bodyPr>
          <a:lstStyle/>
          <a:p>
            <a:r>
              <a:rPr lang="en-US" sz="2400" dirty="0">
                <a:solidFill>
                  <a:schemeClr val="bg2">
                    <a:lumMod val="50000"/>
                  </a:schemeClr>
                </a:solidFill>
              </a:rPr>
              <a:t>Next steps – For Discussion</a:t>
            </a:r>
          </a:p>
        </p:txBody>
      </p:sp>
      <p:grpSp>
        <p:nvGrpSpPr>
          <p:cNvPr id="13" name="Group 12">
            <a:extLst>
              <a:ext uri="{FF2B5EF4-FFF2-40B4-BE49-F238E27FC236}">
                <a16:creationId xmlns:a16="http://schemas.microsoft.com/office/drawing/2014/main" id="{18779E04-EEDF-4FD4-85CF-844379E5A198}"/>
              </a:ext>
            </a:extLst>
          </p:cNvPr>
          <p:cNvGrpSpPr/>
          <p:nvPr/>
        </p:nvGrpSpPr>
        <p:grpSpPr>
          <a:xfrm>
            <a:off x="228006" y="1063129"/>
            <a:ext cx="4924801" cy="2154436"/>
            <a:chOff x="180706" y="2024699"/>
            <a:chExt cx="4631234" cy="2669588"/>
          </a:xfrm>
        </p:grpSpPr>
        <p:sp>
          <p:nvSpPr>
            <p:cNvPr id="14" name="TextBox 13">
              <a:extLst>
                <a:ext uri="{FF2B5EF4-FFF2-40B4-BE49-F238E27FC236}">
                  <a16:creationId xmlns:a16="http://schemas.microsoft.com/office/drawing/2014/main" id="{9F7DFD60-88B0-4587-A402-D744A4F24FCA}"/>
                </a:ext>
              </a:extLst>
            </p:cNvPr>
            <p:cNvSpPr txBox="1"/>
            <p:nvPr/>
          </p:nvSpPr>
          <p:spPr>
            <a:xfrm>
              <a:off x="443936" y="2024699"/>
              <a:ext cx="4368004" cy="2669588"/>
            </a:xfrm>
            <a:prstGeom prst="rect">
              <a:avLst/>
            </a:prstGeom>
            <a:noFill/>
          </p:spPr>
          <p:txBody>
            <a:bodyPr wrap="square" rtlCol="0">
              <a:spAutoFit/>
            </a:bodyPr>
            <a:lstStyle/>
            <a:p>
              <a:pPr algn="just"/>
              <a:endParaRPr lang="en-US" sz="1400" b="1" dirty="0"/>
            </a:p>
            <a:p>
              <a:pPr algn="just"/>
              <a:r>
                <a:rPr lang="en-US" sz="1200" b="1" kern="0" dirty="0">
                  <a:solidFill>
                    <a:schemeClr val="tx1">
                      <a:lumMod val="65000"/>
                      <a:lumOff val="35000"/>
                    </a:schemeClr>
                  </a:solidFill>
                  <a:latin typeface="Gotham Book" pitchFamily="50" charset="0"/>
                  <a:cs typeface="Gotham Book" pitchFamily="50" charset="0"/>
                </a:rPr>
                <a:t>Create Education Plans</a:t>
              </a:r>
              <a:r>
                <a:rPr lang="en-US" sz="1000" kern="0" dirty="0">
                  <a:solidFill>
                    <a:schemeClr val="tx1">
                      <a:lumMod val="65000"/>
                      <a:lumOff val="35000"/>
                    </a:schemeClr>
                  </a:solidFill>
                  <a:latin typeface="Gotham Book" pitchFamily="50" charset="0"/>
                  <a:cs typeface="Gotham Book" pitchFamily="50" charset="0"/>
                </a:rPr>
                <a:t> in Engineering Dashboard for continuous improvement</a:t>
              </a:r>
            </a:p>
            <a:p>
              <a:pPr algn="just"/>
              <a:endParaRPr lang="en-US" sz="1400" dirty="0"/>
            </a:p>
            <a:p>
              <a:pPr algn="just"/>
              <a:r>
                <a:rPr lang="en-US" sz="1200" b="1" kern="0" dirty="0">
                  <a:solidFill>
                    <a:schemeClr val="tx1">
                      <a:lumMod val="65000"/>
                      <a:lumOff val="35000"/>
                    </a:schemeClr>
                  </a:solidFill>
                  <a:latin typeface="Gotham Book" pitchFamily="50" charset="0"/>
                  <a:cs typeface="Gotham Book" pitchFamily="50" charset="0"/>
                </a:rPr>
                <a:t>Identify and correlate the trends</a:t>
              </a:r>
              <a:r>
                <a:rPr lang="en-US" sz="1000" b="1" kern="0" dirty="0">
                  <a:solidFill>
                    <a:schemeClr val="tx1">
                      <a:lumMod val="65000"/>
                      <a:lumOff val="35000"/>
                    </a:schemeClr>
                  </a:solidFill>
                  <a:latin typeface="Gotham Book" pitchFamily="50" charset="0"/>
                  <a:cs typeface="Gotham Book" pitchFamily="50" charset="0"/>
                </a:rPr>
                <a:t> </a:t>
              </a:r>
              <a:r>
                <a:rPr lang="en-US" sz="1000" kern="0" dirty="0">
                  <a:solidFill>
                    <a:schemeClr val="tx1">
                      <a:lumMod val="65000"/>
                      <a:lumOff val="35000"/>
                    </a:schemeClr>
                  </a:solidFill>
                  <a:latin typeface="Gotham Book" pitchFamily="50" charset="0"/>
                  <a:cs typeface="Gotham Book" pitchFamily="50" charset="0"/>
                </a:rPr>
                <a:t>between the releases to improve time to market(reduce rework)</a:t>
              </a:r>
            </a:p>
            <a:p>
              <a:pPr algn="just"/>
              <a:endParaRPr lang="en-US" sz="1400" dirty="0"/>
            </a:p>
            <a:p>
              <a:pPr algn="just"/>
              <a:r>
                <a:rPr lang="en-US" sz="1000" kern="0" dirty="0">
                  <a:solidFill>
                    <a:schemeClr val="tx1">
                      <a:lumMod val="65000"/>
                      <a:lumOff val="35000"/>
                    </a:schemeClr>
                  </a:solidFill>
                  <a:latin typeface="Gotham Book" pitchFamily="50" charset="0"/>
                  <a:cs typeface="Gotham Book" pitchFamily="50" charset="0"/>
                </a:rPr>
                <a:t>Track </a:t>
              </a:r>
              <a:r>
                <a:rPr lang="en-US" sz="1000" b="1" kern="0" dirty="0">
                  <a:solidFill>
                    <a:schemeClr val="tx1">
                      <a:lumMod val="65000"/>
                      <a:lumOff val="35000"/>
                    </a:schemeClr>
                  </a:solidFill>
                  <a:latin typeface="Gotham Book" pitchFamily="50" charset="0"/>
                  <a:cs typeface="Gotham Book" pitchFamily="50" charset="0"/>
                </a:rPr>
                <a:t>SIT, UAT functional and non functional defects for the release in CAST</a:t>
              </a:r>
              <a:r>
                <a:rPr lang="en-US" sz="1000" kern="0" dirty="0">
                  <a:solidFill>
                    <a:schemeClr val="tx1">
                      <a:lumMod val="65000"/>
                      <a:lumOff val="35000"/>
                    </a:schemeClr>
                  </a:solidFill>
                  <a:latin typeface="Gotham Book" pitchFamily="50" charset="0"/>
                  <a:cs typeface="Gotham Book" pitchFamily="50" charset="0"/>
                </a:rPr>
                <a:t> and rework.</a:t>
              </a:r>
            </a:p>
            <a:p>
              <a:pPr algn="just"/>
              <a:endParaRPr lang="en-US" sz="1400" dirty="0"/>
            </a:p>
            <a:p>
              <a:pPr algn="just"/>
              <a:endParaRPr lang="en-US" sz="1400" dirty="0"/>
            </a:p>
          </p:txBody>
        </p:sp>
        <p:pic>
          <p:nvPicPr>
            <p:cNvPr id="15" name="Graphic 14" descr="Right pointing backhand index ">
              <a:extLst>
                <a:ext uri="{FF2B5EF4-FFF2-40B4-BE49-F238E27FC236}">
                  <a16:creationId xmlns:a16="http://schemas.microsoft.com/office/drawing/2014/main" id="{5CC87CD8-3DC5-4757-9CAE-930362602BC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0706" y="2450314"/>
              <a:ext cx="294282" cy="294282"/>
            </a:xfrm>
            <a:prstGeom prst="rect">
              <a:avLst/>
            </a:prstGeom>
          </p:spPr>
        </p:pic>
      </p:grpSp>
      <p:sp>
        <p:nvSpPr>
          <p:cNvPr id="16" name="Arrow: Left-Right 15">
            <a:extLst>
              <a:ext uri="{FF2B5EF4-FFF2-40B4-BE49-F238E27FC236}">
                <a16:creationId xmlns:a16="http://schemas.microsoft.com/office/drawing/2014/main" id="{3D9C862E-26D2-4E18-9A87-5445B3E5C086}"/>
              </a:ext>
            </a:extLst>
          </p:cNvPr>
          <p:cNvSpPr/>
          <p:nvPr/>
        </p:nvSpPr>
        <p:spPr>
          <a:xfrm>
            <a:off x="1230106" y="3188172"/>
            <a:ext cx="3882795" cy="48165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Rectangle 16">
            <a:extLst>
              <a:ext uri="{FF2B5EF4-FFF2-40B4-BE49-F238E27FC236}">
                <a16:creationId xmlns:a16="http://schemas.microsoft.com/office/drawing/2014/main" id="{01875EE0-E3EC-4C4C-8771-8AB189F59F37}"/>
              </a:ext>
            </a:extLst>
          </p:cNvPr>
          <p:cNvSpPr/>
          <p:nvPr/>
        </p:nvSpPr>
        <p:spPr>
          <a:xfrm>
            <a:off x="351224" y="3209045"/>
            <a:ext cx="855686" cy="410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CAST Scan previous version N-1</a:t>
            </a:r>
          </a:p>
        </p:txBody>
      </p:sp>
      <p:grpSp>
        <p:nvGrpSpPr>
          <p:cNvPr id="18" name="Group 17">
            <a:extLst>
              <a:ext uri="{FF2B5EF4-FFF2-40B4-BE49-F238E27FC236}">
                <a16:creationId xmlns:a16="http://schemas.microsoft.com/office/drawing/2014/main" id="{1872AC54-C05E-46FE-8129-E1AA47C3E53C}"/>
              </a:ext>
            </a:extLst>
          </p:cNvPr>
          <p:cNvGrpSpPr/>
          <p:nvPr/>
        </p:nvGrpSpPr>
        <p:grpSpPr>
          <a:xfrm>
            <a:off x="952236" y="4051070"/>
            <a:ext cx="6324433" cy="2145449"/>
            <a:chOff x="874631" y="3909414"/>
            <a:chExt cx="6820010" cy="2464558"/>
          </a:xfrm>
        </p:grpSpPr>
        <p:sp>
          <p:nvSpPr>
            <p:cNvPr id="19" name="TextBox 18">
              <a:extLst>
                <a:ext uri="{FF2B5EF4-FFF2-40B4-BE49-F238E27FC236}">
                  <a16:creationId xmlns:a16="http://schemas.microsoft.com/office/drawing/2014/main" id="{079FA0F7-80BD-4DA6-A73C-778A70B1644F}"/>
                </a:ext>
              </a:extLst>
            </p:cNvPr>
            <p:cNvSpPr txBox="1"/>
            <p:nvPr/>
          </p:nvSpPr>
          <p:spPr>
            <a:xfrm>
              <a:off x="954389" y="3909414"/>
              <a:ext cx="6740252" cy="369332"/>
            </a:xfrm>
            <a:prstGeom prst="rect">
              <a:avLst/>
            </a:prstGeom>
            <a:noFill/>
            <a:ln>
              <a:noFill/>
            </a:ln>
          </p:spPr>
          <p:txBody>
            <a:bodyPr wrap="square" rtlCol="0">
              <a:spAutoFit/>
            </a:bodyPr>
            <a:lstStyle>
              <a:defPPr>
                <a:defRPr lang="en-US"/>
              </a:defPPr>
              <a:lvl1pPr>
                <a:defRPr sz="1600" b="1"/>
              </a:lvl1pPr>
            </a:lstStyle>
            <a:p>
              <a:r>
                <a:rPr lang="en-US" sz="1800" b="0" dirty="0"/>
                <a:t>Establish </a:t>
              </a:r>
              <a:r>
                <a:rPr lang="en-US" sz="1800" dirty="0">
                  <a:solidFill>
                    <a:schemeClr val="tx2"/>
                  </a:solidFill>
                </a:rPr>
                <a:t>Education plan </a:t>
              </a:r>
              <a:r>
                <a:rPr lang="en-US" sz="1800" b="0" dirty="0"/>
                <a:t>for Continuous Improvement</a:t>
              </a:r>
            </a:p>
          </p:txBody>
        </p:sp>
        <p:pic>
          <p:nvPicPr>
            <p:cNvPr id="20" name="Picture 19">
              <a:extLst>
                <a:ext uri="{FF2B5EF4-FFF2-40B4-BE49-F238E27FC236}">
                  <a16:creationId xmlns:a16="http://schemas.microsoft.com/office/drawing/2014/main" id="{15B89A5E-10BD-4ED2-BF2A-39D429EFE52F}"/>
                </a:ext>
              </a:extLst>
            </p:cNvPr>
            <p:cNvPicPr>
              <a:picLocks noChangeAspect="1"/>
            </p:cNvPicPr>
            <p:nvPr/>
          </p:nvPicPr>
          <p:blipFill>
            <a:blip r:embed="rId5"/>
            <a:stretch>
              <a:fillRect/>
            </a:stretch>
          </p:blipFill>
          <p:spPr>
            <a:xfrm>
              <a:off x="874631" y="4356433"/>
              <a:ext cx="5321701" cy="2017539"/>
            </a:xfrm>
            <a:prstGeom prst="rect">
              <a:avLst/>
            </a:prstGeom>
            <a:ln>
              <a:solidFill>
                <a:schemeClr val="tx2"/>
              </a:solidFill>
            </a:ln>
          </p:spPr>
        </p:pic>
      </p:grpSp>
      <p:sp>
        <p:nvSpPr>
          <p:cNvPr id="21" name="Rectangle 20">
            <a:extLst>
              <a:ext uri="{FF2B5EF4-FFF2-40B4-BE49-F238E27FC236}">
                <a16:creationId xmlns:a16="http://schemas.microsoft.com/office/drawing/2014/main" id="{C809BFA4-2377-4DD4-AC23-69176E69B051}"/>
              </a:ext>
            </a:extLst>
          </p:cNvPr>
          <p:cNvSpPr/>
          <p:nvPr/>
        </p:nvSpPr>
        <p:spPr>
          <a:xfrm>
            <a:off x="5685700" y="3208698"/>
            <a:ext cx="782856" cy="410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CAST Scan N</a:t>
            </a:r>
          </a:p>
        </p:txBody>
      </p:sp>
      <p:sp>
        <p:nvSpPr>
          <p:cNvPr id="22" name="Rectangle 21">
            <a:extLst>
              <a:ext uri="{FF2B5EF4-FFF2-40B4-BE49-F238E27FC236}">
                <a16:creationId xmlns:a16="http://schemas.microsoft.com/office/drawing/2014/main" id="{09C603A5-FE72-4D56-A676-6E0A8C9C6630}"/>
              </a:ext>
            </a:extLst>
          </p:cNvPr>
          <p:cNvSpPr/>
          <p:nvPr/>
        </p:nvSpPr>
        <p:spPr>
          <a:xfrm>
            <a:off x="5106383" y="3208698"/>
            <a:ext cx="467811" cy="41098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SIT</a:t>
            </a:r>
          </a:p>
        </p:txBody>
      </p:sp>
      <p:sp>
        <p:nvSpPr>
          <p:cNvPr id="23" name="TextBox 22">
            <a:extLst>
              <a:ext uri="{FF2B5EF4-FFF2-40B4-BE49-F238E27FC236}">
                <a16:creationId xmlns:a16="http://schemas.microsoft.com/office/drawing/2014/main" id="{28675485-C989-4589-A796-3C83E2A17195}"/>
              </a:ext>
            </a:extLst>
          </p:cNvPr>
          <p:cNvSpPr txBox="1"/>
          <p:nvPr/>
        </p:nvSpPr>
        <p:spPr>
          <a:xfrm>
            <a:off x="953613" y="3262654"/>
            <a:ext cx="4429904" cy="307777"/>
          </a:xfrm>
          <a:prstGeom prst="rect">
            <a:avLst/>
          </a:prstGeom>
          <a:noFill/>
        </p:spPr>
        <p:txBody>
          <a:bodyPr wrap="square" rtlCol="0">
            <a:spAutoFit/>
          </a:bodyPr>
          <a:lstStyle/>
          <a:p>
            <a:r>
              <a:rPr lang="en-US" sz="1400" dirty="0">
                <a:solidFill>
                  <a:schemeClr val="bg1"/>
                </a:solidFill>
              </a:rPr>
              <a:t>         Shift Left using CAST in Development/Unit Test</a:t>
            </a:r>
          </a:p>
        </p:txBody>
      </p:sp>
      <p:sp>
        <p:nvSpPr>
          <p:cNvPr id="24" name="Left Brace 23">
            <a:extLst>
              <a:ext uri="{FF2B5EF4-FFF2-40B4-BE49-F238E27FC236}">
                <a16:creationId xmlns:a16="http://schemas.microsoft.com/office/drawing/2014/main" id="{0FB4C230-67D7-41A4-9EC0-8ED94C39CC4B}"/>
              </a:ext>
            </a:extLst>
          </p:cNvPr>
          <p:cNvSpPr/>
          <p:nvPr/>
        </p:nvSpPr>
        <p:spPr>
          <a:xfrm rot="16200000">
            <a:off x="3091436" y="1770376"/>
            <a:ext cx="410982" cy="4185502"/>
          </a:xfrm>
          <a:prstGeom prst="leftBrace">
            <a:avLst/>
          </a:prstGeom>
          <a:ln w="222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C9802261-96D6-4DE4-9978-1730DF9F802D}"/>
              </a:ext>
            </a:extLst>
          </p:cNvPr>
          <p:cNvGrpSpPr/>
          <p:nvPr/>
        </p:nvGrpSpPr>
        <p:grpSpPr>
          <a:xfrm>
            <a:off x="6468557" y="1206545"/>
            <a:ext cx="5605792" cy="2411799"/>
            <a:chOff x="5788396" y="1487175"/>
            <a:chExt cx="5401351" cy="2154027"/>
          </a:xfrm>
        </p:grpSpPr>
        <p:sp>
          <p:nvSpPr>
            <p:cNvPr id="26" name="TextBox 25">
              <a:extLst>
                <a:ext uri="{FF2B5EF4-FFF2-40B4-BE49-F238E27FC236}">
                  <a16:creationId xmlns:a16="http://schemas.microsoft.com/office/drawing/2014/main" id="{85D9BD8A-3693-48F6-B107-A3513D99A43F}"/>
                </a:ext>
              </a:extLst>
            </p:cNvPr>
            <p:cNvSpPr txBox="1"/>
            <p:nvPr/>
          </p:nvSpPr>
          <p:spPr>
            <a:xfrm>
              <a:off x="5788396" y="1487175"/>
              <a:ext cx="5401351" cy="1200329"/>
            </a:xfrm>
            <a:prstGeom prst="rect">
              <a:avLst/>
            </a:prstGeom>
            <a:noFill/>
          </p:spPr>
          <p:txBody>
            <a:bodyPr wrap="square" rtlCol="0">
              <a:spAutoFit/>
            </a:bodyPr>
            <a:lstStyle/>
            <a:p>
              <a:r>
                <a:rPr lang="en-US" dirty="0"/>
                <a:t>Establish </a:t>
              </a:r>
              <a:r>
                <a:rPr lang="en-US" b="1" dirty="0">
                  <a:solidFill>
                    <a:schemeClr val="tx2"/>
                  </a:solidFill>
                </a:rPr>
                <a:t>External KPIs</a:t>
              </a:r>
              <a:r>
                <a:rPr lang="en-US" b="1" dirty="0"/>
                <a:t> </a:t>
              </a:r>
              <a:r>
                <a:rPr lang="en-US" dirty="0"/>
                <a:t>to measure post CAST Scans</a:t>
              </a:r>
            </a:p>
            <a:p>
              <a:endParaRPr lang="en-US" b="1" dirty="0"/>
            </a:p>
            <a:p>
              <a:endParaRPr lang="en-US" b="1" dirty="0"/>
            </a:p>
            <a:p>
              <a:endParaRPr lang="en-US" b="1" dirty="0"/>
            </a:p>
          </p:txBody>
        </p:sp>
        <p:sp>
          <p:nvSpPr>
            <p:cNvPr id="27" name="Rectangle 26">
              <a:extLst>
                <a:ext uri="{FF2B5EF4-FFF2-40B4-BE49-F238E27FC236}">
                  <a16:creationId xmlns:a16="http://schemas.microsoft.com/office/drawing/2014/main" id="{6DA8DAFC-E6C7-4CD6-80D4-725FD65A7888}"/>
                </a:ext>
              </a:extLst>
            </p:cNvPr>
            <p:cNvSpPr/>
            <p:nvPr/>
          </p:nvSpPr>
          <p:spPr>
            <a:xfrm>
              <a:off x="8099116" y="3140550"/>
              <a:ext cx="548640" cy="45273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bg1"/>
                  </a:solidFill>
                </a:rPr>
                <a:t>UAT</a:t>
              </a:r>
            </a:p>
            <a:p>
              <a:pPr algn="ctr"/>
              <a:r>
                <a:rPr lang="en-US" sz="800" dirty="0">
                  <a:solidFill>
                    <a:schemeClr val="bg1"/>
                  </a:solidFill>
                </a:rPr>
                <a:t>Defects</a:t>
              </a:r>
            </a:p>
          </p:txBody>
        </p:sp>
        <p:sp>
          <p:nvSpPr>
            <p:cNvPr id="28" name="Rectangle 27">
              <a:extLst>
                <a:ext uri="{FF2B5EF4-FFF2-40B4-BE49-F238E27FC236}">
                  <a16:creationId xmlns:a16="http://schemas.microsoft.com/office/drawing/2014/main" id="{48CEB599-6907-4DC9-9F02-10DF5A9FE662}"/>
                </a:ext>
              </a:extLst>
            </p:cNvPr>
            <p:cNvSpPr/>
            <p:nvPr/>
          </p:nvSpPr>
          <p:spPr>
            <a:xfrm>
              <a:off x="10509029" y="3123059"/>
              <a:ext cx="447146" cy="44298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bg1"/>
                  </a:solidFill>
                </a:rPr>
                <a:t>PRDO</a:t>
              </a:r>
            </a:p>
          </p:txBody>
        </p:sp>
        <p:sp>
          <p:nvSpPr>
            <p:cNvPr id="29" name="Arrow: Left-Right 28">
              <a:extLst>
                <a:ext uri="{FF2B5EF4-FFF2-40B4-BE49-F238E27FC236}">
                  <a16:creationId xmlns:a16="http://schemas.microsoft.com/office/drawing/2014/main" id="{71DAE962-0AC3-408E-B1CB-E06B97B21D34}"/>
                </a:ext>
              </a:extLst>
            </p:cNvPr>
            <p:cNvSpPr/>
            <p:nvPr/>
          </p:nvSpPr>
          <p:spPr>
            <a:xfrm>
              <a:off x="6286256" y="3159547"/>
              <a:ext cx="1784457" cy="481655"/>
            </a:xfrm>
            <a:prstGeom prst="lef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Rework</a:t>
              </a:r>
            </a:p>
          </p:txBody>
        </p:sp>
        <p:sp>
          <p:nvSpPr>
            <p:cNvPr id="30" name="Arrow: Left-Right 29">
              <a:extLst>
                <a:ext uri="{FF2B5EF4-FFF2-40B4-BE49-F238E27FC236}">
                  <a16:creationId xmlns:a16="http://schemas.microsoft.com/office/drawing/2014/main" id="{1726EFD2-A8A5-4326-B7F5-CF0EE0E802CE}"/>
                </a:ext>
              </a:extLst>
            </p:cNvPr>
            <p:cNvSpPr/>
            <p:nvPr/>
          </p:nvSpPr>
          <p:spPr>
            <a:xfrm>
              <a:off x="8675079" y="3140468"/>
              <a:ext cx="1784457" cy="481655"/>
            </a:xfrm>
            <a:prstGeom prst="lef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Rework</a:t>
              </a:r>
            </a:p>
          </p:txBody>
        </p:sp>
        <p:sp>
          <p:nvSpPr>
            <p:cNvPr id="31" name="Left Brace 30">
              <a:extLst>
                <a:ext uri="{FF2B5EF4-FFF2-40B4-BE49-F238E27FC236}">
                  <a16:creationId xmlns:a16="http://schemas.microsoft.com/office/drawing/2014/main" id="{18D4B121-E15C-4B85-A73C-88ED9DEDDAD3}"/>
                </a:ext>
              </a:extLst>
            </p:cNvPr>
            <p:cNvSpPr/>
            <p:nvPr/>
          </p:nvSpPr>
          <p:spPr>
            <a:xfrm rot="5400000">
              <a:off x="7972577" y="709422"/>
              <a:ext cx="524278" cy="4277432"/>
            </a:xfrm>
            <a:prstGeom prst="leftBrace">
              <a:avLst/>
            </a:prstGeom>
            <a:ln w="2222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32" name="Graphic 31" descr="Bar graph with upward trend">
            <a:extLst>
              <a:ext uri="{FF2B5EF4-FFF2-40B4-BE49-F238E27FC236}">
                <a16:creationId xmlns:a16="http://schemas.microsoft.com/office/drawing/2014/main" id="{896512CF-1456-4F06-8924-193956B980C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04206" y="3677982"/>
            <a:ext cx="367640" cy="367640"/>
          </a:xfrm>
          <a:prstGeom prst="rect">
            <a:avLst/>
          </a:prstGeom>
        </p:spPr>
      </p:pic>
      <p:pic>
        <p:nvPicPr>
          <p:cNvPr id="33" name="Graphic 32" descr="Bar graph with downward trend">
            <a:extLst>
              <a:ext uri="{FF2B5EF4-FFF2-40B4-BE49-F238E27FC236}">
                <a16:creationId xmlns:a16="http://schemas.microsoft.com/office/drawing/2014/main" id="{8F340DCC-5A55-42BC-81E4-4EE8D6E66B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672997" y="3657380"/>
            <a:ext cx="367640" cy="367640"/>
          </a:xfrm>
          <a:prstGeom prst="rect">
            <a:avLst/>
          </a:prstGeom>
        </p:spPr>
      </p:pic>
      <p:sp>
        <p:nvSpPr>
          <p:cNvPr id="34" name="Rectangle 33">
            <a:extLst>
              <a:ext uri="{FF2B5EF4-FFF2-40B4-BE49-F238E27FC236}">
                <a16:creationId xmlns:a16="http://schemas.microsoft.com/office/drawing/2014/main" id="{8AAC23EE-47F8-4618-94CB-76228CAF75D7}"/>
              </a:ext>
            </a:extLst>
          </p:cNvPr>
          <p:cNvSpPr/>
          <p:nvPr/>
        </p:nvSpPr>
        <p:spPr>
          <a:xfrm>
            <a:off x="6613781" y="3208698"/>
            <a:ext cx="521624" cy="397976"/>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SIT</a:t>
            </a:r>
          </a:p>
          <a:p>
            <a:pPr algn="ctr"/>
            <a:r>
              <a:rPr lang="en-US" sz="800" dirty="0">
                <a:solidFill>
                  <a:schemeClr val="bg1"/>
                </a:solidFill>
              </a:rPr>
              <a:t>Defects</a:t>
            </a:r>
          </a:p>
        </p:txBody>
      </p:sp>
      <p:pic>
        <p:nvPicPr>
          <p:cNvPr id="35" name="Graphic 34" descr="Bar graph with upward trend">
            <a:extLst>
              <a:ext uri="{FF2B5EF4-FFF2-40B4-BE49-F238E27FC236}">
                <a16:creationId xmlns:a16="http://schemas.microsoft.com/office/drawing/2014/main" id="{CE6A1F6E-E5AD-4C92-A5A4-571FACA1915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6072" y="3646844"/>
            <a:ext cx="367640" cy="367640"/>
          </a:xfrm>
          <a:prstGeom prst="rect">
            <a:avLst/>
          </a:prstGeom>
        </p:spPr>
      </p:pic>
      <p:pic>
        <p:nvPicPr>
          <p:cNvPr id="36" name="Graphic 35" descr="Bar graph with downward trend">
            <a:extLst>
              <a:ext uri="{FF2B5EF4-FFF2-40B4-BE49-F238E27FC236}">
                <a16:creationId xmlns:a16="http://schemas.microsoft.com/office/drawing/2014/main" id="{ADC16F53-2E15-4D8B-A47F-62FC9615A54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742172" y="3646844"/>
            <a:ext cx="367640" cy="367640"/>
          </a:xfrm>
          <a:prstGeom prst="rect">
            <a:avLst/>
          </a:prstGeom>
        </p:spPr>
      </p:pic>
      <p:pic>
        <p:nvPicPr>
          <p:cNvPr id="37" name="Graphic 36" descr="Bar graph with downward trend">
            <a:extLst>
              <a:ext uri="{FF2B5EF4-FFF2-40B4-BE49-F238E27FC236}">
                <a16:creationId xmlns:a16="http://schemas.microsoft.com/office/drawing/2014/main" id="{5F18C6EB-6E4B-464F-B0F8-355E9A440A2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9120411" y="3619679"/>
            <a:ext cx="367640" cy="367640"/>
          </a:xfrm>
          <a:prstGeom prst="rect">
            <a:avLst/>
          </a:prstGeom>
        </p:spPr>
      </p:pic>
      <p:pic>
        <p:nvPicPr>
          <p:cNvPr id="38" name="Graphic 37" descr="Bar graph with downward trend">
            <a:extLst>
              <a:ext uri="{FF2B5EF4-FFF2-40B4-BE49-F238E27FC236}">
                <a16:creationId xmlns:a16="http://schemas.microsoft.com/office/drawing/2014/main" id="{98506D48-6A70-4F8F-9979-418BC7A0E75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0371635" y="3606674"/>
            <a:ext cx="367640" cy="367640"/>
          </a:xfrm>
          <a:prstGeom prst="rect">
            <a:avLst/>
          </a:prstGeom>
        </p:spPr>
      </p:pic>
      <p:grpSp>
        <p:nvGrpSpPr>
          <p:cNvPr id="39" name="Group 38">
            <a:extLst>
              <a:ext uri="{FF2B5EF4-FFF2-40B4-BE49-F238E27FC236}">
                <a16:creationId xmlns:a16="http://schemas.microsoft.com/office/drawing/2014/main" id="{DB99EE89-94AA-4C49-9411-D9E4A6403CFD}"/>
              </a:ext>
            </a:extLst>
          </p:cNvPr>
          <p:cNvGrpSpPr/>
          <p:nvPr/>
        </p:nvGrpSpPr>
        <p:grpSpPr>
          <a:xfrm>
            <a:off x="6711910" y="4260229"/>
            <a:ext cx="5066519" cy="1761745"/>
            <a:chOff x="7021045" y="3928930"/>
            <a:chExt cx="3298144" cy="1761745"/>
          </a:xfrm>
        </p:grpSpPr>
        <p:pic>
          <p:nvPicPr>
            <p:cNvPr id="40" name="Graphic 39" descr="Bar graph with upward trend">
              <a:extLst>
                <a:ext uri="{FF2B5EF4-FFF2-40B4-BE49-F238E27FC236}">
                  <a16:creationId xmlns:a16="http://schemas.microsoft.com/office/drawing/2014/main" id="{E0857EF5-13CA-451E-8027-B8BFC81E76E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27299" y="4130186"/>
              <a:ext cx="303711" cy="303711"/>
            </a:xfrm>
            <a:prstGeom prst="rect">
              <a:avLst/>
            </a:prstGeom>
          </p:spPr>
        </p:pic>
        <p:sp>
          <p:nvSpPr>
            <p:cNvPr id="41" name="TextBox 40">
              <a:extLst>
                <a:ext uri="{FF2B5EF4-FFF2-40B4-BE49-F238E27FC236}">
                  <a16:creationId xmlns:a16="http://schemas.microsoft.com/office/drawing/2014/main" id="{3197BE51-E20B-4C33-94A4-6C5A2B3EAF65}"/>
                </a:ext>
              </a:extLst>
            </p:cNvPr>
            <p:cNvSpPr txBox="1"/>
            <p:nvPr/>
          </p:nvSpPr>
          <p:spPr>
            <a:xfrm>
              <a:off x="7421765" y="3928930"/>
              <a:ext cx="2498584" cy="553998"/>
            </a:xfrm>
            <a:prstGeom prst="rect">
              <a:avLst/>
            </a:prstGeom>
            <a:noFill/>
          </p:spPr>
          <p:txBody>
            <a:bodyPr wrap="square" rtlCol="0">
              <a:spAutoFit/>
            </a:bodyPr>
            <a:lstStyle/>
            <a:p>
              <a:r>
                <a:rPr lang="en-US" sz="1000" kern="0" dirty="0">
                  <a:solidFill>
                    <a:schemeClr val="tx1">
                      <a:lumMod val="65000"/>
                      <a:lumOff val="35000"/>
                    </a:schemeClr>
                  </a:solidFill>
                  <a:latin typeface="Gotham Book" pitchFamily="50" charset="0"/>
                  <a:cs typeface="Gotham Book" pitchFamily="50" charset="0"/>
                </a:rPr>
                <a:t>CAST Data Points :</a:t>
              </a:r>
            </a:p>
            <a:p>
              <a:pPr marL="285750" indent="-285750">
                <a:buFont typeface="Arial" panose="020B0604020202020204" pitchFamily="34" charset="0"/>
                <a:buChar char="•"/>
              </a:pPr>
              <a:r>
                <a:rPr lang="en-US" sz="1000" kern="0" dirty="0">
                  <a:solidFill>
                    <a:schemeClr val="tx1">
                      <a:lumMod val="65000"/>
                      <a:lumOff val="35000"/>
                    </a:schemeClr>
                  </a:solidFill>
                  <a:latin typeface="Gotham Book" pitchFamily="50" charset="0"/>
                  <a:cs typeface="Gotham Book" pitchFamily="50" charset="0"/>
                </a:rPr>
                <a:t>Added, Removed Critical Violations</a:t>
              </a:r>
            </a:p>
            <a:p>
              <a:pPr marL="285750" indent="-285750">
                <a:buFont typeface="Arial" panose="020B0604020202020204" pitchFamily="34" charset="0"/>
                <a:buChar char="•"/>
              </a:pPr>
              <a:r>
                <a:rPr lang="en-US" sz="1000" kern="0" dirty="0">
                  <a:solidFill>
                    <a:schemeClr val="tx1">
                      <a:lumMod val="65000"/>
                      <a:lumOff val="35000"/>
                    </a:schemeClr>
                  </a:solidFill>
                  <a:latin typeface="Gotham Book" pitchFamily="50" charset="0"/>
                  <a:cs typeface="Gotham Book" pitchFamily="50" charset="0"/>
                </a:rPr>
                <a:t>TQI, CVD</a:t>
              </a:r>
            </a:p>
          </p:txBody>
        </p:sp>
        <p:sp>
          <p:nvSpPr>
            <p:cNvPr id="42" name="TextBox 41">
              <a:extLst>
                <a:ext uri="{FF2B5EF4-FFF2-40B4-BE49-F238E27FC236}">
                  <a16:creationId xmlns:a16="http://schemas.microsoft.com/office/drawing/2014/main" id="{780C56D5-A535-4797-B220-C4A4C72544C2}"/>
                </a:ext>
              </a:extLst>
            </p:cNvPr>
            <p:cNvSpPr txBox="1"/>
            <p:nvPr/>
          </p:nvSpPr>
          <p:spPr>
            <a:xfrm>
              <a:off x="7449265" y="4796323"/>
              <a:ext cx="2869924" cy="830997"/>
            </a:xfrm>
            <a:prstGeom prst="rect">
              <a:avLst/>
            </a:prstGeom>
            <a:noFill/>
          </p:spPr>
          <p:txBody>
            <a:bodyPr wrap="square" rtlCol="0">
              <a:spAutoFit/>
            </a:bodyPr>
            <a:lstStyle/>
            <a:p>
              <a:endParaRPr lang="en-US" dirty="0"/>
            </a:p>
            <a:p>
              <a:r>
                <a:rPr lang="en-US" sz="1000" kern="0" dirty="0">
                  <a:solidFill>
                    <a:schemeClr val="tx1">
                      <a:lumMod val="65000"/>
                      <a:lumOff val="35000"/>
                    </a:schemeClr>
                  </a:solidFill>
                  <a:latin typeface="Gotham Book" pitchFamily="50" charset="0"/>
                  <a:cs typeface="Gotham Book" pitchFamily="50" charset="0"/>
                </a:rPr>
                <a:t>External Data Points:</a:t>
              </a:r>
            </a:p>
            <a:p>
              <a:pPr marL="285750" indent="-285750">
                <a:buFont typeface="Arial" panose="020B0604020202020204" pitchFamily="34" charset="0"/>
                <a:buChar char="•"/>
              </a:pPr>
              <a:r>
                <a:rPr lang="en-US" sz="1000" kern="0" dirty="0">
                  <a:solidFill>
                    <a:schemeClr val="tx1">
                      <a:lumMod val="65000"/>
                      <a:lumOff val="35000"/>
                    </a:schemeClr>
                  </a:solidFill>
                  <a:latin typeface="Gotham Book" pitchFamily="50" charset="0"/>
                  <a:cs typeface="Gotham Book" pitchFamily="50" charset="0"/>
                </a:rPr>
                <a:t> SIT &amp; UAT defects with functional/non functional break up</a:t>
              </a:r>
            </a:p>
            <a:p>
              <a:pPr marL="285750" indent="-285750">
                <a:buFont typeface="Arial" panose="020B0604020202020204" pitchFamily="34" charset="0"/>
                <a:buChar char="•"/>
              </a:pPr>
              <a:r>
                <a:rPr lang="en-US" sz="1000" kern="0" dirty="0">
                  <a:solidFill>
                    <a:schemeClr val="tx1">
                      <a:lumMod val="65000"/>
                      <a:lumOff val="35000"/>
                    </a:schemeClr>
                  </a:solidFill>
                  <a:latin typeface="Gotham Book" pitchFamily="50" charset="0"/>
                  <a:cs typeface="Gotham Book" pitchFamily="50" charset="0"/>
                </a:rPr>
                <a:t>Rework post SIT and UAT</a:t>
              </a:r>
            </a:p>
          </p:txBody>
        </p:sp>
        <p:pic>
          <p:nvPicPr>
            <p:cNvPr id="43" name="Graphic 42" descr="Bar graph with downward trend">
              <a:extLst>
                <a:ext uri="{FF2B5EF4-FFF2-40B4-BE49-F238E27FC236}">
                  <a16:creationId xmlns:a16="http://schemas.microsoft.com/office/drawing/2014/main" id="{B72355F1-AA65-46F8-A0AA-1451B7F4365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021045" y="5323035"/>
              <a:ext cx="367640" cy="367640"/>
            </a:xfrm>
            <a:prstGeom prst="rect">
              <a:avLst/>
            </a:prstGeom>
          </p:spPr>
        </p:pic>
      </p:grpSp>
      <p:sp>
        <p:nvSpPr>
          <p:cNvPr id="44" name="TextBox 43">
            <a:extLst>
              <a:ext uri="{FF2B5EF4-FFF2-40B4-BE49-F238E27FC236}">
                <a16:creationId xmlns:a16="http://schemas.microsoft.com/office/drawing/2014/main" id="{494186B2-327E-407B-8F5D-F949DD434FAB}"/>
              </a:ext>
            </a:extLst>
          </p:cNvPr>
          <p:cNvSpPr txBox="1"/>
          <p:nvPr/>
        </p:nvSpPr>
        <p:spPr>
          <a:xfrm>
            <a:off x="6785965" y="1928869"/>
            <a:ext cx="4751070" cy="400110"/>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sz="1000" kern="0" dirty="0">
                <a:solidFill>
                  <a:schemeClr val="tx1">
                    <a:lumMod val="65000"/>
                    <a:lumOff val="35000"/>
                  </a:schemeClr>
                </a:solidFill>
                <a:latin typeface="Gotham Book" pitchFamily="50" charset="0"/>
                <a:cs typeface="Gotham Book" pitchFamily="50" charset="0"/>
              </a:rPr>
              <a:t>Record SIT and UAT defects (functional and non functional) </a:t>
            </a:r>
          </a:p>
          <a:p>
            <a:pPr marL="285750" indent="-285750">
              <a:buFont typeface="Arial" panose="020B0604020202020204" pitchFamily="34" charset="0"/>
              <a:buChar char="•"/>
            </a:pPr>
            <a:r>
              <a:rPr lang="en-US" sz="1000" kern="0" dirty="0">
                <a:solidFill>
                  <a:schemeClr val="tx1">
                    <a:lumMod val="65000"/>
                    <a:lumOff val="35000"/>
                  </a:schemeClr>
                </a:solidFill>
                <a:latin typeface="Gotham Book" pitchFamily="50" charset="0"/>
                <a:cs typeface="Gotham Book" pitchFamily="50" charset="0"/>
              </a:rPr>
              <a:t>Record Rework post SIT and UAT</a:t>
            </a:r>
          </a:p>
        </p:txBody>
      </p:sp>
      <p:pic>
        <p:nvPicPr>
          <p:cNvPr id="45" name="Graphic 44" descr="Right pointing backhand index ">
            <a:extLst>
              <a:ext uri="{FF2B5EF4-FFF2-40B4-BE49-F238E27FC236}">
                <a16:creationId xmlns:a16="http://schemas.microsoft.com/office/drawing/2014/main" id="{09A462B2-231C-4BB6-8F9C-F4B1F720CA60}"/>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742" y="2587530"/>
            <a:ext cx="294282" cy="294282"/>
          </a:xfrm>
          <a:prstGeom prst="rect">
            <a:avLst/>
          </a:prstGeom>
        </p:spPr>
      </p:pic>
      <p:pic>
        <p:nvPicPr>
          <p:cNvPr id="46" name="Graphic 45" descr="Right pointing backhand index ">
            <a:extLst>
              <a:ext uri="{FF2B5EF4-FFF2-40B4-BE49-F238E27FC236}">
                <a16:creationId xmlns:a16="http://schemas.microsoft.com/office/drawing/2014/main" id="{2F15425D-8CD5-42E1-ACA5-26E1F78299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843" y="1976247"/>
            <a:ext cx="312936" cy="237494"/>
          </a:xfrm>
          <a:prstGeom prst="rect">
            <a:avLst/>
          </a:prstGeom>
        </p:spPr>
      </p:pic>
    </p:spTree>
    <p:extLst>
      <p:ext uri="{BB962C8B-B14F-4D97-AF65-F5344CB8AC3E}">
        <p14:creationId xmlns:p14="http://schemas.microsoft.com/office/powerpoint/2010/main" val="1288156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754406" y="213895"/>
            <a:ext cx="4836637" cy="1022033"/>
          </a:xfrm>
        </p:spPr>
        <p:txBody>
          <a:bodyPr>
            <a:noAutofit/>
          </a:bodyPr>
          <a:lstStyle/>
          <a:p>
            <a:r>
              <a:rPr lang="en-US" sz="2400" dirty="0">
                <a:solidFill>
                  <a:schemeClr val="bg2">
                    <a:lumMod val="50000"/>
                  </a:schemeClr>
                </a:solidFill>
              </a:rPr>
              <a:t>Shift Left: </a:t>
            </a:r>
            <a:br>
              <a:rPr lang="en-US" sz="2400" dirty="0">
                <a:solidFill>
                  <a:schemeClr val="bg2">
                    <a:lumMod val="50000"/>
                  </a:schemeClr>
                </a:solidFill>
              </a:rPr>
            </a:br>
            <a:r>
              <a:rPr lang="en-US" sz="2400" dirty="0">
                <a:solidFill>
                  <a:schemeClr val="bg2">
                    <a:lumMod val="50000"/>
                  </a:schemeClr>
                </a:solidFill>
              </a:rPr>
              <a:t>Scrum Retrospectives example</a:t>
            </a:r>
          </a:p>
        </p:txBody>
      </p:sp>
      <p:sp>
        <p:nvSpPr>
          <p:cNvPr id="9" name="Rectangle 8">
            <a:extLst>
              <a:ext uri="{FF2B5EF4-FFF2-40B4-BE49-F238E27FC236}">
                <a16:creationId xmlns:a16="http://schemas.microsoft.com/office/drawing/2014/main" id="{619EA6FF-5AAB-4A2E-9A9A-9CF9E9734116}"/>
              </a:ext>
            </a:extLst>
          </p:cNvPr>
          <p:cNvSpPr/>
          <p:nvPr/>
        </p:nvSpPr>
        <p:spPr>
          <a:xfrm>
            <a:off x="9099936" y="4605341"/>
            <a:ext cx="1524848" cy="198763"/>
          </a:xfrm>
          <a:prstGeom prst="rect">
            <a:avLst/>
          </a:prstGeom>
          <a:solidFill>
            <a:srgbClr val="FF0000"/>
          </a:solidFill>
          <a:ln>
            <a:solidFill>
              <a:srgbClr val="FF4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otham Book"/>
              <a:ea typeface="+mn-ea"/>
              <a:cs typeface="+mn-cs"/>
            </a:endParaRPr>
          </a:p>
        </p:txBody>
      </p:sp>
      <p:sp>
        <p:nvSpPr>
          <p:cNvPr id="10" name="Rectangle 9">
            <a:extLst>
              <a:ext uri="{FF2B5EF4-FFF2-40B4-BE49-F238E27FC236}">
                <a16:creationId xmlns:a16="http://schemas.microsoft.com/office/drawing/2014/main" id="{2E20DF61-5D8F-4091-81B2-415B2218DD4E}"/>
              </a:ext>
            </a:extLst>
          </p:cNvPr>
          <p:cNvSpPr/>
          <p:nvPr/>
        </p:nvSpPr>
        <p:spPr>
          <a:xfrm>
            <a:off x="5610528" y="4611317"/>
            <a:ext cx="1570958" cy="198763"/>
          </a:xfrm>
          <a:prstGeom prst="rect">
            <a:avLst/>
          </a:prstGeom>
          <a:solidFill>
            <a:srgbClr val="177B57"/>
          </a:solidFill>
          <a:ln>
            <a:solidFill>
              <a:srgbClr val="177B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otham Book"/>
              <a:ea typeface="+mn-ea"/>
              <a:cs typeface="+mn-cs"/>
            </a:endParaRPr>
          </a:p>
        </p:txBody>
      </p:sp>
      <p:sp>
        <p:nvSpPr>
          <p:cNvPr id="11" name="Rectangle 10">
            <a:extLst>
              <a:ext uri="{FF2B5EF4-FFF2-40B4-BE49-F238E27FC236}">
                <a16:creationId xmlns:a16="http://schemas.microsoft.com/office/drawing/2014/main" id="{ABA984B4-E0D1-4469-A7E9-8CF15E974E1F}"/>
              </a:ext>
            </a:extLst>
          </p:cNvPr>
          <p:cNvSpPr/>
          <p:nvPr/>
        </p:nvSpPr>
        <p:spPr bwMode="auto">
          <a:xfrm>
            <a:off x="9078629" y="4576398"/>
            <a:ext cx="2629477" cy="1495331"/>
          </a:xfrm>
          <a:prstGeom prst="rect">
            <a:avLst/>
          </a:prstGeom>
          <a:noFill/>
          <a:ln>
            <a:solidFill>
              <a:srgbClr val="FF4132"/>
            </a:solidFill>
          </a:ln>
        </p:spPr>
        <p:txBody>
          <a:bodyPr vert="horz" wrap="square" lIns="45720" tIns="45720" rIns="45720" bIns="45720" rtlCol="0" anchor="ctr">
            <a:noAutofit/>
          </a:bodyPr>
          <a:lstStyle/>
          <a:p>
            <a:pPr marL="0" marR="0" lvl="0" indent="0" algn="ctr" defTabSz="914400" rtl="0" eaLnBrk="1" fontAlgn="auto" latinLnBrk="0" hangingPunct="1">
              <a:lnSpc>
                <a:spcPct val="100000"/>
              </a:lnSpc>
              <a:spcBef>
                <a:spcPts val="300"/>
              </a:spcBef>
              <a:spcAft>
                <a:spcPts val="400"/>
              </a:spcAft>
              <a:buClr>
                <a:srgbClr val="12223A">
                  <a:lumMod val="50000"/>
                </a:srgbClr>
              </a:buClr>
              <a:buSzTx/>
              <a:buFont typeface="Webdings" pitchFamily="18" charset="2"/>
              <a:buNone/>
              <a:tabLst/>
              <a:defRPr/>
            </a:pPr>
            <a:endParaRPr kumimoji="0" lang="fr-FR" sz="2200" b="0" i="0" u="none" strike="noStrike" kern="1200" cap="none" spc="0" normalizeH="0" baseline="0" noProof="0" dirty="0">
              <a:ln>
                <a:noFill/>
              </a:ln>
              <a:solidFill>
                <a:srgbClr val="FFFFFF"/>
              </a:solidFill>
              <a:effectLst/>
              <a:uLnTx/>
              <a:uFillTx/>
              <a:latin typeface="Arial"/>
              <a:ea typeface="+mn-ea"/>
              <a:cs typeface="Arial" pitchFamily="34" charset="0"/>
            </a:endParaRPr>
          </a:p>
        </p:txBody>
      </p:sp>
      <p:sp>
        <p:nvSpPr>
          <p:cNvPr id="13" name="Rectangle 12">
            <a:extLst>
              <a:ext uri="{FF2B5EF4-FFF2-40B4-BE49-F238E27FC236}">
                <a16:creationId xmlns:a16="http://schemas.microsoft.com/office/drawing/2014/main" id="{20C479CF-021A-4201-8EF8-A60994118AC3}"/>
              </a:ext>
            </a:extLst>
          </p:cNvPr>
          <p:cNvSpPr/>
          <p:nvPr/>
        </p:nvSpPr>
        <p:spPr bwMode="auto">
          <a:xfrm>
            <a:off x="5588533" y="4582377"/>
            <a:ext cx="2629477" cy="1449641"/>
          </a:xfrm>
          <a:prstGeom prst="rect">
            <a:avLst/>
          </a:prstGeom>
          <a:noFill/>
          <a:ln>
            <a:solidFill>
              <a:srgbClr val="177B57"/>
            </a:solidFill>
          </a:ln>
        </p:spPr>
        <p:txBody>
          <a:bodyPr vert="horz" wrap="square" lIns="45720" tIns="45720" rIns="45720" bIns="45720" rtlCol="0" anchor="ctr">
            <a:noAutofit/>
          </a:bodyPr>
          <a:lstStyle/>
          <a:p>
            <a:pPr marL="0" marR="0" lvl="0" indent="0" algn="ctr" defTabSz="914400" rtl="0" eaLnBrk="1" fontAlgn="auto" latinLnBrk="0" hangingPunct="1">
              <a:lnSpc>
                <a:spcPct val="100000"/>
              </a:lnSpc>
              <a:spcBef>
                <a:spcPts val="300"/>
              </a:spcBef>
              <a:spcAft>
                <a:spcPts val="400"/>
              </a:spcAft>
              <a:buClr>
                <a:srgbClr val="12223A">
                  <a:lumMod val="50000"/>
                </a:srgbClr>
              </a:buClr>
              <a:buSzTx/>
              <a:buFont typeface="Webdings" pitchFamily="18" charset="2"/>
              <a:buNone/>
              <a:tabLst/>
              <a:defRPr/>
            </a:pPr>
            <a:endParaRPr kumimoji="0" lang="fr-FR" sz="2200" b="0" i="0" u="none" strike="noStrike" kern="1200" cap="none" spc="0" normalizeH="0" baseline="0" noProof="0" dirty="0">
              <a:ln>
                <a:noFill/>
              </a:ln>
              <a:solidFill>
                <a:srgbClr val="532725"/>
              </a:solidFill>
              <a:effectLst/>
              <a:uLnTx/>
              <a:uFillTx/>
              <a:latin typeface="Arial"/>
              <a:ea typeface="+mn-ea"/>
              <a:cs typeface="Arial" pitchFamily="34" charset="0"/>
            </a:endParaRPr>
          </a:p>
        </p:txBody>
      </p:sp>
      <p:sp>
        <p:nvSpPr>
          <p:cNvPr id="14" name="Rectangle 13">
            <a:extLst>
              <a:ext uri="{FF2B5EF4-FFF2-40B4-BE49-F238E27FC236}">
                <a16:creationId xmlns:a16="http://schemas.microsoft.com/office/drawing/2014/main" id="{C6AADF33-53F2-41AD-AF43-84D759427AB7}"/>
              </a:ext>
            </a:extLst>
          </p:cNvPr>
          <p:cNvSpPr/>
          <p:nvPr/>
        </p:nvSpPr>
        <p:spPr bwMode="auto">
          <a:xfrm>
            <a:off x="358231" y="2161963"/>
            <a:ext cx="2629477" cy="2396509"/>
          </a:xfrm>
          <a:prstGeom prst="rect">
            <a:avLst/>
          </a:prstGeom>
          <a:solidFill>
            <a:schemeClr val="bg1">
              <a:lumMod val="95000"/>
            </a:schemeClr>
          </a:solidFill>
          <a:ln>
            <a:solidFill>
              <a:schemeClr val="bg1">
                <a:lumMod val="95000"/>
              </a:schemeClr>
            </a:solidFill>
          </a:ln>
        </p:spPr>
        <p:txBody>
          <a:bodyPr vert="horz" wrap="square" lIns="45720" tIns="45720" rIns="45720" bIns="45720" rtlCol="0" anchor="ctr">
            <a:noAutofit/>
          </a:bodyPr>
          <a:lstStyle/>
          <a:p>
            <a:pPr marL="0" marR="0" lvl="0" indent="0" algn="ctr" defTabSz="914400" rtl="0" eaLnBrk="1" fontAlgn="auto" latinLnBrk="0" hangingPunct="1">
              <a:lnSpc>
                <a:spcPct val="100000"/>
              </a:lnSpc>
              <a:spcBef>
                <a:spcPts val="300"/>
              </a:spcBef>
              <a:spcAft>
                <a:spcPts val="400"/>
              </a:spcAft>
              <a:buClr>
                <a:srgbClr val="12223A">
                  <a:lumMod val="50000"/>
                </a:srgbClr>
              </a:buClr>
              <a:buSzTx/>
              <a:buFont typeface="Webdings" pitchFamily="18" charset="2"/>
              <a:buNone/>
              <a:tabLst/>
              <a:defRPr/>
            </a:pPr>
            <a:endParaRPr kumimoji="0" lang="fr-FR" sz="2200" b="0" i="0" u="none" strike="noStrike" kern="1200" cap="none" spc="0" normalizeH="0" baseline="0" noProof="0" dirty="0">
              <a:ln>
                <a:noFill/>
              </a:ln>
              <a:solidFill>
                <a:srgbClr val="000000">
                  <a:lumMod val="65000"/>
                  <a:lumOff val="35000"/>
                </a:srgbClr>
              </a:solidFill>
              <a:effectLst/>
              <a:uLnTx/>
              <a:uFillTx/>
              <a:latin typeface="Arial"/>
              <a:ea typeface="+mn-ea"/>
              <a:cs typeface="Arial" pitchFamily="34" charset="0"/>
            </a:endParaRPr>
          </a:p>
        </p:txBody>
      </p:sp>
      <p:sp>
        <p:nvSpPr>
          <p:cNvPr id="15" name="TextBox 14">
            <a:extLst>
              <a:ext uri="{FF2B5EF4-FFF2-40B4-BE49-F238E27FC236}">
                <a16:creationId xmlns:a16="http://schemas.microsoft.com/office/drawing/2014/main" id="{9CD4C515-33C6-475F-8705-772886EC3B58}"/>
              </a:ext>
            </a:extLst>
          </p:cNvPr>
          <p:cNvSpPr txBox="1"/>
          <p:nvPr/>
        </p:nvSpPr>
        <p:spPr>
          <a:xfrm>
            <a:off x="3730762" y="3041150"/>
            <a:ext cx="1957707" cy="415498"/>
          </a:xfrm>
          <a:prstGeom prst="rect">
            <a:avLst/>
          </a:prstGeom>
        </p:spPr>
        <p:txBody>
          <a:bodyPr vert="horz" wrap="square" lIns="45720" tIns="45720" rIns="45720" bIns="45720" rtlCol="0">
            <a:spAutoFit/>
          </a:bodyPr>
          <a:lstStyle/>
          <a:p>
            <a:pPr marL="1587" marR="0" lvl="0" indent="0" algn="ctr"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en-US" sz="1050" b="1" i="0" u="none" strike="noStrike" kern="1200" cap="none" spc="0" normalizeH="0" baseline="0" noProof="0" dirty="0">
                <a:ln>
                  <a:noFill/>
                </a:ln>
                <a:solidFill>
                  <a:srgbClr val="556A8E"/>
                </a:solidFill>
                <a:effectLst/>
                <a:uLnTx/>
                <a:uFillTx/>
                <a:latin typeface="Gotham Book"/>
                <a:ea typeface="+mn-ea"/>
                <a:cs typeface="Arial" pitchFamily="34" charset="0"/>
              </a:rPr>
              <a:t>SCRUM MASTER or PROJECT LEAD</a:t>
            </a:r>
          </a:p>
        </p:txBody>
      </p:sp>
      <p:sp>
        <p:nvSpPr>
          <p:cNvPr id="16" name="TextBox 15">
            <a:extLst>
              <a:ext uri="{FF2B5EF4-FFF2-40B4-BE49-F238E27FC236}">
                <a16:creationId xmlns:a16="http://schemas.microsoft.com/office/drawing/2014/main" id="{084D3C88-6678-4670-A764-EA1C4E7E61CF}"/>
              </a:ext>
            </a:extLst>
          </p:cNvPr>
          <p:cNvSpPr txBox="1"/>
          <p:nvPr/>
        </p:nvSpPr>
        <p:spPr>
          <a:xfrm>
            <a:off x="3949491" y="3390757"/>
            <a:ext cx="1507067" cy="646331"/>
          </a:xfrm>
          <a:prstGeom prst="rect">
            <a:avLst/>
          </a:prstGeom>
        </p:spPr>
        <p:txBody>
          <a:bodyPr vert="horz" wrap="square" lIns="45720" tIns="45720" rIns="45720" bIns="45720" rtlCol="0">
            <a:spAutoFit/>
          </a:bodyPr>
          <a:lstStyle/>
          <a:p>
            <a:pPr marL="1587" marR="0" lvl="0" indent="0" algn="ctr"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en-US" sz="900" b="0" i="0" u="none" strike="noStrike" kern="1200" cap="none" spc="0" normalizeH="0" baseline="0" noProof="0" dirty="0">
                <a:ln>
                  <a:noFill/>
                </a:ln>
                <a:solidFill>
                  <a:srgbClr val="556A8E"/>
                </a:solidFill>
                <a:effectLst/>
                <a:uLnTx/>
                <a:uFillTx/>
                <a:latin typeface="Gotham Book"/>
                <a:ea typeface="+mn-ea"/>
                <a:cs typeface="Arial" pitchFamily="34" charset="0"/>
              </a:rPr>
              <a:t>Tracks sizing, Quality, and Complexity trends.  Manages app quality through behavior change</a:t>
            </a:r>
          </a:p>
        </p:txBody>
      </p:sp>
      <p:pic>
        <p:nvPicPr>
          <p:cNvPr id="17" name="Picture 3" descr="C:\Users\jca\Downloads\laptop44.png">
            <a:extLst>
              <a:ext uri="{FF2B5EF4-FFF2-40B4-BE49-F238E27FC236}">
                <a16:creationId xmlns:a16="http://schemas.microsoft.com/office/drawing/2014/main" id="{EFF6757F-AFB4-44E3-B997-FE1829D5AB7C}"/>
              </a:ext>
            </a:extLst>
          </p:cNvPr>
          <p:cNvPicPr>
            <a:picLocks noChangeAspect="1" noChangeArrowheads="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5874468" y="1842980"/>
            <a:ext cx="1564500" cy="140128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E48CE69-E90E-4085-BB27-991E76D9C2A8}"/>
              </a:ext>
            </a:extLst>
          </p:cNvPr>
          <p:cNvSpPr txBox="1"/>
          <p:nvPr/>
        </p:nvSpPr>
        <p:spPr>
          <a:xfrm>
            <a:off x="5921702" y="1476469"/>
            <a:ext cx="1446929" cy="600164"/>
          </a:xfrm>
          <a:prstGeom prst="rect">
            <a:avLst/>
          </a:prstGeom>
        </p:spPr>
        <p:txBody>
          <a:bodyPr vert="horz" wrap="square" lIns="0" tIns="45720" rIns="0" bIns="45720" rtlCol="0">
            <a:spAutoFit/>
          </a:bodyPr>
          <a:lstStyle/>
          <a:p>
            <a:pPr marL="1587" marR="0" lvl="0" indent="0" algn="ctr"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en-US" sz="1100" b="1" i="0" u="none" strike="noStrike" kern="1200" cap="none" spc="0" normalizeH="0" baseline="0" noProof="0" dirty="0">
                <a:ln>
                  <a:noFill/>
                </a:ln>
                <a:solidFill>
                  <a:srgbClr val="556A8E"/>
                </a:solidFill>
                <a:effectLst/>
                <a:uLnTx/>
                <a:uFillTx/>
                <a:latin typeface="Gotham Book"/>
                <a:ea typeface="+mn-ea"/>
                <a:cs typeface="Arial" pitchFamily="34" charset="0"/>
              </a:rPr>
              <a:t>CAST Output focusing on deltas, release over release</a:t>
            </a:r>
          </a:p>
        </p:txBody>
      </p:sp>
      <p:sp>
        <p:nvSpPr>
          <p:cNvPr id="19" name="TextBox 18">
            <a:extLst>
              <a:ext uri="{FF2B5EF4-FFF2-40B4-BE49-F238E27FC236}">
                <a16:creationId xmlns:a16="http://schemas.microsoft.com/office/drawing/2014/main" id="{B1D6A00F-B557-47F4-BCB7-11384C2C3AF0}"/>
              </a:ext>
            </a:extLst>
          </p:cNvPr>
          <p:cNvSpPr txBox="1"/>
          <p:nvPr/>
        </p:nvSpPr>
        <p:spPr>
          <a:xfrm>
            <a:off x="7838248" y="1483206"/>
            <a:ext cx="1548765" cy="600164"/>
          </a:xfrm>
          <a:prstGeom prst="rect">
            <a:avLst/>
          </a:prstGeom>
        </p:spPr>
        <p:txBody>
          <a:bodyPr vert="horz" wrap="square" lIns="45720" tIns="45720" rIns="45720" bIns="45720" rtlCol="0">
            <a:spAutoFit/>
          </a:bodyPr>
          <a:lstStyle/>
          <a:p>
            <a:pPr marL="1587" marR="0" lvl="0" indent="0" algn="ctr"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en-US" sz="1100" b="1" i="0" u="none" strike="noStrike" kern="1200" cap="none" spc="0" normalizeH="0" baseline="0" noProof="0" dirty="0">
                <a:ln>
                  <a:noFill/>
                </a:ln>
                <a:solidFill>
                  <a:srgbClr val="556A8E"/>
                </a:solidFill>
                <a:effectLst/>
                <a:uLnTx/>
                <a:uFillTx/>
                <a:latin typeface="Gotham Book"/>
                <a:ea typeface="+mn-ea"/>
                <a:cs typeface="Arial" pitchFamily="34" charset="0"/>
              </a:rPr>
              <a:t>Educate Which</a:t>
            </a:r>
            <a:br>
              <a:rPr kumimoji="0" lang="en-US" sz="1100" b="1" i="0" u="none" strike="noStrike" kern="1200" cap="none" spc="0" normalizeH="0" baseline="0" noProof="0" dirty="0">
                <a:ln>
                  <a:noFill/>
                </a:ln>
                <a:solidFill>
                  <a:srgbClr val="556A8E"/>
                </a:solidFill>
                <a:effectLst/>
                <a:uLnTx/>
                <a:uFillTx/>
                <a:latin typeface="Gotham Book"/>
                <a:ea typeface="+mn-ea"/>
                <a:cs typeface="Arial" pitchFamily="34" charset="0"/>
              </a:rPr>
            </a:br>
            <a:r>
              <a:rPr kumimoji="0" lang="en-US" sz="1100" b="1" i="0" u="none" strike="noStrike" kern="1200" cap="none" spc="0" normalizeH="0" baseline="0" noProof="0" dirty="0">
                <a:ln>
                  <a:noFill/>
                </a:ln>
                <a:solidFill>
                  <a:srgbClr val="556A8E"/>
                </a:solidFill>
                <a:effectLst/>
                <a:uLnTx/>
                <a:uFillTx/>
                <a:latin typeface="Gotham Book"/>
                <a:ea typeface="+mn-ea"/>
                <a:cs typeface="Arial" pitchFamily="34" charset="0"/>
              </a:rPr>
              <a:t>Non-Functional Defects to Avoid </a:t>
            </a:r>
          </a:p>
        </p:txBody>
      </p:sp>
      <p:sp>
        <p:nvSpPr>
          <p:cNvPr id="20" name="TextBox 19">
            <a:extLst>
              <a:ext uri="{FF2B5EF4-FFF2-40B4-BE49-F238E27FC236}">
                <a16:creationId xmlns:a16="http://schemas.microsoft.com/office/drawing/2014/main" id="{69BE44B6-40A8-4477-A58B-63CEFA65436D}"/>
              </a:ext>
            </a:extLst>
          </p:cNvPr>
          <p:cNvSpPr txBox="1"/>
          <p:nvPr/>
        </p:nvSpPr>
        <p:spPr>
          <a:xfrm>
            <a:off x="9798693" y="1493254"/>
            <a:ext cx="1487804" cy="430887"/>
          </a:xfrm>
          <a:prstGeom prst="rect">
            <a:avLst/>
          </a:prstGeom>
        </p:spPr>
        <p:txBody>
          <a:bodyPr vert="horz" wrap="square" lIns="45720" tIns="45720" rIns="45720" bIns="45720" rtlCol="0">
            <a:spAutoFit/>
          </a:bodyPr>
          <a:lstStyle/>
          <a:p>
            <a:pPr marL="1587" marR="0" lvl="0" indent="0" algn="ctr"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en-US" sz="1100" b="1" i="0" u="none" strike="noStrike" kern="1200" cap="none" spc="0" normalizeH="0" baseline="0" noProof="0" dirty="0">
                <a:ln>
                  <a:noFill/>
                </a:ln>
                <a:solidFill>
                  <a:srgbClr val="556A8E"/>
                </a:solidFill>
                <a:effectLst/>
                <a:uLnTx/>
                <a:uFillTx/>
                <a:latin typeface="Gotham Book"/>
                <a:ea typeface="+mn-ea"/>
                <a:cs typeface="Arial" pitchFamily="34" charset="0"/>
              </a:rPr>
              <a:t>Drive Quality Improvement</a:t>
            </a:r>
          </a:p>
        </p:txBody>
      </p:sp>
      <p:pic>
        <p:nvPicPr>
          <p:cNvPr id="21" name="Picture 3" descr="C:\Users\jca\Downloads\man279.png">
            <a:extLst>
              <a:ext uri="{FF2B5EF4-FFF2-40B4-BE49-F238E27FC236}">
                <a16:creationId xmlns:a16="http://schemas.microsoft.com/office/drawing/2014/main" id="{84B07BC7-6E3F-449F-85C0-8D70D56EB3D7}"/>
              </a:ext>
            </a:extLst>
          </p:cNvPr>
          <p:cNvPicPr>
            <a:picLocks noChangeAspect="1" noChangeArrowheads="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002982" y="1903553"/>
            <a:ext cx="1079226" cy="107922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jca\Downloads\man366.png">
            <a:extLst>
              <a:ext uri="{FF2B5EF4-FFF2-40B4-BE49-F238E27FC236}">
                <a16:creationId xmlns:a16="http://schemas.microsoft.com/office/drawing/2014/main" id="{9B86B6E1-A4BC-422B-9624-E7F3CD75BF1F}"/>
              </a:ext>
            </a:extLst>
          </p:cNvPr>
          <p:cNvPicPr>
            <a:picLocks noChangeAspect="1" noChangeArrowheads="1"/>
          </p:cNvPicPr>
          <p:nvPr/>
        </p:nvPicPr>
        <p:blipFill rotWithShape="1">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brightnessContrast bright="80000" contrast="-70000"/>
                    </a14:imgEffect>
                  </a14:imgLayer>
                </a14:imgProps>
              </a:ext>
              <a:ext uri="{28A0092B-C50C-407E-A947-70E740481C1C}">
                <a14:useLocalDpi xmlns:a14="http://schemas.microsoft.com/office/drawing/2010/main" val="0"/>
              </a:ext>
            </a:extLst>
          </a:blip>
          <a:srcRect l="15159" r="15159"/>
          <a:stretch/>
        </p:blipFill>
        <p:spPr bwMode="auto">
          <a:xfrm>
            <a:off x="4461725" y="2348577"/>
            <a:ext cx="482598" cy="69257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54B0D93F-2AB9-40BF-812E-1CF3EE7D2ABF}"/>
              </a:ext>
            </a:extLst>
          </p:cNvPr>
          <p:cNvPicPr>
            <a:picLocks noChangeAspect="1"/>
          </p:cNvPicPr>
          <p:nvPr/>
        </p:nvPicPr>
        <p:blipFill>
          <a:blip r:embed="rId7"/>
          <a:stretch>
            <a:fillRect/>
          </a:stretch>
        </p:blipFill>
        <p:spPr>
          <a:xfrm>
            <a:off x="8084832" y="2077843"/>
            <a:ext cx="1021080" cy="845820"/>
          </a:xfrm>
          <a:prstGeom prst="rect">
            <a:avLst/>
          </a:prstGeom>
        </p:spPr>
      </p:pic>
      <p:pic>
        <p:nvPicPr>
          <p:cNvPr id="24" name="Picture 23">
            <a:extLst>
              <a:ext uri="{FF2B5EF4-FFF2-40B4-BE49-F238E27FC236}">
                <a16:creationId xmlns:a16="http://schemas.microsoft.com/office/drawing/2014/main" id="{E499D335-59C2-4077-8132-08105CD444FD}"/>
              </a:ext>
            </a:extLst>
          </p:cNvPr>
          <p:cNvPicPr>
            <a:picLocks noChangeAspect="1"/>
          </p:cNvPicPr>
          <p:nvPr/>
        </p:nvPicPr>
        <p:blipFill>
          <a:blip r:embed="rId8"/>
          <a:stretch>
            <a:fillRect/>
          </a:stretch>
        </p:blipFill>
        <p:spPr>
          <a:xfrm>
            <a:off x="6129785" y="2161964"/>
            <a:ext cx="1018181" cy="593662"/>
          </a:xfrm>
          <a:prstGeom prst="rect">
            <a:avLst/>
          </a:prstGeom>
        </p:spPr>
      </p:pic>
      <p:pic>
        <p:nvPicPr>
          <p:cNvPr id="25" name="Picture 24">
            <a:extLst>
              <a:ext uri="{FF2B5EF4-FFF2-40B4-BE49-F238E27FC236}">
                <a16:creationId xmlns:a16="http://schemas.microsoft.com/office/drawing/2014/main" id="{F85CDB8F-A547-45F9-AD73-307D63E346F1}"/>
              </a:ext>
            </a:extLst>
          </p:cNvPr>
          <p:cNvPicPr>
            <a:picLocks noChangeAspect="1"/>
          </p:cNvPicPr>
          <p:nvPr/>
        </p:nvPicPr>
        <p:blipFill>
          <a:blip r:embed="rId9"/>
          <a:stretch>
            <a:fillRect/>
          </a:stretch>
        </p:blipFill>
        <p:spPr>
          <a:xfrm>
            <a:off x="9448643" y="2382018"/>
            <a:ext cx="350050" cy="344494"/>
          </a:xfrm>
          <a:prstGeom prst="rect">
            <a:avLst/>
          </a:prstGeom>
        </p:spPr>
      </p:pic>
      <p:pic>
        <p:nvPicPr>
          <p:cNvPr id="26" name="Picture 25">
            <a:extLst>
              <a:ext uri="{FF2B5EF4-FFF2-40B4-BE49-F238E27FC236}">
                <a16:creationId xmlns:a16="http://schemas.microsoft.com/office/drawing/2014/main" id="{149F7368-A485-4AEE-83B3-284D2F756616}"/>
              </a:ext>
            </a:extLst>
          </p:cNvPr>
          <p:cNvPicPr>
            <a:picLocks noChangeAspect="1"/>
          </p:cNvPicPr>
          <p:nvPr/>
        </p:nvPicPr>
        <p:blipFill>
          <a:blip r:embed="rId9"/>
          <a:stretch>
            <a:fillRect/>
          </a:stretch>
        </p:blipFill>
        <p:spPr>
          <a:xfrm>
            <a:off x="7547532" y="2362171"/>
            <a:ext cx="350050" cy="344494"/>
          </a:xfrm>
          <a:prstGeom prst="rect">
            <a:avLst/>
          </a:prstGeom>
        </p:spPr>
      </p:pic>
      <p:sp>
        <p:nvSpPr>
          <p:cNvPr id="27" name="TextBox 26">
            <a:extLst>
              <a:ext uri="{FF2B5EF4-FFF2-40B4-BE49-F238E27FC236}">
                <a16:creationId xmlns:a16="http://schemas.microsoft.com/office/drawing/2014/main" id="{C718D296-6223-4EFE-82BB-882F8191CF5E}"/>
              </a:ext>
            </a:extLst>
          </p:cNvPr>
          <p:cNvSpPr txBox="1"/>
          <p:nvPr/>
        </p:nvSpPr>
        <p:spPr>
          <a:xfrm>
            <a:off x="5571115" y="4558473"/>
            <a:ext cx="2628387" cy="1641066"/>
          </a:xfrm>
          <a:prstGeom prst="rect">
            <a:avLst/>
          </a:prstGeom>
        </p:spPr>
        <p:txBody>
          <a:bodyPr vert="horz" wrap="square" lIns="91440" tIns="45720" rIns="91440" bIns="45720" rtlCol="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FFFFFF"/>
                </a:solidFill>
                <a:effectLst/>
                <a:uLnTx/>
                <a:uFillTx/>
                <a:latin typeface="Gotham Book"/>
                <a:ea typeface="+mn-ea"/>
                <a:cs typeface="+mn-cs"/>
              </a:rPr>
              <a:t>Trending is good: </a:t>
            </a:r>
            <a:r>
              <a:rPr kumimoji="0" lang="fr-FR" sz="1200" b="0" i="0" u="none" strike="noStrike" kern="1200" cap="none" spc="0" normalizeH="0" baseline="0" noProof="0" dirty="0">
                <a:ln>
                  <a:noFill/>
                </a:ln>
                <a:solidFill>
                  <a:srgbClr val="532725"/>
                </a:solidFill>
                <a:effectLst/>
                <a:uLnTx/>
                <a:uFillTx/>
                <a:latin typeface="Gotham Book"/>
                <a:ea typeface="+mn-ea"/>
                <a:cs typeface="+mn-cs"/>
              </a:rPr>
              <a:t>less non-functional defects are being introduced, team is improving code quality and containing technical debt. Continuous improvement is here to stay and we can prove it.</a:t>
            </a:r>
          </a:p>
        </p:txBody>
      </p:sp>
      <p:sp>
        <p:nvSpPr>
          <p:cNvPr id="28" name="TextBox 27">
            <a:extLst>
              <a:ext uri="{FF2B5EF4-FFF2-40B4-BE49-F238E27FC236}">
                <a16:creationId xmlns:a16="http://schemas.microsoft.com/office/drawing/2014/main" id="{B7F1964E-48C9-4460-BEBB-38ACA7ADB130}"/>
              </a:ext>
            </a:extLst>
          </p:cNvPr>
          <p:cNvSpPr txBox="1"/>
          <p:nvPr/>
        </p:nvSpPr>
        <p:spPr>
          <a:xfrm>
            <a:off x="9054565" y="4558473"/>
            <a:ext cx="2628387" cy="1641066"/>
          </a:xfrm>
          <a:prstGeom prst="rect">
            <a:avLst/>
          </a:prstGeom>
        </p:spPr>
        <p:txBody>
          <a:bodyPr vert="horz" wrap="square" lIns="91440" tIns="45720" rIns="91440" bIns="45720" rtlCol="0" anchor="t">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FFFFFF"/>
                </a:solidFill>
                <a:effectLst/>
                <a:uLnTx/>
                <a:uFillTx/>
                <a:latin typeface="Gotham Book"/>
                <a:ea typeface="+mn-ea"/>
                <a:cs typeface="+mn-cs"/>
              </a:rPr>
              <a:t>Trending is bad: </a:t>
            </a:r>
            <a:r>
              <a:rPr kumimoji="0" lang="fr-FR" sz="1200" b="0" i="0" u="none" strike="noStrike" kern="1200" cap="none" spc="0" normalizeH="0" baseline="0" noProof="0" dirty="0">
                <a:ln>
                  <a:noFill/>
                </a:ln>
                <a:solidFill>
                  <a:srgbClr val="532725"/>
                </a:solidFill>
                <a:effectLst/>
                <a:uLnTx/>
                <a:uFillTx/>
                <a:latin typeface="Gotham Book"/>
                <a:ea typeface="+mn-ea"/>
                <a:cs typeface="+mn-cs"/>
              </a:rPr>
              <a:t>same non-functional defects are introduced again and again, technical debt is increasing despite time spent by the team. Management must act accordingly*, supported with facts.</a:t>
            </a:r>
          </a:p>
        </p:txBody>
      </p:sp>
      <p:sp>
        <p:nvSpPr>
          <p:cNvPr id="29" name="Shape 4498">
            <a:extLst>
              <a:ext uri="{FF2B5EF4-FFF2-40B4-BE49-F238E27FC236}">
                <a16:creationId xmlns:a16="http://schemas.microsoft.com/office/drawing/2014/main" id="{4B7A3A2B-F1B5-47DA-914B-8013E03A52A1}"/>
              </a:ext>
            </a:extLst>
          </p:cNvPr>
          <p:cNvSpPr/>
          <p:nvPr/>
        </p:nvSpPr>
        <p:spPr>
          <a:xfrm>
            <a:off x="11101909" y="4158245"/>
            <a:ext cx="473228" cy="278674"/>
          </a:xfrm>
          <a:custGeom>
            <a:avLst/>
            <a:gdLst/>
            <a:ahLst/>
            <a:cxnLst>
              <a:cxn ang="0">
                <a:pos x="wd2" y="hd2"/>
              </a:cxn>
              <a:cxn ang="5400000">
                <a:pos x="wd2" y="hd2"/>
              </a:cxn>
              <a:cxn ang="10800000">
                <a:pos x="wd2" y="hd2"/>
              </a:cxn>
              <a:cxn ang="16200000">
                <a:pos x="wd2" y="hd2"/>
              </a:cxn>
            </a:cxnLst>
            <a:rect l="0" t="0" r="r" b="b"/>
            <a:pathLst>
              <a:path w="21492" h="21472" extrusionOk="0">
                <a:moveTo>
                  <a:pt x="21150" y="257"/>
                </a:moveTo>
                <a:lnTo>
                  <a:pt x="16075" y="10636"/>
                </a:lnTo>
                <a:cubicBezTo>
                  <a:pt x="15886" y="11021"/>
                  <a:pt x="15517" y="11084"/>
                  <a:pt x="15255" y="10776"/>
                </a:cubicBezTo>
                <a:lnTo>
                  <a:pt x="12800" y="7890"/>
                </a:lnTo>
                <a:cubicBezTo>
                  <a:pt x="12537" y="7582"/>
                  <a:pt x="12160" y="7637"/>
                  <a:pt x="11960" y="8014"/>
                </a:cubicBezTo>
                <a:lnTo>
                  <a:pt x="8514" y="14538"/>
                </a:lnTo>
                <a:cubicBezTo>
                  <a:pt x="8316" y="14916"/>
                  <a:pt x="7936" y="14974"/>
                  <a:pt x="7669" y="14670"/>
                </a:cubicBezTo>
                <a:lnTo>
                  <a:pt x="6063" y="12832"/>
                </a:lnTo>
                <a:cubicBezTo>
                  <a:pt x="5798" y="12529"/>
                  <a:pt x="5397" y="12567"/>
                  <a:pt x="5171" y="12920"/>
                </a:cubicBezTo>
                <a:lnTo>
                  <a:pt x="116" y="20831"/>
                </a:lnTo>
                <a:cubicBezTo>
                  <a:pt x="-108" y="21184"/>
                  <a:pt x="3" y="21472"/>
                  <a:pt x="361" y="21472"/>
                </a:cubicBezTo>
                <a:lnTo>
                  <a:pt x="21492" y="21472"/>
                </a:lnTo>
                <a:lnTo>
                  <a:pt x="21492" y="379"/>
                </a:lnTo>
                <a:cubicBezTo>
                  <a:pt x="21492" y="-73"/>
                  <a:pt x="21338" y="-128"/>
                  <a:pt x="21150" y="257"/>
                </a:cubicBezTo>
                <a:close/>
              </a:path>
            </a:pathLst>
          </a:custGeom>
          <a:solidFill>
            <a:srgbClr val="FF0000"/>
          </a:solidFill>
          <a:ln w="12700">
            <a:miter lim="400000"/>
          </a:ln>
        </p:spPr>
        <p:txBody>
          <a:bodyPr lIns="38100" tIns="38100" rIns="38100" bIns="38100" anchor="ctr"/>
          <a:lstStyle/>
          <a:p>
            <a:pPr marL="0" marR="0" lvl="0" indent="0" algn="ctr"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Sinkin Sans 400 Regular"/>
              <a:ea typeface="Sinkin Sans 400 Regular"/>
              <a:cs typeface="Sinkin Sans 400 Regular"/>
              <a:sym typeface="Sinkin Sans 400 Regular"/>
            </a:endParaRPr>
          </a:p>
        </p:txBody>
      </p:sp>
      <p:sp>
        <p:nvSpPr>
          <p:cNvPr id="30" name="Shape 4498">
            <a:extLst>
              <a:ext uri="{FF2B5EF4-FFF2-40B4-BE49-F238E27FC236}">
                <a16:creationId xmlns:a16="http://schemas.microsoft.com/office/drawing/2014/main" id="{F96D2A8B-3EEE-404B-89BC-0ABFEE19A3A3}"/>
              </a:ext>
            </a:extLst>
          </p:cNvPr>
          <p:cNvSpPr/>
          <p:nvPr/>
        </p:nvSpPr>
        <p:spPr>
          <a:xfrm flipH="1">
            <a:off x="5688469" y="4158245"/>
            <a:ext cx="473228" cy="278674"/>
          </a:xfrm>
          <a:custGeom>
            <a:avLst/>
            <a:gdLst/>
            <a:ahLst/>
            <a:cxnLst>
              <a:cxn ang="0">
                <a:pos x="wd2" y="hd2"/>
              </a:cxn>
              <a:cxn ang="5400000">
                <a:pos x="wd2" y="hd2"/>
              </a:cxn>
              <a:cxn ang="10800000">
                <a:pos x="wd2" y="hd2"/>
              </a:cxn>
              <a:cxn ang="16200000">
                <a:pos x="wd2" y="hd2"/>
              </a:cxn>
            </a:cxnLst>
            <a:rect l="0" t="0" r="r" b="b"/>
            <a:pathLst>
              <a:path w="21492" h="21472" extrusionOk="0">
                <a:moveTo>
                  <a:pt x="21150" y="257"/>
                </a:moveTo>
                <a:lnTo>
                  <a:pt x="16075" y="10636"/>
                </a:lnTo>
                <a:cubicBezTo>
                  <a:pt x="15886" y="11021"/>
                  <a:pt x="15517" y="11084"/>
                  <a:pt x="15255" y="10776"/>
                </a:cubicBezTo>
                <a:lnTo>
                  <a:pt x="12800" y="7890"/>
                </a:lnTo>
                <a:cubicBezTo>
                  <a:pt x="12537" y="7582"/>
                  <a:pt x="12160" y="7637"/>
                  <a:pt x="11960" y="8014"/>
                </a:cubicBezTo>
                <a:lnTo>
                  <a:pt x="8514" y="14538"/>
                </a:lnTo>
                <a:cubicBezTo>
                  <a:pt x="8316" y="14916"/>
                  <a:pt x="7936" y="14974"/>
                  <a:pt x="7669" y="14670"/>
                </a:cubicBezTo>
                <a:lnTo>
                  <a:pt x="6063" y="12832"/>
                </a:lnTo>
                <a:cubicBezTo>
                  <a:pt x="5798" y="12529"/>
                  <a:pt x="5397" y="12567"/>
                  <a:pt x="5171" y="12920"/>
                </a:cubicBezTo>
                <a:lnTo>
                  <a:pt x="116" y="20831"/>
                </a:lnTo>
                <a:cubicBezTo>
                  <a:pt x="-108" y="21184"/>
                  <a:pt x="3" y="21472"/>
                  <a:pt x="361" y="21472"/>
                </a:cubicBezTo>
                <a:lnTo>
                  <a:pt x="21492" y="21472"/>
                </a:lnTo>
                <a:lnTo>
                  <a:pt x="21492" y="379"/>
                </a:lnTo>
                <a:cubicBezTo>
                  <a:pt x="21492" y="-73"/>
                  <a:pt x="21338" y="-128"/>
                  <a:pt x="21150" y="257"/>
                </a:cubicBezTo>
                <a:close/>
              </a:path>
            </a:pathLst>
          </a:custGeom>
          <a:solidFill>
            <a:srgbClr val="177B57"/>
          </a:solidFill>
          <a:ln w="12700">
            <a:miter lim="400000"/>
          </a:ln>
        </p:spPr>
        <p:txBody>
          <a:bodyPr lIns="38100" tIns="38100" rIns="38100" bIns="38100" anchor="ctr"/>
          <a:lstStyle/>
          <a:p>
            <a:pPr marL="0" marR="0" lvl="0" indent="0" algn="ctr"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Sinkin Sans 400 Regular"/>
              <a:ea typeface="Sinkin Sans 400 Regular"/>
              <a:cs typeface="Sinkin Sans 400 Regular"/>
              <a:sym typeface="Sinkin Sans 400 Regular"/>
            </a:endParaRPr>
          </a:p>
        </p:txBody>
      </p:sp>
      <p:sp>
        <p:nvSpPr>
          <p:cNvPr id="31" name="TextBox 30">
            <a:extLst>
              <a:ext uri="{FF2B5EF4-FFF2-40B4-BE49-F238E27FC236}">
                <a16:creationId xmlns:a16="http://schemas.microsoft.com/office/drawing/2014/main" id="{AC57DFC7-00A1-442A-8156-248F9D091BEA}"/>
              </a:ext>
            </a:extLst>
          </p:cNvPr>
          <p:cNvSpPr txBox="1"/>
          <p:nvPr/>
        </p:nvSpPr>
        <p:spPr>
          <a:xfrm>
            <a:off x="8191512" y="4390305"/>
            <a:ext cx="914400" cy="365760"/>
          </a:xfrm>
          <a:prstGeom prst="rect">
            <a:avLst/>
          </a:prstGeom>
        </p:spPr>
        <p:txBody>
          <a:bodyPr vert="horz" wrap="none" lIns="91440" tIns="45720" rIns="91440" bIns="4572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532725"/>
                </a:solidFill>
                <a:effectLst/>
                <a:uLnTx/>
                <a:uFillTx/>
                <a:latin typeface="Gotham Book"/>
                <a:ea typeface="+mn-ea"/>
                <a:cs typeface="+mn-cs"/>
              </a:rPr>
              <a:t>OR</a:t>
            </a:r>
            <a:endParaRPr kumimoji="0" lang="en-US" sz="1400" b="1" i="0" u="none" strike="noStrike" kern="1200" cap="none" spc="0" normalizeH="0" baseline="0" noProof="0" dirty="0">
              <a:ln>
                <a:noFill/>
              </a:ln>
              <a:solidFill>
                <a:srgbClr val="532725"/>
              </a:solidFill>
              <a:effectLst/>
              <a:uLnTx/>
              <a:uFillTx/>
              <a:latin typeface="Gotham Book"/>
              <a:ea typeface="+mn-ea"/>
              <a:cs typeface="+mn-cs"/>
            </a:endParaRPr>
          </a:p>
        </p:txBody>
      </p:sp>
      <p:sp>
        <p:nvSpPr>
          <p:cNvPr id="32" name="Rectangle 31">
            <a:extLst>
              <a:ext uri="{FF2B5EF4-FFF2-40B4-BE49-F238E27FC236}">
                <a16:creationId xmlns:a16="http://schemas.microsoft.com/office/drawing/2014/main" id="{A52864C9-D59D-48C7-8C50-8C2336DC83B7}"/>
              </a:ext>
            </a:extLst>
          </p:cNvPr>
          <p:cNvSpPr/>
          <p:nvPr/>
        </p:nvSpPr>
        <p:spPr>
          <a:xfrm>
            <a:off x="341672" y="2305780"/>
            <a:ext cx="2646036" cy="2208297"/>
          </a:xfrm>
          <a:prstGeom prst="rect">
            <a:avLst/>
          </a:prstGeom>
        </p:spPr>
        <p:txBody>
          <a:bodyPr wrap="square">
            <a:spAutoFit/>
          </a:bodyPr>
          <a:lstStyle/>
          <a:p>
            <a:pPr marL="1587" marR="0" lvl="0" indent="0" algn="just"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fr-FR" sz="1000" b="0" i="1" u="none" strike="noStrike" kern="1200" cap="none" spc="0" normalizeH="0" baseline="0" noProof="0" dirty="0">
                <a:ln>
                  <a:noFill/>
                </a:ln>
                <a:solidFill>
                  <a:srgbClr val="556A8E"/>
                </a:solidFill>
                <a:effectLst/>
                <a:uLnTx/>
                <a:uFillTx/>
                <a:latin typeface="Gotham Book"/>
                <a:ea typeface="+mn-ea"/>
                <a:cs typeface="Arial" pitchFamily="34" charset="0"/>
              </a:rPr>
              <a:t>CAST outputs will be leveraged by the application lead (PM, AO, Manager, Scrum Master) to focus on deltas.</a:t>
            </a:r>
          </a:p>
          <a:p>
            <a:pPr marL="1587" marR="0" lvl="0" indent="0" algn="just"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fr-FR" sz="1000" b="0" i="1" u="none" strike="noStrike" kern="1200" cap="none" spc="0" normalizeH="0" baseline="0" noProof="0" dirty="0">
                <a:ln>
                  <a:noFill/>
                </a:ln>
                <a:solidFill>
                  <a:srgbClr val="556A8E"/>
                </a:solidFill>
                <a:effectLst/>
                <a:uLnTx/>
                <a:uFillTx/>
                <a:latin typeface="Gotham Book"/>
                <a:ea typeface="+mn-ea"/>
                <a:cs typeface="Arial" pitchFamily="34" charset="0"/>
              </a:rPr>
              <a:t>Each scan results are presented to the team for education purposes and in order to avoid introducing same defects over and over again.</a:t>
            </a:r>
          </a:p>
          <a:p>
            <a:pPr marL="1587" marR="0" lvl="0" indent="0" algn="just"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fr-FR" sz="1000" b="0" i="1" u="none" strike="noStrike" kern="1200" cap="none" spc="0" normalizeH="0" baseline="0" noProof="0" dirty="0">
                <a:ln>
                  <a:noFill/>
                </a:ln>
                <a:solidFill>
                  <a:srgbClr val="556A8E"/>
                </a:solidFill>
                <a:effectLst/>
                <a:uLnTx/>
                <a:uFillTx/>
                <a:latin typeface="Gotham Book"/>
                <a:ea typeface="+mn-ea"/>
                <a:cs typeface="Arial" pitchFamily="34" charset="0"/>
              </a:rPr>
              <a:t>A positive feedback loop is introduced and management is empowered to coach the team and improve performance.</a:t>
            </a:r>
          </a:p>
          <a:p>
            <a:pPr marL="1587" marR="0" lvl="0" indent="0" algn="just"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fr-FR" sz="1000" b="0" i="1" u="none" strike="noStrike" kern="1200" cap="none" spc="0" normalizeH="0" baseline="0" noProof="0" dirty="0">
                <a:ln>
                  <a:noFill/>
                </a:ln>
                <a:solidFill>
                  <a:srgbClr val="556A8E"/>
                </a:solidFill>
                <a:effectLst/>
                <a:uLnTx/>
                <a:uFillTx/>
                <a:latin typeface="Gotham Book"/>
                <a:ea typeface="+mn-ea"/>
                <a:cs typeface="Arial" pitchFamily="34" charset="0"/>
              </a:rPr>
              <a:t>Can be leveraged in Waterfall, Agile and Devops.</a:t>
            </a:r>
            <a:endParaRPr kumimoji="0" lang="en-US" sz="1000" b="0" i="1" u="none" strike="noStrike" kern="1200" cap="none" spc="0" normalizeH="0" baseline="0" noProof="0" dirty="0">
              <a:ln>
                <a:noFill/>
              </a:ln>
              <a:solidFill>
                <a:srgbClr val="556A8E"/>
              </a:solidFill>
              <a:effectLst/>
              <a:uLnTx/>
              <a:uFillTx/>
              <a:latin typeface="Gotham Book"/>
              <a:ea typeface="+mn-ea"/>
              <a:cs typeface="Arial" pitchFamily="34" charset="0"/>
            </a:endParaRPr>
          </a:p>
        </p:txBody>
      </p:sp>
      <p:sp>
        <p:nvSpPr>
          <p:cNvPr id="33" name="Rectangle 32">
            <a:extLst>
              <a:ext uri="{FF2B5EF4-FFF2-40B4-BE49-F238E27FC236}">
                <a16:creationId xmlns:a16="http://schemas.microsoft.com/office/drawing/2014/main" id="{5FA1DE60-2367-4ADC-82B3-C5DE1B89530F}"/>
              </a:ext>
            </a:extLst>
          </p:cNvPr>
          <p:cNvSpPr/>
          <p:nvPr/>
        </p:nvSpPr>
        <p:spPr>
          <a:xfrm>
            <a:off x="341673" y="1710681"/>
            <a:ext cx="2646036" cy="461665"/>
          </a:xfrm>
          <a:prstGeom prst="rect">
            <a:avLst/>
          </a:prstGeom>
        </p:spPr>
        <p:txBody>
          <a:bodyPr wrap="square">
            <a:spAutoFit/>
          </a:bodyPr>
          <a:lstStyle/>
          <a:p>
            <a:pPr marL="1587" marR="0" lvl="0" indent="0" algn="ctr" defTabSz="914400" rtl="0" eaLnBrk="1" fontAlgn="auto" latinLnBrk="0" hangingPunct="1">
              <a:lnSpc>
                <a:spcPct val="100000"/>
              </a:lnSpc>
              <a:spcBef>
                <a:spcPts val="300"/>
              </a:spcBef>
              <a:spcAft>
                <a:spcPts val="400"/>
              </a:spcAft>
              <a:buClr>
                <a:srgbClr val="000000">
                  <a:lumMod val="65000"/>
                  <a:lumOff val="35000"/>
                </a:srgbClr>
              </a:buClr>
              <a:buSzPct val="95000"/>
              <a:buFontTx/>
              <a:buNone/>
              <a:tabLst/>
              <a:defRPr/>
            </a:pPr>
            <a:r>
              <a:rPr kumimoji="0" lang="en-US" sz="1200" b="1" i="1" u="none" strike="noStrike" kern="1200" cap="none" spc="0" normalizeH="0" baseline="0" noProof="0" dirty="0">
                <a:ln>
                  <a:noFill/>
                </a:ln>
                <a:solidFill>
                  <a:srgbClr val="532725"/>
                </a:solidFill>
                <a:effectLst/>
                <a:uLnTx/>
                <a:uFillTx/>
                <a:latin typeface="Gotham Book"/>
                <a:ea typeface="+mn-ea"/>
                <a:cs typeface="Arial" pitchFamily="34" charset="0"/>
              </a:rPr>
              <a:t>POSITIVE FEEDBACK LOOP</a:t>
            </a:r>
            <a:br>
              <a:rPr kumimoji="0" lang="en-US" sz="1200" b="1" i="1" u="none" strike="noStrike" kern="1200" cap="none" spc="0" normalizeH="0" baseline="0" noProof="0" dirty="0">
                <a:ln>
                  <a:noFill/>
                </a:ln>
                <a:solidFill>
                  <a:srgbClr val="532725"/>
                </a:solidFill>
                <a:effectLst/>
                <a:uLnTx/>
                <a:uFillTx/>
                <a:latin typeface="Gotham Book"/>
                <a:ea typeface="+mn-ea"/>
                <a:cs typeface="Arial" pitchFamily="34" charset="0"/>
              </a:rPr>
            </a:br>
            <a:r>
              <a:rPr kumimoji="0" lang="en-US" sz="1200" b="0" i="1" u="none" strike="noStrike" kern="1200" cap="none" spc="0" normalizeH="0" baseline="0" noProof="0" dirty="0">
                <a:ln>
                  <a:noFill/>
                </a:ln>
                <a:solidFill>
                  <a:srgbClr val="532725"/>
                </a:solidFill>
                <a:effectLst/>
                <a:uLnTx/>
                <a:uFillTx/>
                <a:latin typeface="Gotham Book"/>
                <a:ea typeface="+mn-ea"/>
                <a:cs typeface="Arial" pitchFamily="34" charset="0"/>
              </a:rPr>
              <a:t>with management empowerement</a:t>
            </a:r>
          </a:p>
        </p:txBody>
      </p:sp>
      <p:sp>
        <p:nvSpPr>
          <p:cNvPr id="34" name="TextBox 33">
            <a:extLst>
              <a:ext uri="{FF2B5EF4-FFF2-40B4-BE49-F238E27FC236}">
                <a16:creationId xmlns:a16="http://schemas.microsoft.com/office/drawing/2014/main" id="{2859BC52-E846-4530-9DCD-CB418434443A}"/>
              </a:ext>
            </a:extLst>
          </p:cNvPr>
          <p:cNvSpPr txBox="1"/>
          <p:nvPr/>
        </p:nvSpPr>
        <p:spPr>
          <a:xfrm>
            <a:off x="9114630" y="6059047"/>
            <a:ext cx="2213585" cy="208359"/>
          </a:xfrm>
          <a:prstGeom prst="rect">
            <a:avLst/>
          </a:prstGeom>
        </p:spPr>
        <p:txBody>
          <a:bodyPr vert="horz" wrap="none" lIns="91440" tIns="45720" rIns="91440" bIns="4572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1" u="none" strike="noStrike" kern="1200" cap="none" spc="0" normalizeH="0" baseline="0" noProof="0" dirty="0">
                <a:ln>
                  <a:noFill/>
                </a:ln>
                <a:solidFill>
                  <a:srgbClr val="000000">
                    <a:lumMod val="50000"/>
                    <a:lumOff val="50000"/>
                  </a:srgbClr>
                </a:solidFill>
                <a:effectLst/>
                <a:uLnTx/>
                <a:uFillTx/>
                <a:latin typeface="Gotham Book"/>
                <a:ea typeface="+mn-ea"/>
                <a:cs typeface="+mn-cs"/>
              </a:rPr>
              <a:t>(*) with a Reward / Penalty mechanism</a:t>
            </a:r>
            <a:endParaRPr kumimoji="0" lang="en-US" sz="800" b="0" i="1" u="none" strike="noStrike" kern="1200" cap="none" spc="0" normalizeH="0" baseline="0" noProof="0" dirty="0">
              <a:ln>
                <a:noFill/>
              </a:ln>
              <a:solidFill>
                <a:srgbClr val="000000">
                  <a:lumMod val="50000"/>
                  <a:lumOff val="50000"/>
                </a:srgbClr>
              </a:solidFill>
              <a:effectLst/>
              <a:uLnTx/>
              <a:uFillTx/>
              <a:latin typeface="Gotham Book"/>
              <a:ea typeface="+mn-ea"/>
              <a:cs typeface="+mn-cs"/>
            </a:endParaRPr>
          </a:p>
        </p:txBody>
      </p:sp>
    </p:spTree>
    <p:extLst>
      <p:ext uri="{BB962C8B-B14F-4D97-AF65-F5344CB8AC3E}">
        <p14:creationId xmlns:p14="http://schemas.microsoft.com/office/powerpoint/2010/main" val="243124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 calcmode="lin" valueType="num">
                                      <p:cBhvr>
                                        <p:cTn id="9" dur="500" fill="hold"/>
                                        <p:tgtEl>
                                          <p:spTgt spid="29"/>
                                        </p:tgtEl>
                                        <p:attrNameLst>
                                          <p:attrName>style.rotation</p:attrName>
                                        </p:attrNameLst>
                                      </p:cBhvr>
                                      <p:tavLst>
                                        <p:tav tm="0">
                                          <p:val>
                                            <p:fltVal val="360"/>
                                          </p:val>
                                        </p:tav>
                                        <p:tav tm="100000">
                                          <p:val>
                                            <p:fltVal val="0"/>
                                          </p:val>
                                        </p:tav>
                                      </p:tavLst>
                                    </p:anim>
                                    <p:animEffect transition="in" filter="fade">
                                      <p:cBhvr>
                                        <p:cTn id="10" dur="500"/>
                                        <p:tgtEl>
                                          <p:spTgt spid="29"/>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 calcmode="lin" valueType="num">
                                      <p:cBhvr>
                                        <p:cTn id="16" dur="500" fill="hold"/>
                                        <p:tgtEl>
                                          <p:spTgt spid="30"/>
                                        </p:tgtEl>
                                        <p:attrNameLst>
                                          <p:attrName>style.rotation</p:attrName>
                                        </p:attrNameLst>
                                      </p:cBhvr>
                                      <p:tavLst>
                                        <p:tav tm="0">
                                          <p:val>
                                            <p:fltVal val="360"/>
                                          </p:val>
                                        </p:tav>
                                        <p:tav tm="100000">
                                          <p:val>
                                            <p:fltVal val="0"/>
                                          </p:val>
                                        </p:tav>
                                      </p:tavLst>
                                    </p:anim>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09125" y="418975"/>
            <a:ext cx="4150701" cy="615553"/>
          </a:xfrm>
        </p:spPr>
        <p:txBody>
          <a:bodyPr>
            <a:normAutofit/>
          </a:bodyPr>
          <a:lstStyle/>
          <a:p>
            <a:r>
              <a:rPr lang="en-US" sz="2400" dirty="0">
                <a:solidFill>
                  <a:schemeClr val="bg2">
                    <a:lumMod val="50000"/>
                  </a:schemeClr>
                </a:solidFill>
              </a:rPr>
              <a:t>Suggested Education plan</a:t>
            </a:r>
          </a:p>
        </p:txBody>
      </p:sp>
      <p:sp>
        <p:nvSpPr>
          <p:cNvPr id="5" name="Rectangle 4">
            <a:extLst>
              <a:ext uri="{FF2B5EF4-FFF2-40B4-BE49-F238E27FC236}">
                <a16:creationId xmlns:a16="http://schemas.microsoft.com/office/drawing/2014/main" id="{B3C416B7-C447-4DCC-9C95-9B1B056C4DD0}"/>
              </a:ext>
            </a:extLst>
          </p:cNvPr>
          <p:cNvSpPr/>
          <p:nvPr/>
        </p:nvSpPr>
        <p:spPr>
          <a:xfrm>
            <a:off x="76200" y="1163702"/>
            <a:ext cx="12045892"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CAST provides the Risk level of each artifact in CAST Engineering Dashboard as a guideline for developing education plan within each best practices, </a:t>
            </a:r>
            <a:r>
              <a:rPr lang="en-US" dirty="0">
                <a:solidFill>
                  <a:srgbClr val="FF0000"/>
                </a:solidFill>
                <a:latin typeface="Calibri" panose="020F0502020204030204" pitchFamily="34" charset="0"/>
                <a:cs typeface="Calibri" panose="020F0502020204030204" pitchFamily="34" charset="0"/>
              </a:rPr>
              <a:t>an example</a:t>
            </a:r>
            <a:r>
              <a:rPr lang="en-US" dirty="0">
                <a:latin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cs typeface="Calibri" panose="020F0502020204030204" pitchFamily="34" charset="0"/>
              </a:rPr>
              <a:t>Request App team to work with COE to finalize the Education plan</a:t>
            </a:r>
          </a:p>
        </p:txBody>
      </p:sp>
      <p:grpSp>
        <p:nvGrpSpPr>
          <p:cNvPr id="8" name="Group 7">
            <a:extLst>
              <a:ext uri="{FF2B5EF4-FFF2-40B4-BE49-F238E27FC236}">
                <a16:creationId xmlns:a16="http://schemas.microsoft.com/office/drawing/2014/main" id="{9EAA1A39-FEF8-4284-8310-27017337764B}"/>
              </a:ext>
            </a:extLst>
          </p:cNvPr>
          <p:cNvGrpSpPr/>
          <p:nvPr/>
        </p:nvGrpSpPr>
        <p:grpSpPr>
          <a:xfrm>
            <a:off x="952236" y="4988062"/>
            <a:ext cx="10842673" cy="1612792"/>
            <a:chOff x="874631" y="4356433"/>
            <a:chExt cx="12183723" cy="2017539"/>
          </a:xfrm>
        </p:grpSpPr>
        <p:sp>
          <p:nvSpPr>
            <p:cNvPr id="9" name="TextBox 8">
              <a:extLst>
                <a:ext uri="{FF2B5EF4-FFF2-40B4-BE49-F238E27FC236}">
                  <a16:creationId xmlns:a16="http://schemas.microsoft.com/office/drawing/2014/main" id="{7F0658A3-D634-444B-8936-0CC1BB775E0A}"/>
                </a:ext>
              </a:extLst>
            </p:cNvPr>
            <p:cNvSpPr txBox="1"/>
            <p:nvPr/>
          </p:nvSpPr>
          <p:spPr>
            <a:xfrm>
              <a:off x="6318102" y="4654511"/>
              <a:ext cx="6740252" cy="1155051"/>
            </a:xfrm>
            <a:prstGeom prst="rect">
              <a:avLst/>
            </a:prstGeom>
            <a:noFill/>
            <a:ln>
              <a:noFill/>
            </a:ln>
          </p:spPr>
          <p:txBody>
            <a:bodyPr wrap="square" rtlCol="0">
              <a:spAutoFit/>
            </a:bodyPr>
            <a:lstStyle>
              <a:defPPr>
                <a:defRPr lang="en-US"/>
              </a:defPPr>
              <a:lvl1pPr>
                <a:defRPr sz="1600" b="1"/>
              </a:lvl1pPr>
            </a:lstStyle>
            <a:p>
              <a:r>
                <a:rPr lang="en-US" sz="1800" b="0" dirty="0">
                  <a:solidFill>
                    <a:srgbClr val="FF0000"/>
                  </a:solidFill>
                </a:rPr>
                <a:t>For continuous improvement, recommend app team to creates education plan and monitor the trending as shown in the Sample graph</a:t>
              </a:r>
            </a:p>
          </p:txBody>
        </p:sp>
        <p:pic>
          <p:nvPicPr>
            <p:cNvPr id="10" name="Picture 9">
              <a:extLst>
                <a:ext uri="{FF2B5EF4-FFF2-40B4-BE49-F238E27FC236}">
                  <a16:creationId xmlns:a16="http://schemas.microsoft.com/office/drawing/2014/main" id="{BB710888-D1EB-4271-898F-1A4993E56BAC}"/>
                </a:ext>
              </a:extLst>
            </p:cNvPr>
            <p:cNvPicPr>
              <a:picLocks noChangeAspect="1"/>
            </p:cNvPicPr>
            <p:nvPr/>
          </p:nvPicPr>
          <p:blipFill>
            <a:blip r:embed="rId3"/>
            <a:stretch>
              <a:fillRect/>
            </a:stretch>
          </p:blipFill>
          <p:spPr>
            <a:xfrm>
              <a:off x="874631" y="4356433"/>
              <a:ext cx="5321701" cy="2017539"/>
            </a:xfrm>
            <a:prstGeom prst="rect">
              <a:avLst/>
            </a:prstGeom>
            <a:ln>
              <a:solidFill>
                <a:schemeClr val="tx2"/>
              </a:solidFill>
            </a:ln>
          </p:spPr>
        </p:pic>
      </p:grpSp>
      <p:sp>
        <p:nvSpPr>
          <p:cNvPr id="2" name="TextBox 1">
            <a:extLst>
              <a:ext uri="{FF2B5EF4-FFF2-40B4-BE49-F238E27FC236}">
                <a16:creationId xmlns:a16="http://schemas.microsoft.com/office/drawing/2014/main" id="{3806CC36-8F68-42F1-B993-2487B7F1196B}"/>
              </a:ext>
            </a:extLst>
          </p:cNvPr>
          <p:cNvSpPr txBox="1"/>
          <p:nvPr/>
        </p:nvSpPr>
        <p:spPr>
          <a:xfrm>
            <a:off x="6920917" y="5301842"/>
            <a:ext cx="2776756" cy="956345"/>
          </a:xfrm>
          <a:prstGeom prst="rect">
            <a:avLst/>
          </a:prstGeom>
        </p:spPr>
        <p:txBody>
          <a:bodyPr vert="horz" wrap="square" lIns="91440" tIns="45720" rIns="91440" bIns="45720" rtlCol="0" anchor="t">
            <a:noAutofit/>
          </a:bodyPr>
          <a:lstStyle/>
          <a:p>
            <a:endParaRPr lang="en-US" dirty="0"/>
          </a:p>
        </p:txBody>
      </p:sp>
      <p:pic>
        <p:nvPicPr>
          <p:cNvPr id="4" name="Picture 3">
            <a:extLst>
              <a:ext uri="{FF2B5EF4-FFF2-40B4-BE49-F238E27FC236}">
                <a16:creationId xmlns:a16="http://schemas.microsoft.com/office/drawing/2014/main" id="{F7EC49DD-08AC-4F82-9630-21C20C8122CD}"/>
              </a:ext>
            </a:extLst>
          </p:cNvPr>
          <p:cNvPicPr>
            <a:picLocks noChangeAspect="1"/>
          </p:cNvPicPr>
          <p:nvPr/>
        </p:nvPicPr>
        <p:blipFill>
          <a:blip r:embed="rId4"/>
          <a:stretch>
            <a:fillRect/>
          </a:stretch>
        </p:blipFill>
        <p:spPr>
          <a:xfrm>
            <a:off x="310965" y="1810033"/>
            <a:ext cx="11483944" cy="2898445"/>
          </a:xfrm>
          <a:prstGeom prst="rect">
            <a:avLst/>
          </a:prstGeom>
        </p:spPr>
      </p:pic>
    </p:spTree>
    <p:extLst>
      <p:ext uri="{BB962C8B-B14F-4D97-AF65-F5344CB8AC3E}">
        <p14:creationId xmlns:p14="http://schemas.microsoft.com/office/powerpoint/2010/main" val="1566248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subTitle" idx="1"/>
          </p:nvPr>
        </p:nvSpPr>
        <p:spPr>
          <a:xfrm>
            <a:off x="258603" y="1156976"/>
            <a:ext cx="10939484" cy="2023546"/>
          </a:xfrm>
        </p:spPr>
        <p:txBody>
          <a:bodyPr>
            <a:normAutofit lnSpcReduction="10000"/>
          </a:bodyPr>
          <a:lstStyle/>
          <a:p>
            <a:pPr marL="334882" marR="0" lvl="1" indent="-171450" algn="l" defTabSz="457200" rtl="0" eaLnBrk="1" fontAlgn="auto" latinLnBrk="0" hangingPunct="1">
              <a:lnSpc>
                <a:spcPct val="100000"/>
              </a:lnSpc>
              <a:spcBef>
                <a:spcPct val="50000"/>
              </a:spcBef>
              <a:spcAft>
                <a:spcPts val="0"/>
              </a:spcAft>
              <a:buClr>
                <a:prstClr val="black"/>
              </a:buClr>
              <a:buSzTx/>
              <a:buFont typeface="Wingdings" panose="05000000000000000000" pitchFamily="2" charset="2"/>
              <a:buChar char="§"/>
              <a:tabLst/>
              <a:defRPr/>
            </a:pPr>
            <a:r>
              <a:rPr kumimoji="0" lang="en-IN" sz="1600" b="0" i="0" u="none" strike="noStrike" kern="0" cap="none" spc="0" normalizeH="0" baseline="0" noProof="0" dirty="0">
                <a:ln>
                  <a:noFill/>
                </a:ln>
                <a:solidFill>
                  <a:srgbClr val="4B7FC9"/>
                </a:solidFill>
                <a:effectLst/>
                <a:uLnTx/>
                <a:uFillTx/>
                <a:latin typeface="Gotham Book"/>
                <a:ea typeface="+mn-ea"/>
                <a:cs typeface="+mn-cs"/>
              </a:rPr>
              <a:t>Focus on top critical rules for Efficiency </a:t>
            </a:r>
          </a:p>
          <a:p>
            <a:pPr marL="792082" marR="0" lvl="2" indent="-171450" algn="l" defTabSz="457200" rtl="0" eaLnBrk="1" fontAlgn="auto" latinLnBrk="0" hangingPunct="1">
              <a:lnSpc>
                <a:spcPct val="100000"/>
              </a:lnSpc>
              <a:spcBef>
                <a:spcPct val="50000"/>
              </a:spcBef>
              <a:spcAft>
                <a:spcPts val="0"/>
              </a:spcAft>
              <a:buClr>
                <a:prstClr val="black"/>
              </a:buClr>
              <a:buSzTx/>
              <a:buFont typeface="Wingdings" panose="05000000000000000000" pitchFamily="2" charset="2"/>
              <a:buChar char="§"/>
              <a:tabLst/>
              <a:defRPr/>
            </a:pPr>
            <a:r>
              <a:rPr kumimoji="0" lang="en-IN" sz="1300" b="0" i="1" u="none" strike="noStrike" kern="0" cap="none" spc="0" normalizeH="0" baseline="0" noProof="0" dirty="0">
                <a:ln>
                  <a:noFill/>
                </a:ln>
                <a:solidFill>
                  <a:srgbClr val="4B7FC9"/>
                </a:solidFill>
                <a:effectLst/>
                <a:uLnTx/>
                <a:uFillTx/>
                <a:latin typeface="Gotham Book"/>
                <a:ea typeface="+mn-ea"/>
                <a:cs typeface="+mn-cs"/>
              </a:rPr>
              <a:t>Focus on the module with lowest scores, then the health factors with lowest score and then the rules with higher weightages i.e. 6 to 9. </a:t>
            </a:r>
          </a:p>
          <a:p>
            <a:pPr marL="792082" marR="0" lvl="2" indent="-171450" algn="l" defTabSz="457200" rtl="0" eaLnBrk="1" fontAlgn="auto" latinLnBrk="0" hangingPunct="1">
              <a:lnSpc>
                <a:spcPct val="100000"/>
              </a:lnSpc>
              <a:spcBef>
                <a:spcPct val="50000"/>
              </a:spcBef>
              <a:spcAft>
                <a:spcPts val="0"/>
              </a:spcAft>
              <a:buClr>
                <a:prstClr val="black"/>
              </a:buClr>
              <a:buSzTx/>
              <a:buFont typeface="Wingdings" panose="05000000000000000000" pitchFamily="2" charset="2"/>
              <a:buChar char="§"/>
              <a:tabLst/>
              <a:defRPr/>
            </a:pPr>
            <a:r>
              <a:rPr kumimoji="0" lang="en-IN" sz="1300" b="0" i="1" u="none" strike="noStrike" kern="0" cap="none" spc="0" normalizeH="0" baseline="0" noProof="0" dirty="0">
                <a:ln>
                  <a:noFill/>
                </a:ln>
                <a:solidFill>
                  <a:srgbClr val="4B7FC9"/>
                </a:solidFill>
                <a:effectLst/>
                <a:uLnTx/>
                <a:uFillTx/>
                <a:latin typeface="Gotham Book"/>
                <a:ea typeface="+mn-ea"/>
                <a:cs typeface="+mn-cs"/>
              </a:rPr>
              <a:t>Focus on critically important artefacts (from a business perspective) and plan to fix violations if there is an associated pain area</a:t>
            </a:r>
          </a:p>
          <a:p>
            <a:pPr marL="334882" marR="0" lvl="1" indent="-171450" algn="l" defTabSz="457200" rtl="0" eaLnBrk="1" fontAlgn="auto" latinLnBrk="0" hangingPunct="1">
              <a:lnSpc>
                <a:spcPct val="100000"/>
              </a:lnSpc>
              <a:spcBef>
                <a:spcPct val="50000"/>
              </a:spcBef>
              <a:spcAft>
                <a:spcPts val="0"/>
              </a:spcAft>
              <a:buClr>
                <a:prstClr val="black"/>
              </a:buClr>
              <a:buSzTx/>
              <a:buFont typeface="Wingdings" panose="05000000000000000000" pitchFamily="2" charset="2"/>
              <a:buChar char="§"/>
              <a:tabLst/>
              <a:defRPr/>
            </a:pPr>
            <a:r>
              <a:rPr kumimoji="0" lang="en-IN" sz="1600" b="0" i="0" u="none" strike="noStrike" kern="0" cap="none" spc="0" normalizeH="0" baseline="0" noProof="0" dirty="0">
                <a:ln>
                  <a:noFill/>
                </a:ln>
                <a:solidFill>
                  <a:srgbClr val="4B7FC9"/>
                </a:solidFill>
                <a:effectLst/>
                <a:uLnTx/>
                <a:uFillTx/>
                <a:latin typeface="Gotham Book"/>
                <a:ea typeface="+mn-ea"/>
                <a:cs typeface="+mn-cs"/>
              </a:rPr>
              <a:t>For each critical rule focus on objects/flows with highest PRI/TRI</a:t>
            </a:r>
          </a:p>
          <a:p>
            <a:pPr marL="334882" marR="0" lvl="1" indent="-171450" algn="l" defTabSz="457200" rtl="0" eaLnBrk="1" fontAlgn="auto" latinLnBrk="0" hangingPunct="1">
              <a:lnSpc>
                <a:spcPct val="100000"/>
              </a:lnSpc>
              <a:spcBef>
                <a:spcPct val="50000"/>
              </a:spcBef>
              <a:spcAft>
                <a:spcPts val="0"/>
              </a:spcAft>
              <a:buClr>
                <a:prstClr val="black"/>
              </a:buClr>
              <a:buSzTx/>
              <a:buFont typeface="Wingdings" panose="05000000000000000000" pitchFamily="2" charset="2"/>
              <a:buChar char="§"/>
              <a:tabLst/>
              <a:defRPr/>
            </a:pPr>
            <a:r>
              <a:rPr kumimoji="0" lang="en-IN" sz="1600" b="0" i="0" u="none" strike="noStrike" kern="0" cap="none" spc="0" normalizeH="0" baseline="0" noProof="0" dirty="0">
                <a:ln>
                  <a:noFill/>
                </a:ln>
                <a:solidFill>
                  <a:srgbClr val="4B7FC9"/>
                </a:solidFill>
                <a:effectLst/>
                <a:uLnTx/>
                <a:uFillTx/>
                <a:latin typeface="Gotham Book"/>
                <a:ea typeface="+mn-ea"/>
                <a:cs typeface="+mn-cs"/>
              </a:rPr>
              <a:t>Any action plan should focus on remediating the critical and high weightage rules</a:t>
            </a:r>
          </a:p>
          <a:p>
            <a:pPr marL="334882" marR="0" lvl="1" indent="-171450" algn="l" defTabSz="457200" rtl="0" eaLnBrk="1" fontAlgn="auto" latinLnBrk="0" hangingPunct="1">
              <a:lnSpc>
                <a:spcPct val="100000"/>
              </a:lnSpc>
              <a:spcBef>
                <a:spcPct val="50000"/>
              </a:spcBef>
              <a:spcAft>
                <a:spcPts val="0"/>
              </a:spcAft>
              <a:buClr>
                <a:prstClr val="black"/>
              </a:buClr>
              <a:buSzTx/>
              <a:buFont typeface="Wingdings" panose="05000000000000000000" pitchFamily="2" charset="2"/>
              <a:buChar char="§"/>
              <a:tabLst/>
              <a:defRPr/>
            </a:pPr>
            <a:r>
              <a:rPr kumimoji="0" lang="en-IN" sz="1600" b="0" i="0" u="none" strike="noStrike" kern="0" cap="none" spc="0" normalizeH="0" baseline="0" noProof="0" dirty="0">
                <a:ln>
                  <a:noFill/>
                </a:ln>
                <a:solidFill>
                  <a:srgbClr val="FF0000"/>
                </a:solidFill>
                <a:effectLst/>
                <a:uLnTx/>
                <a:uFillTx/>
                <a:latin typeface="Gotham Book"/>
                <a:ea typeface="+mn-ea"/>
                <a:cs typeface="+mn-cs"/>
              </a:rPr>
              <a:t>An Indicative action plan is created </a:t>
            </a:r>
            <a:r>
              <a:rPr kumimoji="0" lang="en-IN" sz="1600" b="0" i="0" u="none" strike="noStrike" kern="0" cap="none" spc="0" normalizeH="0" baseline="0" noProof="0" dirty="0">
                <a:ln>
                  <a:noFill/>
                </a:ln>
                <a:solidFill>
                  <a:srgbClr val="4B7FC9"/>
                </a:solidFill>
                <a:effectLst/>
                <a:uLnTx/>
                <a:uFillTx/>
                <a:latin typeface="Gotham Book"/>
                <a:ea typeface="+mn-ea"/>
                <a:cs typeface="+mn-cs"/>
              </a:rPr>
              <a:t>. This can be modified/enhanced by application team</a:t>
            </a:r>
            <a:endParaRPr lang="en-US" dirty="0"/>
          </a:p>
        </p:txBody>
      </p:sp>
      <p:sp>
        <p:nvSpPr>
          <p:cNvPr id="7" name="Title 6"/>
          <p:cNvSpPr>
            <a:spLocks noGrp="1"/>
          </p:cNvSpPr>
          <p:nvPr>
            <p:ph type="title"/>
          </p:nvPr>
        </p:nvSpPr>
        <p:spPr>
          <a:xfrm>
            <a:off x="3540414" y="349593"/>
            <a:ext cx="3841047" cy="615553"/>
          </a:xfrm>
        </p:spPr>
        <p:txBody>
          <a:bodyPr/>
          <a:lstStyle/>
          <a:p>
            <a:r>
              <a:rPr lang="en-IN" sz="2400" dirty="0">
                <a:solidFill>
                  <a:schemeClr val="bg2">
                    <a:lumMod val="50000"/>
                  </a:schemeClr>
                </a:solidFill>
              </a:rPr>
              <a:t>Focus on Pain Areas</a:t>
            </a:r>
            <a:endParaRPr lang="en-US" sz="2400" dirty="0">
              <a:solidFill>
                <a:schemeClr val="bg2">
                  <a:lumMod val="50000"/>
                </a:schemeClr>
              </a:solidFill>
            </a:endParaRPr>
          </a:p>
        </p:txBody>
      </p:sp>
      <p:pic>
        <p:nvPicPr>
          <p:cNvPr id="3" name="Picture 2">
            <a:extLst>
              <a:ext uri="{FF2B5EF4-FFF2-40B4-BE49-F238E27FC236}">
                <a16:creationId xmlns:a16="http://schemas.microsoft.com/office/drawing/2014/main" id="{BEBB1832-AD2D-428B-BF0E-DCFAC302662A}"/>
              </a:ext>
            </a:extLst>
          </p:cNvPr>
          <p:cNvPicPr>
            <a:picLocks noChangeAspect="1"/>
          </p:cNvPicPr>
          <p:nvPr/>
        </p:nvPicPr>
        <p:blipFill>
          <a:blip r:embed="rId3"/>
          <a:stretch>
            <a:fillRect/>
          </a:stretch>
        </p:blipFill>
        <p:spPr>
          <a:xfrm>
            <a:off x="456746" y="3180522"/>
            <a:ext cx="11143851" cy="3506513"/>
          </a:xfrm>
          <a:prstGeom prst="rect">
            <a:avLst/>
          </a:prstGeom>
        </p:spPr>
      </p:pic>
    </p:spTree>
    <p:extLst>
      <p:ext uri="{BB962C8B-B14F-4D97-AF65-F5344CB8AC3E}">
        <p14:creationId xmlns:p14="http://schemas.microsoft.com/office/powerpoint/2010/main" val="133590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103">
            <a:extLst>
              <a:ext uri="{FF2B5EF4-FFF2-40B4-BE49-F238E27FC236}">
                <a16:creationId xmlns:a16="http://schemas.microsoft.com/office/drawing/2014/main" id="{6CA08F08-3F2F-4968-A023-EE2CB24E405A}"/>
              </a:ext>
            </a:extLst>
          </p:cNvPr>
          <p:cNvPicPr>
            <a:picLocks noChangeAspect="1"/>
          </p:cNvPicPr>
          <p:nvPr/>
        </p:nvPicPr>
        <p:blipFill>
          <a:blip r:embed="rId2"/>
          <a:stretch>
            <a:fillRect/>
          </a:stretch>
        </p:blipFill>
        <p:spPr>
          <a:xfrm>
            <a:off x="157677" y="1148985"/>
            <a:ext cx="11636829" cy="5119330"/>
          </a:xfrm>
          <a:prstGeom prst="rect">
            <a:avLst/>
          </a:prstGeom>
        </p:spPr>
      </p:pic>
      <p:sp>
        <p:nvSpPr>
          <p:cNvPr id="2" name="Title 1">
            <a:extLst>
              <a:ext uri="{FF2B5EF4-FFF2-40B4-BE49-F238E27FC236}">
                <a16:creationId xmlns:a16="http://schemas.microsoft.com/office/drawing/2014/main" id="{2DD5ABEC-40C4-4461-9B83-B7B241A7D9C1}"/>
              </a:ext>
            </a:extLst>
          </p:cNvPr>
          <p:cNvSpPr>
            <a:spLocks noGrp="1"/>
          </p:cNvSpPr>
          <p:nvPr>
            <p:ph type="title"/>
          </p:nvPr>
        </p:nvSpPr>
        <p:spPr>
          <a:xfrm>
            <a:off x="3079080" y="476937"/>
            <a:ext cx="3547007" cy="615553"/>
          </a:xfrm>
        </p:spPr>
        <p:txBody>
          <a:bodyPr>
            <a:normAutofit/>
          </a:bodyPr>
          <a:lstStyle/>
          <a:p>
            <a:r>
              <a:rPr lang="en-US" sz="2400" dirty="0">
                <a:solidFill>
                  <a:schemeClr val="bg2">
                    <a:lumMod val="50000"/>
                  </a:schemeClr>
                </a:solidFill>
              </a:rPr>
              <a:t>How CAST AIP Works</a:t>
            </a:r>
          </a:p>
        </p:txBody>
      </p:sp>
    </p:spTree>
    <p:extLst>
      <p:ext uri="{BB962C8B-B14F-4D97-AF65-F5344CB8AC3E}">
        <p14:creationId xmlns:p14="http://schemas.microsoft.com/office/powerpoint/2010/main" val="1467924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91A1C8AD-0051-4AC9-BD9D-5A83DD0CFEF1}"/>
              </a:ext>
            </a:extLst>
          </p:cNvPr>
          <p:cNvSpPr>
            <a:spLocks noGrp="1"/>
          </p:cNvSpPr>
          <p:nvPr>
            <p:ph type="title"/>
          </p:nvPr>
        </p:nvSpPr>
        <p:spPr>
          <a:xfrm>
            <a:off x="3434396" y="561628"/>
            <a:ext cx="3841047" cy="615553"/>
          </a:xfrm>
        </p:spPr>
        <p:txBody>
          <a:bodyPr/>
          <a:lstStyle/>
          <a:p>
            <a:r>
              <a:rPr lang="en-IN" sz="2400" dirty="0">
                <a:solidFill>
                  <a:schemeClr val="bg2">
                    <a:lumMod val="50000"/>
                  </a:schemeClr>
                </a:solidFill>
              </a:rPr>
              <a:t>Limitations</a:t>
            </a:r>
            <a:endParaRPr lang="en-US" sz="2400" dirty="0">
              <a:solidFill>
                <a:schemeClr val="bg2">
                  <a:lumMod val="50000"/>
                </a:schemeClr>
              </a:solidFill>
            </a:endParaRPr>
          </a:p>
        </p:txBody>
      </p:sp>
      <p:sp>
        <p:nvSpPr>
          <p:cNvPr id="5" name="Rectangle 4">
            <a:extLst>
              <a:ext uri="{FF2B5EF4-FFF2-40B4-BE49-F238E27FC236}">
                <a16:creationId xmlns:a16="http://schemas.microsoft.com/office/drawing/2014/main" id="{C4776E51-F56C-444E-92D1-62EACCFC07AF}"/>
              </a:ext>
            </a:extLst>
          </p:cNvPr>
          <p:cNvSpPr/>
          <p:nvPr/>
        </p:nvSpPr>
        <p:spPr>
          <a:xfrm>
            <a:off x="1484243" y="1656522"/>
            <a:ext cx="8865705" cy="1323439"/>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rPr>
              <a:t>Moodle framework used in the application is not supported, hence majority of the transactions is not complete.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rPr>
              <a:t>Maximum of the quality rules for PHP are not link based so the impact on the over all quality computation should be minimum</a:t>
            </a:r>
            <a:endParaRPr lang="en-US" sz="2000" dirty="0"/>
          </a:p>
        </p:txBody>
      </p:sp>
    </p:spTree>
    <p:extLst>
      <p:ext uri="{BB962C8B-B14F-4D97-AF65-F5344CB8AC3E}">
        <p14:creationId xmlns:p14="http://schemas.microsoft.com/office/powerpoint/2010/main" val="423844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B6AEF2-A695-4B05-A17E-19E248074958}"/>
              </a:ext>
            </a:extLst>
          </p:cNvPr>
          <p:cNvSpPr/>
          <p:nvPr/>
        </p:nvSpPr>
        <p:spPr>
          <a:xfrm>
            <a:off x="5300161" y="2033160"/>
            <a:ext cx="1623060" cy="491550"/>
          </a:xfrm>
          <a:prstGeom prst="rect">
            <a:avLst/>
          </a:prstGeom>
          <a:solidFill>
            <a:srgbClr val="CF7600"/>
          </a:solidFill>
          <a:ln w="12700">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Light" panose="02000603030000020004" pitchFamily="2" charset="0"/>
            </a:endParaRPr>
          </a:p>
        </p:txBody>
      </p:sp>
      <p:sp>
        <p:nvSpPr>
          <p:cNvPr id="6" name="Oval 5">
            <a:extLst>
              <a:ext uri="{FF2B5EF4-FFF2-40B4-BE49-F238E27FC236}">
                <a16:creationId xmlns:a16="http://schemas.microsoft.com/office/drawing/2014/main" id="{485666DB-0E49-471F-936D-C0E818A872F7}"/>
              </a:ext>
            </a:extLst>
          </p:cNvPr>
          <p:cNvSpPr/>
          <p:nvPr/>
        </p:nvSpPr>
        <p:spPr>
          <a:xfrm>
            <a:off x="5090849" y="2094269"/>
            <a:ext cx="369332" cy="369332"/>
          </a:xfrm>
          <a:prstGeom prst="ellipse">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otham Light" panose="02000603030000020004" pitchFamily="2" charset="0"/>
              </a:rPr>
              <a:t>2</a:t>
            </a:r>
          </a:p>
        </p:txBody>
      </p:sp>
      <p:sp>
        <p:nvSpPr>
          <p:cNvPr id="7" name="Rectangle 6">
            <a:extLst>
              <a:ext uri="{FF2B5EF4-FFF2-40B4-BE49-F238E27FC236}">
                <a16:creationId xmlns:a16="http://schemas.microsoft.com/office/drawing/2014/main" id="{A7C4128E-45AE-43F5-A242-756AAD30466A}"/>
              </a:ext>
            </a:extLst>
          </p:cNvPr>
          <p:cNvSpPr/>
          <p:nvPr/>
        </p:nvSpPr>
        <p:spPr>
          <a:xfrm>
            <a:off x="1478280" y="2033160"/>
            <a:ext cx="1623060" cy="491550"/>
          </a:xfrm>
          <a:prstGeom prst="rect">
            <a:avLst/>
          </a:prstGeom>
          <a:solidFill>
            <a:srgbClr val="CF7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Light" panose="02000603030000020004" pitchFamily="2" charset="0"/>
            </a:endParaRPr>
          </a:p>
        </p:txBody>
      </p:sp>
      <p:sp>
        <p:nvSpPr>
          <p:cNvPr id="8" name="TextBox 7">
            <a:extLst>
              <a:ext uri="{FF2B5EF4-FFF2-40B4-BE49-F238E27FC236}">
                <a16:creationId xmlns:a16="http://schemas.microsoft.com/office/drawing/2014/main" id="{968E10B1-416B-4D0D-8F52-C879564030A9}"/>
              </a:ext>
            </a:extLst>
          </p:cNvPr>
          <p:cNvSpPr txBox="1"/>
          <p:nvPr/>
        </p:nvSpPr>
        <p:spPr>
          <a:xfrm>
            <a:off x="1771944" y="2078880"/>
            <a:ext cx="1217254" cy="400110"/>
          </a:xfrm>
          <a:prstGeom prst="rect">
            <a:avLst/>
          </a:prstGeom>
        </p:spPr>
        <p:txBody>
          <a:bodyPr vert="horz" wrap="square" lIns="91440" tIns="45720" rIns="91440" bIns="45720" rtlCol="0" anchor="t">
            <a:noAutofit/>
          </a:bodyPr>
          <a:lstStyle/>
          <a:p>
            <a:r>
              <a:rPr lang="en-US" b="1" dirty="0">
                <a:solidFill>
                  <a:schemeClr val="bg1"/>
                </a:solidFill>
                <a:latin typeface="Gotham Light" panose="02000603030000020004" pitchFamily="2" charset="0"/>
              </a:rPr>
              <a:t>Context</a:t>
            </a:r>
          </a:p>
        </p:txBody>
      </p:sp>
      <p:sp>
        <p:nvSpPr>
          <p:cNvPr id="9" name="TextBox 8">
            <a:extLst>
              <a:ext uri="{FF2B5EF4-FFF2-40B4-BE49-F238E27FC236}">
                <a16:creationId xmlns:a16="http://schemas.microsoft.com/office/drawing/2014/main" id="{565F83F8-6442-4A2D-984B-29D139A8C818}"/>
              </a:ext>
            </a:extLst>
          </p:cNvPr>
          <p:cNvSpPr txBox="1"/>
          <p:nvPr/>
        </p:nvSpPr>
        <p:spPr>
          <a:xfrm>
            <a:off x="5536381" y="2078880"/>
            <a:ext cx="1874520" cy="400110"/>
          </a:xfrm>
          <a:prstGeom prst="rect">
            <a:avLst/>
          </a:prstGeom>
        </p:spPr>
        <p:txBody>
          <a:bodyPr vert="horz" wrap="square" lIns="91440" tIns="45720" rIns="91440" bIns="45720" rtlCol="0" anchor="t">
            <a:noAutofit/>
          </a:bodyPr>
          <a:lstStyle/>
          <a:p>
            <a:r>
              <a:rPr lang="en-US" b="1" dirty="0">
                <a:solidFill>
                  <a:schemeClr val="bg1"/>
                </a:solidFill>
                <a:latin typeface="Gotham Light" panose="02000603030000020004" pitchFamily="2" charset="0"/>
              </a:rPr>
              <a:t>Objective</a:t>
            </a:r>
          </a:p>
        </p:txBody>
      </p:sp>
      <p:sp>
        <p:nvSpPr>
          <p:cNvPr id="10" name="TextBox 9">
            <a:extLst>
              <a:ext uri="{FF2B5EF4-FFF2-40B4-BE49-F238E27FC236}">
                <a16:creationId xmlns:a16="http://schemas.microsoft.com/office/drawing/2014/main" id="{AF66E1FF-8630-4154-A641-F2535B902A2D}"/>
              </a:ext>
            </a:extLst>
          </p:cNvPr>
          <p:cNvSpPr txBox="1"/>
          <p:nvPr/>
        </p:nvSpPr>
        <p:spPr>
          <a:xfrm>
            <a:off x="630621" y="2665695"/>
            <a:ext cx="3507039" cy="3550920"/>
          </a:xfrm>
          <a:prstGeom prst="rect">
            <a:avLst/>
          </a:prstGeom>
        </p:spPr>
        <p:txBody>
          <a:bodyPr vert="horz" wrap="square" lIns="91440" tIns="45720" rIns="91440" bIns="45720" rtlCol="0" anchor="t">
            <a:noAutofit/>
          </a:bodyPr>
          <a:lstStyle/>
          <a:p>
            <a:endParaRPr lang="en-US" dirty="0">
              <a:latin typeface="Gotham Light" panose="02000603030000020004" pitchFamily="2" charset="0"/>
            </a:endParaRPr>
          </a:p>
        </p:txBody>
      </p:sp>
      <p:sp>
        <p:nvSpPr>
          <p:cNvPr id="11" name="TextBox 10">
            <a:extLst>
              <a:ext uri="{FF2B5EF4-FFF2-40B4-BE49-F238E27FC236}">
                <a16:creationId xmlns:a16="http://schemas.microsoft.com/office/drawing/2014/main" id="{B07043CB-2B4A-4659-AFB3-FE1EC6104B0A}"/>
              </a:ext>
            </a:extLst>
          </p:cNvPr>
          <p:cNvSpPr txBox="1"/>
          <p:nvPr/>
        </p:nvSpPr>
        <p:spPr>
          <a:xfrm>
            <a:off x="723900" y="2665695"/>
            <a:ext cx="3413760" cy="3550920"/>
          </a:xfrm>
          <a:prstGeom prst="rect">
            <a:avLst/>
          </a:prstGeom>
        </p:spPr>
        <p:txBody>
          <a:bodyPr vert="horz" wrap="square" lIns="91440" tIns="45720" rIns="91440" bIns="45720" rtlCol="0" anchor="t">
            <a:noAutofit/>
          </a:bodyPr>
          <a:lstStyle/>
          <a:p>
            <a:r>
              <a:rPr lang="en-US" sz="1200" dirty="0">
                <a:solidFill>
                  <a:schemeClr val="tx1">
                    <a:lumMod val="75000"/>
                    <a:lumOff val="25000"/>
                  </a:schemeClr>
                </a:solidFill>
                <a:latin typeface="Gotham Light" panose="02000603030000020004" pitchFamily="2" charset="0"/>
              </a:rPr>
              <a:t>D3OP EAC application with PHTML, PHP and SQL is considered for quality assessment</a:t>
            </a:r>
          </a:p>
        </p:txBody>
      </p:sp>
      <p:sp>
        <p:nvSpPr>
          <p:cNvPr id="12" name="Rectangle 11">
            <a:extLst>
              <a:ext uri="{FF2B5EF4-FFF2-40B4-BE49-F238E27FC236}">
                <a16:creationId xmlns:a16="http://schemas.microsoft.com/office/drawing/2014/main" id="{EB97EAFC-63BC-41CA-AFA6-010230DE82FE}"/>
              </a:ext>
            </a:extLst>
          </p:cNvPr>
          <p:cNvSpPr/>
          <p:nvPr/>
        </p:nvSpPr>
        <p:spPr>
          <a:xfrm>
            <a:off x="4084320" y="2678078"/>
            <a:ext cx="3970021" cy="2308324"/>
          </a:xfrm>
          <a:prstGeom prst="rect">
            <a:avLst/>
          </a:prstGeom>
        </p:spPr>
        <p:txBody>
          <a:bodyPr wrap="square">
            <a:spAutoFit/>
          </a:bodyPr>
          <a:lstStyle/>
          <a:p>
            <a:pPr lvl="1">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rPr>
              <a:t>- Understand the applications’ current state of health – how resilient, scalable, secure and maintainable is the source code?</a:t>
            </a:r>
          </a:p>
          <a:p>
            <a:pPr lvl="1">
              <a:buClr>
                <a:srgbClr val="000000">
                  <a:lumMod val="65000"/>
                  <a:lumOff val="35000"/>
                </a:srgbClr>
              </a:buClr>
              <a:buFont typeface="Arial" panose="020B0604020202020204" pitchFamily="34" charset="0"/>
              <a:buChar char="•"/>
            </a:pPr>
            <a:endParaRPr lang="en-US" sz="1200" kern="0" dirty="0">
              <a:solidFill>
                <a:srgbClr val="000000">
                  <a:lumMod val="65000"/>
                  <a:lumOff val="35000"/>
                </a:srgbClr>
              </a:solidFill>
              <a:latin typeface="Gotham Light" panose="02000603030000020004" pitchFamily="2" charset="0"/>
              <a:cs typeface="Arial" pitchFamily="34" charset="0"/>
            </a:endParaRPr>
          </a:p>
          <a:p>
            <a:pPr lvl="1">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cs typeface="Arial" pitchFamily="34" charset="0"/>
              </a:rPr>
              <a:t>- Identify </a:t>
            </a:r>
            <a:r>
              <a:rPr lang="en-US" sz="1200" kern="0" dirty="0">
                <a:solidFill>
                  <a:srgbClr val="000000">
                    <a:lumMod val="65000"/>
                    <a:lumOff val="35000"/>
                  </a:srgbClr>
                </a:solidFill>
                <a:latin typeface="Gotham Light" panose="02000603030000020004" pitchFamily="2" charset="0"/>
              </a:rPr>
              <a:t>main risk</a:t>
            </a:r>
            <a:r>
              <a:rPr lang="en-US" sz="1200" kern="0" dirty="0">
                <a:solidFill>
                  <a:srgbClr val="000000">
                    <a:lumMod val="65000"/>
                    <a:lumOff val="35000"/>
                  </a:srgbClr>
                </a:solidFill>
                <a:latin typeface="Gotham Light" panose="02000603030000020004" pitchFamily="2" charset="0"/>
                <a:cs typeface="Arial" pitchFamily="34" charset="0"/>
              </a:rPr>
              <a:t> areas and prioritize them based on their impact</a:t>
            </a:r>
          </a:p>
          <a:p>
            <a:pPr lvl="1">
              <a:buClr>
                <a:srgbClr val="000000">
                  <a:lumMod val="65000"/>
                  <a:lumOff val="35000"/>
                </a:srgbClr>
              </a:buClr>
              <a:buFont typeface="Arial" panose="020B0604020202020204" pitchFamily="34" charset="0"/>
              <a:buChar char="•"/>
            </a:pPr>
            <a:endParaRPr lang="en-US" sz="1200" kern="0" dirty="0">
              <a:solidFill>
                <a:srgbClr val="000000">
                  <a:lumMod val="65000"/>
                  <a:lumOff val="35000"/>
                </a:srgbClr>
              </a:solidFill>
              <a:latin typeface="Gotham Light" panose="02000603030000020004" pitchFamily="2" charset="0"/>
              <a:cs typeface="Arial" pitchFamily="34" charset="0"/>
            </a:endParaRPr>
          </a:p>
          <a:p>
            <a:pPr lvl="1">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rPr>
              <a:t>- Create </a:t>
            </a:r>
            <a:r>
              <a:rPr lang="en-US" sz="1200" kern="0" dirty="0">
                <a:solidFill>
                  <a:srgbClr val="000000">
                    <a:lumMod val="65000"/>
                    <a:lumOff val="35000"/>
                  </a:srgbClr>
                </a:solidFill>
                <a:latin typeface="Gotham Light" panose="02000603030000020004" pitchFamily="2" charset="0"/>
                <a:cs typeface="Arial" pitchFamily="34" charset="0"/>
              </a:rPr>
              <a:t>short term and long term action plans, and timeline associated</a:t>
            </a:r>
          </a:p>
          <a:p>
            <a:pPr lvl="1">
              <a:buClr>
                <a:srgbClr val="000000">
                  <a:lumMod val="65000"/>
                  <a:lumOff val="35000"/>
                </a:srgbClr>
              </a:buClr>
              <a:buFont typeface="Arial" panose="020B0604020202020204" pitchFamily="34" charset="0"/>
              <a:buChar char="•"/>
            </a:pPr>
            <a:endParaRPr lang="en-US" sz="1200" kern="0" dirty="0">
              <a:solidFill>
                <a:srgbClr val="000000">
                  <a:lumMod val="65000"/>
                  <a:lumOff val="35000"/>
                </a:srgbClr>
              </a:solidFill>
              <a:latin typeface="Gotham Light" panose="02000603030000020004" pitchFamily="2" charset="0"/>
              <a:cs typeface="Arial" pitchFamily="34" charset="0"/>
            </a:endParaRPr>
          </a:p>
          <a:p>
            <a:pPr lvl="1">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cs typeface="Arial" pitchFamily="34" charset="0"/>
              </a:rPr>
              <a:t>- Present a holistic analytics output  and risk mitigation action plans to the CIO</a:t>
            </a:r>
          </a:p>
        </p:txBody>
      </p:sp>
      <p:sp>
        <p:nvSpPr>
          <p:cNvPr id="13" name="Rectangle 12">
            <a:extLst>
              <a:ext uri="{FF2B5EF4-FFF2-40B4-BE49-F238E27FC236}">
                <a16:creationId xmlns:a16="http://schemas.microsoft.com/office/drawing/2014/main" id="{CFF7091B-CEFA-4F64-A049-92A68C1FE312}"/>
              </a:ext>
            </a:extLst>
          </p:cNvPr>
          <p:cNvSpPr/>
          <p:nvPr/>
        </p:nvSpPr>
        <p:spPr>
          <a:xfrm>
            <a:off x="7894320" y="2652361"/>
            <a:ext cx="3970021" cy="3416320"/>
          </a:xfrm>
          <a:prstGeom prst="rect">
            <a:avLst/>
          </a:prstGeom>
        </p:spPr>
        <p:txBody>
          <a:bodyPr wrap="square">
            <a:spAutoFit/>
          </a:bodyPr>
          <a:lstStyle/>
          <a:p>
            <a:pPr lvl="1">
              <a:buClr>
                <a:srgbClr val="000000">
                  <a:lumMod val="65000"/>
                  <a:lumOff val="35000"/>
                </a:srgbClr>
              </a:buClr>
            </a:pPr>
            <a:r>
              <a:rPr lang="en-US" sz="1200" b="1" kern="0" dirty="0">
                <a:solidFill>
                  <a:srgbClr val="000000">
                    <a:lumMod val="65000"/>
                    <a:lumOff val="35000"/>
                  </a:srgbClr>
                </a:solidFill>
                <a:latin typeface="Gotham Light" panose="02000603030000020004" pitchFamily="2" charset="0"/>
              </a:rPr>
              <a:t>Source Code Collection</a:t>
            </a:r>
          </a:p>
          <a:p>
            <a:pPr lvl="2">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rPr>
              <a:t>- Source code and DB artifacts are collected for the application</a:t>
            </a:r>
          </a:p>
          <a:p>
            <a:pPr lvl="2">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rPr>
              <a:t>- App owner fills out survey questionnaire</a:t>
            </a:r>
          </a:p>
          <a:p>
            <a:pPr lvl="1">
              <a:buClr>
                <a:srgbClr val="000000">
                  <a:lumMod val="65000"/>
                  <a:lumOff val="35000"/>
                </a:srgbClr>
              </a:buClr>
              <a:buFont typeface="Arial" panose="020B0604020202020204" pitchFamily="34" charset="0"/>
              <a:buChar char="•"/>
            </a:pPr>
            <a:endParaRPr lang="en-US" sz="1200" kern="0" dirty="0">
              <a:solidFill>
                <a:srgbClr val="000000">
                  <a:lumMod val="65000"/>
                  <a:lumOff val="35000"/>
                </a:srgbClr>
              </a:solidFill>
              <a:latin typeface="Gotham Light" panose="02000603030000020004" pitchFamily="2" charset="0"/>
            </a:endParaRPr>
          </a:p>
          <a:p>
            <a:pPr lvl="1">
              <a:buClr>
                <a:srgbClr val="000000">
                  <a:lumMod val="65000"/>
                  <a:lumOff val="35000"/>
                </a:srgbClr>
              </a:buClr>
            </a:pPr>
            <a:r>
              <a:rPr lang="en-US" sz="1200" b="1" kern="0" dirty="0">
                <a:solidFill>
                  <a:srgbClr val="000000">
                    <a:lumMod val="65000"/>
                    <a:lumOff val="35000"/>
                  </a:srgbClr>
                </a:solidFill>
                <a:latin typeface="Gotham Light" panose="02000603030000020004" pitchFamily="2" charset="0"/>
              </a:rPr>
              <a:t>Analysis Engine</a:t>
            </a:r>
          </a:p>
          <a:p>
            <a:pPr lvl="2">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rPr>
              <a:t>1. Model – Architectural Meta Model created by CAST AIP</a:t>
            </a:r>
          </a:p>
          <a:p>
            <a:pPr lvl="2">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rPr>
              <a:t>2. Analyze – Analysis driven by industry standards (CISQ, OMG)</a:t>
            </a:r>
          </a:p>
          <a:p>
            <a:pPr lvl="2">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rPr>
              <a:t>3. Measure – Generates curated quality assessment model</a:t>
            </a:r>
          </a:p>
          <a:p>
            <a:pPr lvl="1">
              <a:buClr>
                <a:srgbClr val="000000">
                  <a:lumMod val="65000"/>
                  <a:lumOff val="35000"/>
                </a:srgbClr>
              </a:buClr>
              <a:buFont typeface="Arial" panose="020B0604020202020204" pitchFamily="34" charset="0"/>
              <a:buChar char="•"/>
            </a:pPr>
            <a:endParaRPr lang="en-US" sz="1200" kern="0" dirty="0">
              <a:solidFill>
                <a:srgbClr val="000000">
                  <a:lumMod val="65000"/>
                  <a:lumOff val="35000"/>
                </a:srgbClr>
              </a:solidFill>
              <a:latin typeface="Gotham Light" panose="02000603030000020004" pitchFamily="2" charset="0"/>
              <a:cs typeface="Arial" pitchFamily="34" charset="0"/>
            </a:endParaRPr>
          </a:p>
          <a:p>
            <a:pPr lvl="1">
              <a:buClr>
                <a:srgbClr val="000000">
                  <a:lumMod val="65000"/>
                  <a:lumOff val="35000"/>
                </a:srgbClr>
              </a:buClr>
            </a:pPr>
            <a:r>
              <a:rPr lang="en-US" sz="1200" b="1" kern="0" dirty="0">
                <a:solidFill>
                  <a:srgbClr val="000000">
                    <a:lumMod val="65000"/>
                    <a:lumOff val="35000"/>
                  </a:srgbClr>
                </a:solidFill>
                <a:latin typeface="Gotham Light" panose="02000603030000020004" pitchFamily="2" charset="0"/>
                <a:cs typeface="Arial" pitchFamily="34" charset="0"/>
              </a:rPr>
              <a:t>Synthesis &amp; Analytics</a:t>
            </a:r>
          </a:p>
          <a:p>
            <a:pPr lvl="2">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cs typeface="Arial" pitchFamily="34" charset="0"/>
              </a:rPr>
              <a:t>- Application Health Dashboard</a:t>
            </a:r>
          </a:p>
          <a:p>
            <a:pPr lvl="2">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cs typeface="Arial" pitchFamily="34" charset="0"/>
              </a:rPr>
              <a:t>- Application Engineering Dashboard</a:t>
            </a:r>
          </a:p>
          <a:p>
            <a:pPr lvl="2">
              <a:buClr>
                <a:srgbClr val="000000">
                  <a:lumMod val="65000"/>
                  <a:lumOff val="35000"/>
                </a:srgbClr>
              </a:buClr>
            </a:pPr>
            <a:r>
              <a:rPr lang="en-US" sz="1200" kern="0" dirty="0">
                <a:solidFill>
                  <a:srgbClr val="000000">
                    <a:lumMod val="65000"/>
                    <a:lumOff val="35000"/>
                  </a:srgbClr>
                </a:solidFill>
                <a:latin typeface="Gotham Light" panose="02000603030000020004" pitchFamily="2" charset="0"/>
                <a:cs typeface="Arial" pitchFamily="34" charset="0"/>
              </a:rPr>
              <a:t>- Architecture governance</a:t>
            </a:r>
          </a:p>
        </p:txBody>
      </p:sp>
      <p:sp>
        <p:nvSpPr>
          <p:cNvPr id="14" name="Oval 13">
            <a:extLst>
              <a:ext uri="{FF2B5EF4-FFF2-40B4-BE49-F238E27FC236}">
                <a16:creationId xmlns:a16="http://schemas.microsoft.com/office/drawing/2014/main" id="{5F80E73E-F5DA-43AA-93B2-620CD6B706D7}"/>
              </a:ext>
            </a:extLst>
          </p:cNvPr>
          <p:cNvSpPr/>
          <p:nvPr/>
        </p:nvSpPr>
        <p:spPr>
          <a:xfrm>
            <a:off x="1268968" y="2094269"/>
            <a:ext cx="369332" cy="369332"/>
          </a:xfrm>
          <a:prstGeom prst="ellipse">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otham Light" panose="02000603030000020004" pitchFamily="2" charset="0"/>
              </a:rPr>
              <a:t>1</a:t>
            </a:r>
          </a:p>
        </p:txBody>
      </p:sp>
      <p:sp>
        <p:nvSpPr>
          <p:cNvPr id="15" name="Rectangle 14">
            <a:extLst>
              <a:ext uri="{FF2B5EF4-FFF2-40B4-BE49-F238E27FC236}">
                <a16:creationId xmlns:a16="http://schemas.microsoft.com/office/drawing/2014/main" id="{2CFD2E85-F19D-4F48-B30C-222775E468B3}"/>
              </a:ext>
            </a:extLst>
          </p:cNvPr>
          <p:cNvSpPr/>
          <p:nvPr/>
        </p:nvSpPr>
        <p:spPr>
          <a:xfrm>
            <a:off x="9086701" y="2033160"/>
            <a:ext cx="1623060" cy="491550"/>
          </a:xfrm>
          <a:prstGeom prst="rect">
            <a:avLst/>
          </a:prstGeom>
          <a:solidFill>
            <a:srgbClr val="CF7600"/>
          </a:solidFill>
          <a:ln w="12700">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Light" panose="02000603030000020004" pitchFamily="2" charset="0"/>
            </a:endParaRPr>
          </a:p>
        </p:txBody>
      </p:sp>
      <p:sp>
        <p:nvSpPr>
          <p:cNvPr id="16" name="Oval 15">
            <a:extLst>
              <a:ext uri="{FF2B5EF4-FFF2-40B4-BE49-F238E27FC236}">
                <a16:creationId xmlns:a16="http://schemas.microsoft.com/office/drawing/2014/main" id="{A70AEEBC-A357-48C3-8D9E-4A9A5F17EA60}"/>
              </a:ext>
            </a:extLst>
          </p:cNvPr>
          <p:cNvSpPr/>
          <p:nvPr/>
        </p:nvSpPr>
        <p:spPr>
          <a:xfrm>
            <a:off x="8875665" y="2094269"/>
            <a:ext cx="369332" cy="369332"/>
          </a:xfrm>
          <a:prstGeom prst="ellipse">
            <a:avLst/>
          </a:prstGeom>
          <a:solidFill>
            <a:schemeClr val="tx1">
              <a:lumMod val="75000"/>
              <a:lumOff val="2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otham Light" panose="02000603030000020004" pitchFamily="2" charset="0"/>
              </a:rPr>
              <a:t>3</a:t>
            </a:r>
          </a:p>
        </p:txBody>
      </p:sp>
      <p:sp>
        <p:nvSpPr>
          <p:cNvPr id="17" name="TextBox 16">
            <a:extLst>
              <a:ext uri="{FF2B5EF4-FFF2-40B4-BE49-F238E27FC236}">
                <a16:creationId xmlns:a16="http://schemas.microsoft.com/office/drawing/2014/main" id="{426FB555-AB23-4F81-9D8F-EA7D5A899622}"/>
              </a:ext>
            </a:extLst>
          </p:cNvPr>
          <p:cNvSpPr txBox="1"/>
          <p:nvPr/>
        </p:nvSpPr>
        <p:spPr>
          <a:xfrm>
            <a:off x="9321197" y="2078880"/>
            <a:ext cx="1874520" cy="400110"/>
          </a:xfrm>
          <a:prstGeom prst="rect">
            <a:avLst/>
          </a:prstGeom>
        </p:spPr>
        <p:txBody>
          <a:bodyPr vert="horz" wrap="square" lIns="91440" tIns="45720" rIns="91440" bIns="45720" rtlCol="0" anchor="t">
            <a:noAutofit/>
          </a:bodyPr>
          <a:lstStyle/>
          <a:p>
            <a:r>
              <a:rPr lang="en-US" b="1" dirty="0">
                <a:solidFill>
                  <a:schemeClr val="bg1"/>
                </a:solidFill>
                <a:latin typeface="Gotham Light" panose="02000603030000020004" pitchFamily="2" charset="0"/>
              </a:rPr>
              <a:t>Approach</a:t>
            </a:r>
          </a:p>
        </p:txBody>
      </p:sp>
      <p:sp>
        <p:nvSpPr>
          <p:cNvPr id="18" name="Isosceles Triangle 17">
            <a:extLst>
              <a:ext uri="{FF2B5EF4-FFF2-40B4-BE49-F238E27FC236}">
                <a16:creationId xmlns:a16="http://schemas.microsoft.com/office/drawing/2014/main" id="{B9291AEE-AD97-40F3-93E1-1232451AB838}"/>
              </a:ext>
            </a:extLst>
          </p:cNvPr>
          <p:cNvSpPr/>
          <p:nvPr/>
        </p:nvSpPr>
        <p:spPr>
          <a:xfrm rot="5400000">
            <a:off x="2510203" y="4071998"/>
            <a:ext cx="3422068" cy="251444"/>
          </a:xfrm>
          <a:prstGeom prst="triangle">
            <a:avLst/>
          </a:prstGeom>
          <a:pattFill prst="wdUpDiag">
            <a:fgClr>
              <a:schemeClr val="bg2">
                <a:lumMod val="90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Light" panose="02000603030000020004" pitchFamily="2" charset="0"/>
            </a:endParaRPr>
          </a:p>
        </p:txBody>
      </p:sp>
      <p:sp>
        <p:nvSpPr>
          <p:cNvPr id="19" name="Isosceles Triangle 18">
            <a:extLst>
              <a:ext uri="{FF2B5EF4-FFF2-40B4-BE49-F238E27FC236}">
                <a16:creationId xmlns:a16="http://schemas.microsoft.com/office/drawing/2014/main" id="{88CC79F2-D4DF-44AA-9311-5BDD690B165E}"/>
              </a:ext>
            </a:extLst>
          </p:cNvPr>
          <p:cNvSpPr/>
          <p:nvPr/>
        </p:nvSpPr>
        <p:spPr>
          <a:xfrm rot="5400000">
            <a:off x="6442516" y="4133790"/>
            <a:ext cx="3422068" cy="251444"/>
          </a:xfrm>
          <a:prstGeom prst="triangle">
            <a:avLst/>
          </a:prstGeom>
          <a:pattFill prst="wdUpDiag">
            <a:fgClr>
              <a:schemeClr val="bg2">
                <a:lumMod val="90000"/>
              </a:schemeClr>
            </a:fgClr>
            <a:bgClr>
              <a:schemeClr val="bg1"/>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otham Light" panose="02000603030000020004" pitchFamily="2" charset="0"/>
            </a:endParaRPr>
          </a:p>
        </p:txBody>
      </p:sp>
      <p:sp>
        <p:nvSpPr>
          <p:cNvPr id="21" name="Title 1">
            <a:extLst>
              <a:ext uri="{FF2B5EF4-FFF2-40B4-BE49-F238E27FC236}">
                <a16:creationId xmlns:a16="http://schemas.microsoft.com/office/drawing/2014/main" id="{ED853CF6-8D64-4F94-85F3-8C3B5E6DA1D8}"/>
              </a:ext>
            </a:extLst>
          </p:cNvPr>
          <p:cNvSpPr txBox="1">
            <a:spLocks/>
          </p:cNvSpPr>
          <p:nvPr/>
        </p:nvSpPr>
        <p:spPr bwMode="gray">
          <a:xfrm>
            <a:off x="3264897" y="422052"/>
            <a:ext cx="4952203" cy="4617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bg2"/>
                </a:solidFill>
                <a:latin typeface="Arial" pitchFamily="34" charset="0"/>
                <a:ea typeface="+mj-ea"/>
                <a:cs typeface="Arial" pitchFamily="34" charset="0"/>
              </a:defRPr>
            </a:lvl1pPr>
          </a:lstStyle>
          <a:p>
            <a:r>
              <a:rPr lang="en-US" sz="2400" dirty="0">
                <a:solidFill>
                  <a:schemeClr val="bg2">
                    <a:lumMod val="50000"/>
                  </a:schemeClr>
                </a:solidFill>
              </a:rPr>
              <a:t>Context, Objective &amp; Approach</a:t>
            </a:r>
          </a:p>
        </p:txBody>
      </p:sp>
    </p:spTree>
    <p:extLst>
      <p:ext uri="{BB962C8B-B14F-4D97-AF65-F5344CB8AC3E}">
        <p14:creationId xmlns:p14="http://schemas.microsoft.com/office/powerpoint/2010/main" val="61606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497BF818-6553-4640-9169-C52ADC6D271D}"/>
              </a:ext>
            </a:extLst>
          </p:cNvPr>
          <p:cNvSpPr/>
          <p:nvPr/>
        </p:nvSpPr>
        <p:spPr>
          <a:xfrm>
            <a:off x="547583" y="5385647"/>
            <a:ext cx="11053512" cy="925520"/>
          </a:xfrm>
          <a:prstGeom prst="roundRect">
            <a:avLst>
              <a:gd name="adj" fmla="val 899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F9DD8D74-384B-4727-B0F0-FFAF2A04F6B5}"/>
              </a:ext>
            </a:extLst>
          </p:cNvPr>
          <p:cNvSpPr/>
          <p:nvPr/>
        </p:nvSpPr>
        <p:spPr>
          <a:xfrm>
            <a:off x="547581" y="3339691"/>
            <a:ext cx="11053955" cy="925520"/>
          </a:xfrm>
          <a:prstGeom prst="roundRect">
            <a:avLst>
              <a:gd name="adj" fmla="val 899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E8DB6DB-59DA-4871-AD3B-7359BAD68C0D}"/>
              </a:ext>
            </a:extLst>
          </p:cNvPr>
          <p:cNvSpPr/>
          <p:nvPr/>
        </p:nvSpPr>
        <p:spPr>
          <a:xfrm>
            <a:off x="548025" y="4085501"/>
            <a:ext cx="11053512" cy="74443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D1430-9910-4F82-ACA5-C43BBE31CD0E}"/>
              </a:ext>
            </a:extLst>
          </p:cNvPr>
          <p:cNvSpPr/>
          <p:nvPr/>
        </p:nvSpPr>
        <p:spPr>
          <a:xfrm>
            <a:off x="548025" y="4828670"/>
            <a:ext cx="11053512" cy="74443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750432C-AAF4-47C0-BDFD-BCFC5DCE501E}"/>
              </a:ext>
            </a:extLst>
          </p:cNvPr>
          <p:cNvSpPr/>
          <p:nvPr/>
        </p:nvSpPr>
        <p:spPr>
          <a:xfrm>
            <a:off x="548024" y="1026159"/>
            <a:ext cx="11053512" cy="1694867"/>
          </a:xfrm>
          <a:prstGeom prst="rect">
            <a:avLst/>
          </a:prstGeom>
          <a:noFill/>
          <a:ln w="19050">
            <a:solidFill>
              <a:srgbClr val="CF7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hart 30">
            <a:extLst>
              <a:ext uri="{FF2B5EF4-FFF2-40B4-BE49-F238E27FC236}">
                <a16:creationId xmlns:a16="http://schemas.microsoft.com/office/drawing/2014/main" id="{DF73C698-D54D-4A67-974A-FA726B13B442}"/>
              </a:ext>
            </a:extLst>
          </p:cNvPr>
          <p:cNvGraphicFramePr/>
          <p:nvPr/>
        </p:nvGraphicFramePr>
        <p:xfrm>
          <a:off x="548024" y="3032811"/>
          <a:ext cx="11053513" cy="4320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descr="GRAPH;TECHNO_LOC">
            <a:extLst>
              <a:ext uri="{FF2B5EF4-FFF2-40B4-BE49-F238E27FC236}">
                <a16:creationId xmlns:a16="http://schemas.microsoft.com/office/drawing/2014/main" id="{B282B038-AC2C-4AF5-A950-48D649AE389A}"/>
              </a:ext>
            </a:extLst>
          </p:cNvPr>
          <p:cNvGraphicFramePr/>
          <p:nvPr/>
        </p:nvGraphicFramePr>
        <p:xfrm>
          <a:off x="5689604" y="1109371"/>
          <a:ext cx="2672369" cy="131541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descr="TEXT;APPLICATION_NAME">
            <a:extLst>
              <a:ext uri="{FF2B5EF4-FFF2-40B4-BE49-F238E27FC236}">
                <a16:creationId xmlns:a16="http://schemas.microsoft.com/office/drawing/2014/main" id="{F262AE66-7E7B-4877-8642-BF180D9243B5}"/>
              </a:ext>
            </a:extLst>
          </p:cNvPr>
          <p:cNvSpPr txBox="1"/>
          <p:nvPr/>
        </p:nvSpPr>
        <p:spPr>
          <a:xfrm>
            <a:off x="548024" y="1028162"/>
            <a:ext cx="1966244" cy="276999"/>
          </a:xfrm>
          <a:prstGeom prst="rect">
            <a:avLst/>
          </a:prstGeom>
          <a:solidFill>
            <a:srgbClr val="CF7600"/>
          </a:solidFill>
          <a:ln>
            <a:noFill/>
          </a:ln>
        </p:spPr>
        <p:txBody>
          <a:bodyPr wrap="none" rtlCol="0">
            <a:spAutoFit/>
          </a:bodyPr>
          <a:lstStyle/>
          <a:p>
            <a:r>
              <a:rPr lang="fr-FR" sz="1200" dirty="0">
                <a:solidFill>
                  <a:schemeClr val="bg1"/>
                </a:solidFill>
                <a:latin typeface="Gotham Book" pitchFamily="50" charset="0"/>
                <a:cs typeface="Gotham Book" pitchFamily="50" charset="0"/>
              </a:rPr>
              <a:t>D3OP_EAC</a:t>
            </a:r>
            <a:endParaRPr lang="fr-FR" sz="1400" dirty="0">
              <a:solidFill>
                <a:schemeClr val="bg1"/>
              </a:solidFill>
              <a:latin typeface="Gotham Book" pitchFamily="50" charset="0"/>
              <a:cs typeface="Gotham Book" pitchFamily="50" charset="0"/>
            </a:endParaRPr>
          </a:p>
        </p:txBody>
      </p:sp>
      <p:sp>
        <p:nvSpPr>
          <p:cNvPr id="10" name="Rectangle 6">
            <a:extLst>
              <a:ext uri="{FF2B5EF4-FFF2-40B4-BE49-F238E27FC236}">
                <a16:creationId xmlns:a16="http://schemas.microsoft.com/office/drawing/2014/main" id="{D913EB2D-00F4-4E5B-ADA7-A2C83D603548}"/>
              </a:ext>
            </a:extLst>
          </p:cNvPr>
          <p:cNvSpPr>
            <a:spLocks noChangeArrowheads="1"/>
          </p:cNvSpPr>
          <p:nvPr/>
        </p:nvSpPr>
        <p:spPr bwMode="auto">
          <a:xfrm>
            <a:off x="5419779" y="2425584"/>
            <a:ext cx="2942194" cy="221489"/>
          </a:xfrm>
          <a:prstGeom prst="rect">
            <a:avLst/>
          </a:prstGeom>
          <a:noFill/>
          <a:ln w="9525">
            <a:noFill/>
            <a:miter lim="800000"/>
            <a:headEnd/>
            <a:tailEnd/>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prstClr val="black"/>
                </a:solidFill>
                <a:miter lim="800000"/>
                <a:headEnd/>
                <a:tailEnd/>
              </a14:hiddenLine>
            </a:ext>
          </a:extLst>
        </p:spPr>
        <p:txBody>
          <a:bodyPr vert="horz" wrap="square" lIns="0" tIns="45720" rIns="0" bIns="45720" numCol="1" anchor="ctr" anchorCtr="0" compatLnSpc="1">
            <a:prstTxWarp prst="textNoShape">
              <a:avLst/>
            </a:prstTxWarp>
            <a:noAutofit/>
          </a:bodyPr>
          <a:lstStyle/>
          <a:p>
            <a:pPr algn="ctr" fontAlgn="base">
              <a:spcBef>
                <a:spcPct val="0"/>
              </a:spcBef>
              <a:spcAft>
                <a:spcPct val="0"/>
              </a:spcAft>
            </a:pPr>
            <a:r>
              <a:rPr lang="en-GB" sz="1050" b="1" cap="small" dirty="0">
                <a:solidFill>
                  <a:srgbClr val="293C47"/>
                </a:solidFill>
                <a:latin typeface="Gotham Book" pitchFamily="50" charset="0"/>
                <a:ea typeface="Calibri" pitchFamily="34" charset="0"/>
                <a:cs typeface="Gotham Book" pitchFamily="50" charset="0"/>
              </a:rPr>
              <a:t>Lines of code by technology</a:t>
            </a:r>
            <a:endParaRPr lang="en-GB" sz="1050" b="1" cap="small" dirty="0">
              <a:solidFill>
                <a:srgbClr val="293C47"/>
              </a:solidFill>
              <a:latin typeface="Gotham Book" pitchFamily="50" charset="0"/>
              <a:cs typeface="Gotham Book" pitchFamily="50" charset="0"/>
            </a:endParaRPr>
          </a:p>
        </p:txBody>
      </p:sp>
      <p:sp>
        <p:nvSpPr>
          <p:cNvPr id="22" name="TextBox 21">
            <a:extLst>
              <a:ext uri="{FF2B5EF4-FFF2-40B4-BE49-F238E27FC236}">
                <a16:creationId xmlns:a16="http://schemas.microsoft.com/office/drawing/2014/main" id="{C3948188-F476-43D1-AA72-C76E0927EF76}"/>
              </a:ext>
            </a:extLst>
          </p:cNvPr>
          <p:cNvSpPr txBox="1"/>
          <p:nvPr/>
        </p:nvSpPr>
        <p:spPr>
          <a:xfrm>
            <a:off x="552343" y="6119950"/>
            <a:ext cx="1352657" cy="187453"/>
          </a:xfrm>
          <a:prstGeom prst="rect">
            <a:avLst/>
          </a:prstGeom>
          <a:noFill/>
          <a:ln>
            <a:noFill/>
          </a:ln>
        </p:spPr>
        <p:txBody>
          <a:bodyPr wrap="square" lIns="36000" tIns="0" rIns="0" bIns="18000" rtlCol="0" anchor="b">
            <a:spAutoFit/>
          </a:bodyPr>
          <a:lstStyle/>
          <a:p>
            <a:r>
              <a:rPr lang="en-US" sz="1100" dirty="0">
                <a:solidFill>
                  <a:srgbClr val="CEF7F4"/>
                </a:solidFill>
                <a:latin typeface="Gotham Book" pitchFamily="50" charset="0"/>
                <a:cs typeface="Gotham Book" pitchFamily="50" charset="0"/>
              </a:rPr>
              <a:t>Mainframe &amp; OS</a:t>
            </a:r>
            <a:endParaRPr lang="en-US" sz="1200" dirty="0">
              <a:solidFill>
                <a:srgbClr val="CEF7F4"/>
              </a:solidFill>
              <a:latin typeface="Gotham Book" pitchFamily="50" charset="0"/>
              <a:cs typeface="Gotham Book" pitchFamily="50" charset="0"/>
            </a:endParaRPr>
          </a:p>
        </p:txBody>
      </p:sp>
      <p:sp>
        <p:nvSpPr>
          <p:cNvPr id="23" name="TextBox 22">
            <a:extLst>
              <a:ext uri="{FF2B5EF4-FFF2-40B4-BE49-F238E27FC236}">
                <a16:creationId xmlns:a16="http://schemas.microsoft.com/office/drawing/2014/main" id="{DE949D4E-CB95-471D-8B12-BB0249CD3813}"/>
              </a:ext>
            </a:extLst>
          </p:cNvPr>
          <p:cNvSpPr txBox="1"/>
          <p:nvPr/>
        </p:nvSpPr>
        <p:spPr>
          <a:xfrm>
            <a:off x="548025" y="5385647"/>
            <a:ext cx="1352657" cy="187453"/>
          </a:xfrm>
          <a:prstGeom prst="rect">
            <a:avLst/>
          </a:prstGeom>
          <a:noFill/>
          <a:ln>
            <a:noFill/>
          </a:ln>
        </p:spPr>
        <p:txBody>
          <a:bodyPr wrap="square" lIns="36000" tIns="0" rIns="0" bIns="18000" rtlCol="0" anchor="b">
            <a:spAutoFit/>
          </a:bodyPr>
          <a:lstStyle/>
          <a:p>
            <a:r>
              <a:rPr lang="en-US" sz="1100" dirty="0">
                <a:solidFill>
                  <a:srgbClr val="293C47"/>
                </a:solidFill>
                <a:latin typeface="Gotham Book" pitchFamily="50" charset="0"/>
                <a:cs typeface="Gotham Book" pitchFamily="50" charset="0"/>
              </a:rPr>
              <a:t>Heavy clients</a:t>
            </a:r>
            <a:endParaRPr lang="en-US" sz="1200" dirty="0">
              <a:solidFill>
                <a:srgbClr val="293C47"/>
              </a:solidFill>
              <a:latin typeface="Gotham Book" pitchFamily="50" charset="0"/>
              <a:cs typeface="Gotham Book" pitchFamily="50" charset="0"/>
            </a:endParaRPr>
          </a:p>
        </p:txBody>
      </p:sp>
      <p:sp>
        <p:nvSpPr>
          <p:cNvPr id="32" name="TextBox 31">
            <a:extLst>
              <a:ext uri="{FF2B5EF4-FFF2-40B4-BE49-F238E27FC236}">
                <a16:creationId xmlns:a16="http://schemas.microsoft.com/office/drawing/2014/main" id="{AC6F5036-C31A-4FFA-8075-6CCE0DDC5290}"/>
              </a:ext>
            </a:extLst>
          </p:cNvPr>
          <p:cNvSpPr txBox="1"/>
          <p:nvPr/>
        </p:nvSpPr>
        <p:spPr>
          <a:xfrm>
            <a:off x="552343" y="4642478"/>
            <a:ext cx="1352657" cy="187453"/>
          </a:xfrm>
          <a:prstGeom prst="rect">
            <a:avLst/>
          </a:prstGeom>
          <a:noFill/>
          <a:ln>
            <a:noFill/>
          </a:ln>
        </p:spPr>
        <p:txBody>
          <a:bodyPr wrap="square" lIns="36000" tIns="0" rIns="0" bIns="18000" rtlCol="0" anchor="b">
            <a:spAutoFit/>
          </a:bodyPr>
          <a:lstStyle/>
          <a:p>
            <a:r>
              <a:rPr lang="en-US" sz="1100" dirty="0">
                <a:solidFill>
                  <a:srgbClr val="293C47"/>
                </a:solidFill>
                <a:latin typeface="Gotham Book" pitchFamily="50" charset="0"/>
                <a:cs typeface="Gotham Book" pitchFamily="50" charset="0"/>
              </a:rPr>
              <a:t>Web &amp; Mobile</a:t>
            </a:r>
            <a:endParaRPr lang="en-US" sz="1200" dirty="0">
              <a:solidFill>
                <a:srgbClr val="293C47"/>
              </a:solidFill>
              <a:latin typeface="Gotham Book" pitchFamily="50" charset="0"/>
              <a:cs typeface="Gotham Book" pitchFamily="50" charset="0"/>
            </a:endParaRPr>
          </a:p>
        </p:txBody>
      </p:sp>
      <p:sp>
        <p:nvSpPr>
          <p:cNvPr id="33" name="TextBox 32">
            <a:extLst>
              <a:ext uri="{FF2B5EF4-FFF2-40B4-BE49-F238E27FC236}">
                <a16:creationId xmlns:a16="http://schemas.microsoft.com/office/drawing/2014/main" id="{612B21D8-F38C-487C-B711-D6B3EE3AE533}"/>
              </a:ext>
            </a:extLst>
          </p:cNvPr>
          <p:cNvSpPr txBox="1"/>
          <p:nvPr/>
        </p:nvSpPr>
        <p:spPr>
          <a:xfrm>
            <a:off x="9482545" y="3097842"/>
            <a:ext cx="1577526" cy="153888"/>
          </a:xfrm>
          <a:prstGeom prst="rect">
            <a:avLst/>
          </a:prstGeom>
          <a:noFill/>
          <a:ln>
            <a:noFill/>
          </a:ln>
        </p:spPr>
        <p:txBody>
          <a:bodyPr wrap="square" lIns="0" tIns="0" rIns="0" bIns="0" rtlCol="0" anchor="b">
            <a:spAutoFit/>
          </a:bodyPr>
          <a:lstStyle/>
          <a:p>
            <a:r>
              <a:rPr lang="en-US" sz="1000" dirty="0">
                <a:solidFill>
                  <a:srgbClr val="293C47"/>
                </a:solidFill>
                <a:latin typeface="Gotham Book" pitchFamily="50" charset="0"/>
                <a:cs typeface="Gotham Book" pitchFamily="50" charset="0"/>
              </a:rPr>
              <a:t>Size in Million LOCs</a:t>
            </a:r>
            <a:endParaRPr lang="en-US" sz="1050" dirty="0">
              <a:solidFill>
                <a:srgbClr val="293C47"/>
              </a:solidFill>
              <a:latin typeface="Gotham Book" pitchFamily="50" charset="0"/>
              <a:cs typeface="Gotham Book" pitchFamily="50" charset="0"/>
            </a:endParaRPr>
          </a:p>
        </p:txBody>
      </p:sp>
      <p:sp>
        <p:nvSpPr>
          <p:cNvPr id="26" name="TextBox 25">
            <a:extLst>
              <a:ext uri="{FF2B5EF4-FFF2-40B4-BE49-F238E27FC236}">
                <a16:creationId xmlns:a16="http://schemas.microsoft.com/office/drawing/2014/main" id="{77AC200F-E41D-451F-8931-51BE38899620}"/>
              </a:ext>
            </a:extLst>
          </p:cNvPr>
          <p:cNvSpPr txBox="1"/>
          <p:nvPr/>
        </p:nvSpPr>
        <p:spPr>
          <a:xfrm>
            <a:off x="552343" y="3899309"/>
            <a:ext cx="1352657" cy="187453"/>
          </a:xfrm>
          <a:prstGeom prst="rect">
            <a:avLst/>
          </a:prstGeom>
          <a:noFill/>
          <a:ln>
            <a:noFill/>
          </a:ln>
        </p:spPr>
        <p:txBody>
          <a:bodyPr wrap="square" lIns="36000" tIns="0" rIns="0" bIns="18000" rtlCol="0" anchor="b">
            <a:spAutoFit/>
          </a:bodyPr>
          <a:lstStyle/>
          <a:p>
            <a:r>
              <a:rPr lang="en-US" sz="1100" dirty="0">
                <a:solidFill>
                  <a:srgbClr val="293C47"/>
                </a:solidFill>
                <a:latin typeface="Gotham Book" pitchFamily="50" charset="0"/>
                <a:cs typeface="Gotham Book" pitchFamily="50" charset="0"/>
              </a:rPr>
              <a:t>Embedded</a:t>
            </a:r>
            <a:endParaRPr lang="en-US" sz="1200" dirty="0">
              <a:solidFill>
                <a:srgbClr val="293C47"/>
              </a:solidFill>
              <a:latin typeface="Gotham Book" pitchFamily="50" charset="0"/>
              <a:cs typeface="Gotham Book" pitchFamily="50" charset="0"/>
            </a:endParaRPr>
          </a:p>
        </p:txBody>
      </p:sp>
      <p:sp>
        <p:nvSpPr>
          <p:cNvPr id="28" name="TextBox 27">
            <a:extLst>
              <a:ext uri="{FF2B5EF4-FFF2-40B4-BE49-F238E27FC236}">
                <a16:creationId xmlns:a16="http://schemas.microsoft.com/office/drawing/2014/main" id="{F0516445-DB00-40C9-9B23-FEC818A787DA}"/>
              </a:ext>
            </a:extLst>
          </p:cNvPr>
          <p:cNvSpPr txBox="1"/>
          <p:nvPr/>
        </p:nvSpPr>
        <p:spPr>
          <a:xfrm>
            <a:off x="7947111" y="6093335"/>
            <a:ext cx="3654425" cy="224838"/>
          </a:xfrm>
          <a:prstGeom prst="rect">
            <a:avLst/>
          </a:prstGeom>
        </p:spPr>
        <p:txBody>
          <a:bodyPr vert="horz" wrap="square" lIns="46800" tIns="45720" rIns="46800" bIns="45720" rtlCol="0" anchor="b">
            <a:noAutofit/>
          </a:bodyPr>
          <a:lstStyle/>
          <a:p>
            <a:pPr algn="r"/>
            <a:r>
              <a:rPr lang="en-US" sz="600" dirty="0">
                <a:solidFill>
                  <a:srgbClr val="CEF7F4"/>
                </a:solidFill>
              </a:rPr>
              <a:t>Source: Capers Jones, The Economist, CAST study</a:t>
            </a:r>
            <a:endParaRPr lang="en-US" sz="900" dirty="0">
              <a:solidFill>
                <a:srgbClr val="CEF7F4"/>
              </a:solidFill>
            </a:endParaRPr>
          </a:p>
        </p:txBody>
      </p:sp>
      <p:grpSp>
        <p:nvGrpSpPr>
          <p:cNvPr id="12" name="Group 11">
            <a:extLst>
              <a:ext uri="{FF2B5EF4-FFF2-40B4-BE49-F238E27FC236}">
                <a16:creationId xmlns:a16="http://schemas.microsoft.com/office/drawing/2014/main" id="{DE399E6C-7575-4DF9-B6F7-E61F5484F56F}"/>
              </a:ext>
            </a:extLst>
          </p:cNvPr>
          <p:cNvGrpSpPr/>
          <p:nvPr/>
        </p:nvGrpSpPr>
        <p:grpSpPr>
          <a:xfrm>
            <a:off x="705115" y="1425837"/>
            <a:ext cx="1440000" cy="468000"/>
            <a:chOff x="346061" y="1237803"/>
            <a:chExt cx="1440000" cy="468000"/>
          </a:xfrm>
        </p:grpSpPr>
        <p:sp>
          <p:nvSpPr>
            <p:cNvPr id="8" name="Rectangle 7">
              <a:extLst>
                <a:ext uri="{FF2B5EF4-FFF2-40B4-BE49-F238E27FC236}">
                  <a16:creationId xmlns:a16="http://schemas.microsoft.com/office/drawing/2014/main" id="{7B37FB7B-526E-4567-A1A5-7808136762F8}"/>
                </a:ext>
              </a:extLst>
            </p:cNvPr>
            <p:cNvSpPr/>
            <p:nvPr/>
          </p:nvSpPr>
          <p:spPr>
            <a:xfrm>
              <a:off x="346061" y="1237803"/>
              <a:ext cx="1440000" cy="468000"/>
            </a:xfrm>
            <a:prstGeom prst="rect">
              <a:avLst/>
            </a:prstGeom>
            <a:solidFill>
              <a:srgbClr val="FEB86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t" anchorCtr="0"/>
            <a:lstStyle/>
            <a:p>
              <a:r>
                <a:rPr lang="en-US" sz="1100" dirty="0">
                  <a:solidFill>
                    <a:srgbClr val="293C47"/>
                  </a:solidFill>
                </a:rPr>
                <a:t>Lines of code</a:t>
              </a:r>
            </a:p>
          </p:txBody>
        </p:sp>
        <p:sp>
          <p:nvSpPr>
            <p:cNvPr id="35" name="Rectangle 34" descr="TEXT;APPLICATION_METRIC;SZID=10151,FORMAT=N0">
              <a:extLst>
                <a:ext uri="{FF2B5EF4-FFF2-40B4-BE49-F238E27FC236}">
                  <a16:creationId xmlns:a16="http://schemas.microsoft.com/office/drawing/2014/main" id="{BB1926DC-8999-4D2E-88C9-C86881123977}"/>
                </a:ext>
              </a:extLst>
            </p:cNvPr>
            <p:cNvSpPr/>
            <p:nvPr/>
          </p:nvSpPr>
          <p:spPr>
            <a:xfrm>
              <a:off x="346063" y="1444011"/>
              <a:ext cx="1419057" cy="261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b"/>
            <a:lstStyle/>
            <a:p>
              <a:pPr algn="r"/>
              <a:r>
                <a:rPr lang="en-US" sz="1100" dirty="0">
                  <a:solidFill>
                    <a:srgbClr val="293C47"/>
                  </a:solidFill>
                </a:rPr>
                <a:t>1,405,565</a:t>
              </a:r>
            </a:p>
          </p:txBody>
        </p:sp>
      </p:grpSp>
      <p:grpSp>
        <p:nvGrpSpPr>
          <p:cNvPr id="15" name="Group 14">
            <a:extLst>
              <a:ext uri="{FF2B5EF4-FFF2-40B4-BE49-F238E27FC236}">
                <a16:creationId xmlns:a16="http://schemas.microsoft.com/office/drawing/2014/main" id="{4D0EB09C-563E-4730-8D5B-A3EBDE98AF5B}"/>
              </a:ext>
            </a:extLst>
          </p:cNvPr>
          <p:cNvGrpSpPr/>
          <p:nvPr/>
        </p:nvGrpSpPr>
        <p:grpSpPr>
          <a:xfrm>
            <a:off x="3977627" y="1425837"/>
            <a:ext cx="1440000" cy="468000"/>
            <a:chOff x="7426591" y="1237803"/>
            <a:chExt cx="1440000" cy="468000"/>
          </a:xfrm>
        </p:grpSpPr>
        <p:sp>
          <p:nvSpPr>
            <p:cNvPr id="38" name="Rectangle 37">
              <a:extLst>
                <a:ext uri="{FF2B5EF4-FFF2-40B4-BE49-F238E27FC236}">
                  <a16:creationId xmlns:a16="http://schemas.microsoft.com/office/drawing/2014/main" id="{E65C3243-544C-478F-9149-2C9C44A13825}"/>
                </a:ext>
              </a:extLst>
            </p:cNvPr>
            <p:cNvSpPr/>
            <p:nvPr/>
          </p:nvSpPr>
          <p:spPr>
            <a:xfrm>
              <a:off x="7426591" y="1237803"/>
              <a:ext cx="1440000" cy="468000"/>
            </a:xfrm>
            <a:prstGeom prst="rect">
              <a:avLst/>
            </a:prstGeom>
            <a:solidFill>
              <a:srgbClr val="FEB86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t" anchorCtr="0"/>
            <a:lstStyle/>
            <a:p>
              <a:r>
                <a:rPr lang="en-US" sz="1100" dirty="0">
                  <a:solidFill>
                    <a:srgbClr val="293C47"/>
                  </a:solidFill>
                </a:rPr>
                <a:t>Classes</a:t>
              </a:r>
            </a:p>
          </p:txBody>
        </p:sp>
        <p:sp>
          <p:nvSpPr>
            <p:cNvPr id="39" name="Rectangle 38" descr="TEXT;APPLICATION_METRIC;SZID=10155,FORMAT=N0">
              <a:extLst>
                <a:ext uri="{FF2B5EF4-FFF2-40B4-BE49-F238E27FC236}">
                  <a16:creationId xmlns:a16="http://schemas.microsoft.com/office/drawing/2014/main" id="{CCAF6DDA-3A5D-4E90-884D-E2B6CAE45E37}"/>
                </a:ext>
              </a:extLst>
            </p:cNvPr>
            <p:cNvSpPr/>
            <p:nvPr/>
          </p:nvSpPr>
          <p:spPr>
            <a:xfrm>
              <a:off x="7426592" y="1444011"/>
              <a:ext cx="1439999" cy="261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b"/>
            <a:lstStyle/>
            <a:p>
              <a:pPr algn="r"/>
              <a:r>
                <a:rPr lang="en-US" sz="1100" dirty="0">
                  <a:solidFill>
                    <a:srgbClr val="293C47"/>
                  </a:solidFill>
                </a:rPr>
                <a:t>9,303</a:t>
              </a:r>
            </a:p>
          </p:txBody>
        </p:sp>
      </p:grpSp>
      <p:grpSp>
        <p:nvGrpSpPr>
          <p:cNvPr id="24" name="Group 23">
            <a:extLst>
              <a:ext uri="{FF2B5EF4-FFF2-40B4-BE49-F238E27FC236}">
                <a16:creationId xmlns:a16="http://schemas.microsoft.com/office/drawing/2014/main" id="{B842216C-BCCC-41D2-821D-CDCAE98F3AA9}"/>
              </a:ext>
            </a:extLst>
          </p:cNvPr>
          <p:cNvGrpSpPr/>
          <p:nvPr/>
        </p:nvGrpSpPr>
        <p:grpSpPr>
          <a:xfrm>
            <a:off x="2341371" y="1425837"/>
            <a:ext cx="1440000" cy="468000"/>
            <a:chOff x="5757522" y="1237803"/>
            <a:chExt cx="1440000" cy="468000"/>
          </a:xfrm>
        </p:grpSpPr>
        <p:sp>
          <p:nvSpPr>
            <p:cNvPr id="41" name="Rectangle 40">
              <a:extLst>
                <a:ext uri="{FF2B5EF4-FFF2-40B4-BE49-F238E27FC236}">
                  <a16:creationId xmlns:a16="http://schemas.microsoft.com/office/drawing/2014/main" id="{F1F6AB11-C7A6-4805-8667-B5A336C2D9FE}"/>
                </a:ext>
              </a:extLst>
            </p:cNvPr>
            <p:cNvSpPr/>
            <p:nvPr/>
          </p:nvSpPr>
          <p:spPr>
            <a:xfrm>
              <a:off x="5757522" y="1237803"/>
              <a:ext cx="1440000" cy="468000"/>
            </a:xfrm>
            <a:prstGeom prst="rect">
              <a:avLst/>
            </a:prstGeom>
            <a:solidFill>
              <a:srgbClr val="FEB86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t" anchorCtr="0"/>
            <a:lstStyle/>
            <a:p>
              <a:r>
                <a:rPr lang="en-US" sz="1100" dirty="0">
                  <a:solidFill>
                    <a:srgbClr val="293C47"/>
                  </a:solidFill>
                </a:rPr>
                <a:t>Files</a:t>
              </a:r>
            </a:p>
          </p:txBody>
        </p:sp>
        <p:sp>
          <p:nvSpPr>
            <p:cNvPr id="42" name="Rectangle 41" descr="TEXT;APPLICATION_METRIC;SZID=10154,FORMAT=N0">
              <a:extLst>
                <a:ext uri="{FF2B5EF4-FFF2-40B4-BE49-F238E27FC236}">
                  <a16:creationId xmlns:a16="http://schemas.microsoft.com/office/drawing/2014/main" id="{57211AEA-EE76-4606-92B4-F60B11A3E557}"/>
                </a:ext>
              </a:extLst>
            </p:cNvPr>
            <p:cNvSpPr/>
            <p:nvPr/>
          </p:nvSpPr>
          <p:spPr>
            <a:xfrm>
              <a:off x="5757523" y="1444011"/>
              <a:ext cx="1439999" cy="261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b"/>
            <a:lstStyle/>
            <a:p>
              <a:pPr algn="r"/>
              <a:r>
                <a:rPr lang="en-US" sz="1100" dirty="0">
                  <a:solidFill>
                    <a:srgbClr val="293C47"/>
                  </a:solidFill>
                </a:rPr>
                <a:t>10,018</a:t>
              </a:r>
            </a:p>
          </p:txBody>
        </p:sp>
      </p:grpSp>
      <p:grpSp>
        <p:nvGrpSpPr>
          <p:cNvPr id="25" name="Group 24">
            <a:extLst>
              <a:ext uri="{FF2B5EF4-FFF2-40B4-BE49-F238E27FC236}">
                <a16:creationId xmlns:a16="http://schemas.microsoft.com/office/drawing/2014/main" id="{D8705F00-36CF-443E-BF56-CE51E4002CB1}"/>
              </a:ext>
            </a:extLst>
          </p:cNvPr>
          <p:cNvGrpSpPr/>
          <p:nvPr/>
        </p:nvGrpSpPr>
        <p:grpSpPr>
          <a:xfrm>
            <a:off x="2341372" y="2036455"/>
            <a:ext cx="1440000" cy="468000"/>
            <a:chOff x="4005679" y="2375210"/>
            <a:chExt cx="1440000" cy="468000"/>
          </a:xfrm>
        </p:grpSpPr>
        <p:sp>
          <p:nvSpPr>
            <p:cNvPr id="44" name="Rectangle 43">
              <a:extLst>
                <a:ext uri="{FF2B5EF4-FFF2-40B4-BE49-F238E27FC236}">
                  <a16:creationId xmlns:a16="http://schemas.microsoft.com/office/drawing/2014/main" id="{1659EDC2-C182-41E8-B37E-E6A30576C872}"/>
                </a:ext>
              </a:extLst>
            </p:cNvPr>
            <p:cNvSpPr/>
            <p:nvPr/>
          </p:nvSpPr>
          <p:spPr>
            <a:xfrm>
              <a:off x="4005679" y="2375210"/>
              <a:ext cx="1440000" cy="468000"/>
            </a:xfrm>
            <a:prstGeom prst="rect">
              <a:avLst/>
            </a:prstGeom>
            <a:solidFill>
              <a:srgbClr val="FEB86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t" anchorCtr="0"/>
            <a:lstStyle/>
            <a:p>
              <a:r>
                <a:rPr lang="en-US" sz="1100" dirty="0">
                  <a:solidFill>
                    <a:srgbClr val="293C47"/>
                  </a:solidFill>
                </a:rPr>
                <a:t>SQL artifacts</a:t>
              </a:r>
            </a:p>
          </p:txBody>
        </p:sp>
        <p:sp>
          <p:nvSpPr>
            <p:cNvPr id="45" name="Rectangle 44" descr="TEXT;APPLICATION_METRIC;SZID=10158,FORMAT=N0">
              <a:extLst>
                <a:ext uri="{FF2B5EF4-FFF2-40B4-BE49-F238E27FC236}">
                  <a16:creationId xmlns:a16="http://schemas.microsoft.com/office/drawing/2014/main" id="{FB2F2C07-7759-4653-AD00-B2B204918B29}"/>
                </a:ext>
              </a:extLst>
            </p:cNvPr>
            <p:cNvSpPr/>
            <p:nvPr/>
          </p:nvSpPr>
          <p:spPr>
            <a:xfrm>
              <a:off x="4005680" y="2581418"/>
              <a:ext cx="1439999"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b"/>
            <a:lstStyle/>
            <a:p>
              <a:pPr algn="r"/>
              <a:r>
                <a:rPr lang="en-US" sz="1100" dirty="0">
                  <a:solidFill>
                    <a:srgbClr val="293C47"/>
                  </a:solidFill>
                </a:rPr>
                <a:t>8</a:t>
              </a:r>
            </a:p>
          </p:txBody>
        </p:sp>
      </p:grpSp>
      <p:grpSp>
        <p:nvGrpSpPr>
          <p:cNvPr id="29" name="Group 28">
            <a:extLst>
              <a:ext uri="{FF2B5EF4-FFF2-40B4-BE49-F238E27FC236}">
                <a16:creationId xmlns:a16="http://schemas.microsoft.com/office/drawing/2014/main" id="{CBF60EDC-53B6-458C-9070-84C71159D989}"/>
              </a:ext>
            </a:extLst>
          </p:cNvPr>
          <p:cNvGrpSpPr/>
          <p:nvPr/>
        </p:nvGrpSpPr>
        <p:grpSpPr>
          <a:xfrm>
            <a:off x="704395" y="2036637"/>
            <a:ext cx="1440000" cy="468000"/>
            <a:chOff x="1690845" y="2249461"/>
            <a:chExt cx="1440000" cy="468000"/>
          </a:xfrm>
        </p:grpSpPr>
        <p:sp>
          <p:nvSpPr>
            <p:cNvPr id="47" name="Rectangle 46">
              <a:extLst>
                <a:ext uri="{FF2B5EF4-FFF2-40B4-BE49-F238E27FC236}">
                  <a16:creationId xmlns:a16="http://schemas.microsoft.com/office/drawing/2014/main" id="{D06C6C17-5117-4F05-9DD4-4986E27CE65E}"/>
                </a:ext>
              </a:extLst>
            </p:cNvPr>
            <p:cNvSpPr/>
            <p:nvPr/>
          </p:nvSpPr>
          <p:spPr>
            <a:xfrm>
              <a:off x="1690845" y="2249461"/>
              <a:ext cx="1440000" cy="468000"/>
            </a:xfrm>
            <a:prstGeom prst="rect">
              <a:avLst/>
            </a:prstGeom>
            <a:solidFill>
              <a:srgbClr val="FEB86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t" anchorCtr="0"/>
            <a:lstStyle/>
            <a:p>
              <a:r>
                <a:rPr lang="en-US" sz="1100" dirty="0">
                  <a:solidFill>
                    <a:srgbClr val="293C47"/>
                  </a:solidFill>
                </a:rPr>
                <a:t>Data tables</a:t>
              </a:r>
            </a:p>
          </p:txBody>
        </p:sp>
        <p:sp>
          <p:nvSpPr>
            <p:cNvPr id="48" name="Rectangle 47" descr="TEXT;APPLICATION_METRIC;SZID=10163,FORMAT=N0">
              <a:extLst>
                <a:ext uri="{FF2B5EF4-FFF2-40B4-BE49-F238E27FC236}">
                  <a16:creationId xmlns:a16="http://schemas.microsoft.com/office/drawing/2014/main" id="{4C1C7C91-33D6-49C1-986E-3A5BF135B395}"/>
                </a:ext>
              </a:extLst>
            </p:cNvPr>
            <p:cNvSpPr/>
            <p:nvPr/>
          </p:nvSpPr>
          <p:spPr>
            <a:xfrm>
              <a:off x="1690846" y="2455669"/>
              <a:ext cx="1439999"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b"/>
            <a:lstStyle/>
            <a:p>
              <a:pPr algn="r"/>
              <a:r>
                <a:rPr lang="en-US" sz="1100" dirty="0">
                  <a:solidFill>
                    <a:srgbClr val="293C47"/>
                  </a:solidFill>
                </a:rPr>
                <a:t>421</a:t>
              </a:r>
            </a:p>
          </p:txBody>
        </p:sp>
      </p:grpSp>
      <p:grpSp>
        <p:nvGrpSpPr>
          <p:cNvPr id="57" name="Group 56">
            <a:extLst>
              <a:ext uri="{FF2B5EF4-FFF2-40B4-BE49-F238E27FC236}">
                <a16:creationId xmlns:a16="http://schemas.microsoft.com/office/drawing/2014/main" id="{34E428ED-4F67-4BEA-99D7-9447AC1959D8}"/>
              </a:ext>
            </a:extLst>
          </p:cNvPr>
          <p:cNvGrpSpPr/>
          <p:nvPr/>
        </p:nvGrpSpPr>
        <p:grpSpPr>
          <a:xfrm>
            <a:off x="3977629" y="2036637"/>
            <a:ext cx="1439999" cy="467636"/>
            <a:chOff x="3977629" y="2036637"/>
            <a:chExt cx="1439999" cy="467636"/>
          </a:xfrm>
        </p:grpSpPr>
        <p:sp>
          <p:nvSpPr>
            <p:cNvPr id="5" name="Rectangle 6">
              <a:extLst>
                <a:ext uri="{FF2B5EF4-FFF2-40B4-BE49-F238E27FC236}">
                  <a16:creationId xmlns:a16="http://schemas.microsoft.com/office/drawing/2014/main" id="{9FCACFC5-C7CB-452E-B724-5A236D909962}"/>
                </a:ext>
              </a:extLst>
            </p:cNvPr>
            <p:cNvSpPr>
              <a:spLocks noChangeArrowheads="1"/>
            </p:cNvSpPr>
            <p:nvPr/>
          </p:nvSpPr>
          <p:spPr bwMode="auto">
            <a:xfrm>
              <a:off x="3977629" y="2127771"/>
              <a:ext cx="1439998"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noAutofit/>
            </a:bodyPr>
            <a:lstStyle/>
            <a:p>
              <a:pPr algn="ctr" fontAlgn="base">
                <a:spcBef>
                  <a:spcPct val="0"/>
                </a:spcBef>
                <a:spcAft>
                  <a:spcPct val="0"/>
                </a:spcAft>
              </a:pPr>
              <a:r>
                <a:rPr lang="en-GB" sz="1050" b="1" cap="small" dirty="0">
                  <a:solidFill>
                    <a:srgbClr val="293C47"/>
                  </a:solidFill>
                  <a:latin typeface="Gotham Book" pitchFamily="50" charset="0"/>
                  <a:ea typeface="Calibri" pitchFamily="34" charset="0"/>
                  <a:cs typeface="Gotham Book" pitchFamily="50" charset="0"/>
                </a:rPr>
                <a:t>Technical Size</a:t>
              </a:r>
              <a:endParaRPr lang="en-GB" sz="1050" b="1" cap="small" dirty="0">
                <a:solidFill>
                  <a:srgbClr val="293C47"/>
                </a:solidFill>
                <a:latin typeface="Gotham Book" pitchFamily="50" charset="0"/>
                <a:cs typeface="Gotham Book" pitchFamily="50" charset="0"/>
              </a:endParaRPr>
            </a:p>
          </p:txBody>
        </p:sp>
        <p:cxnSp>
          <p:nvCxnSpPr>
            <p:cNvPr id="49" name="Straight Connector 48">
              <a:extLst>
                <a:ext uri="{FF2B5EF4-FFF2-40B4-BE49-F238E27FC236}">
                  <a16:creationId xmlns:a16="http://schemas.microsoft.com/office/drawing/2014/main" id="{47FB9897-F8FC-460B-8B95-910828AF9A43}"/>
                </a:ext>
              </a:extLst>
            </p:cNvPr>
            <p:cNvCxnSpPr>
              <a:cxnSpLocks/>
            </p:cNvCxnSpPr>
            <p:nvPr/>
          </p:nvCxnSpPr>
          <p:spPr>
            <a:xfrm>
              <a:off x="5415476" y="2036637"/>
              <a:ext cx="0" cy="467636"/>
            </a:xfrm>
            <a:prstGeom prst="line">
              <a:avLst/>
            </a:prstGeom>
            <a:ln>
              <a:solidFill>
                <a:srgbClr val="FEB86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9C932A1-BD8A-420E-939C-53FBE8A2E3EE}"/>
                </a:ext>
              </a:extLst>
            </p:cNvPr>
            <p:cNvCxnSpPr>
              <a:cxnSpLocks/>
            </p:cNvCxnSpPr>
            <p:nvPr/>
          </p:nvCxnSpPr>
          <p:spPr>
            <a:xfrm flipH="1">
              <a:off x="3977630" y="2502294"/>
              <a:ext cx="1439998" cy="0"/>
            </a:xfrm>
            <a:prstGeom prst="line">
              <a:avLst/>
            </a:prstGeom>
            <a:ln>
              <a:solidFill>
                <a:srgbClr val="FEB86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18388665-C7B9-4CFC-87E7-4E571BBB8627}"/>
              </a:ext>
            </a:extLst>
          </p:cNvPr>
          <p:cNvGrpSpPr/>
          <p:nvPr/>
        </p:nvGrpSpPr>
        <p:grpSpPr>
          <a:xfrm>
            <a:off x="9996083" y="1425837"/>
            <a:ext cx="1440000" cy="468000"/>
            <a:chOff x="7426591" y="1237803"/>
            <a:chExt cx="1440000" cy="468000"/>
          </a:xfrm>
        </p:grpSpPr>
        <p:sp>
          <p:nvSpPr>
            <p:cNvPr id="59" name="Rectangle 58">
              <a:extLst>
                <a:ext uri="{FF2B5EF4-FFF2-40B4-BE49-F238E27FC236}">
                  <a16:creationId xmlns:a16="http://schemas.microsoft.com/office/drawing/2014/main" id="{79C0FADB-27DB-4A81-B846-549610E39652}"/>
                </a:ext>
              </a:extLst>
            </p:cNvPr>
            <p:cNvSpPr/>
            <p:nvPr/>
          </p:nvSpPr>
          <p:spPr>
            <a:xfrm>
              <a:off x="7426591" y="1237803"/>
              <a:ext cx="1440000" cy="468000"/>
            </a:xfrm>
            <a:prstGeom prst="rect">
              <a:avLst/>
            </a:prstGeom>
            <a:solidFill>
              <a:srgbClr val="FEB86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t" anchorCtr="0"/>
            <a:lstStyle/>
            <a:p>
              <a:r>
                <a:rPr lang="en-US" sz="900" dirty="0">
                  <a:solidFill>
                    <a:srgbClr val="293C47"/>
                  </a:solidFill>
                </a:rPr>
                <a:t>Transactional Function Points</a:t>
              </a:r>
            </a:p>
          </p:txBody>
        </p:sp>
        <p:sp>
          <p:nvSpPr>
            <p:cNvPr id="60" name="Rectangle 59" descr="TEXT;APPLICATION_METRIC;SZID=10204,FORMAT=N0">
              <a:extLst>
                <a:ext uri="{FF2B5EF4-FFF2-40B4-BE49-F238E27FC236}">
                  <a16:creationId xmlns:a16="http://schemas.microsoft.com/office/drawing/2014/main" id="{CBB9DC6D-FAA9-4B59-8657-0C6C1B0934B7}"/>
                </a:ext>
              </a:extLst>
            </p:cNvPr>
            <p:cNvSpPr/>
            <p:nvPr/>
          </p:nvSpPr>
          <p:spPr>
            <a:xfrm>
              <a:off x="7426592" y="1444011"/>
              <a:ext cx="1439999" cy="261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b"/>
            <a:lstStyle/>
            <a:p>
              <a:pPr algn="r"/>
              <a:r>
                <a:rPr lang="en-US" sz="1100" dirty="0">
                  <a:solidFill>
                    <a:srgbClr val="293C47"/>
                  </a:solidFill>
                </a:rPr>
                <a:t>6,276</a:t>
              </a:r>
            </a:p>
          </p:txBody>
        </p:sp>
      </p:grpSp>
      <p:grpSp>
        <p:nvGrpSpPr>
          <p:cNvPr id="61" name="Group 60">
            <a:extLst>
              <a:ext uri="{FF2B5EF4-FFF2-40B4-BE49-F238E27FC236}">
                <a16:creationId xmlns:a16="http://schemas.microsoft.com/office/drawing/2014/main" id="{D4CB9F0D-A0D5-457B-A979-D68ACDDD3F3B}"/>
              </a:ext>
            </a:extLst>
          </p:cNvPr>
          <p:cNvGrpSpPr/>
          <p:nvPr/>
        </p:nvGrpSpPr>
        <p:grpSpPr>
          <a:xfrm>
            <a:off x="9996083" y="2036637"/>
            <a:ext cx="1440000" cy="468000"/>
            <a:chOff x="5757522" y="1237803"/>
            <a:chExt cx="1440000" cy="468000"/>
          </a:xfrm>
        </p:grpSpPr>
        <p:sp>
          <p:nvSpPr>
            <p:cNvPr id="62" name="Rectangle 61">
              <a:extLst>
                <a:ext uri="{FF2B5EF4-FFF2-40B4-BE49-F238E27FC236}">
                  <a16:creationId xmlns:a16="http://schemas.microsoft.com/office/drawing/2014/main" id="{B5060C62-8929-453A-9019-94D8FF98A301}"/>
                </a:ext>
              </a:extLst>
            </p:cNvPr>
            <p:cNvSpPr/>
            <p:nvPr/>
          </p:nvSpPr>
          <p:spPr>
            <a:xfrm>
              <a:off x="5757522" y="1237803"/>
              <a:ext cx="1440000" cy="468000"/>
            </a:xfrm>
            <a:prstGeom prst="rect">
              <a:avLst/>
            </a:prstGeom>
            <a:solidFill>
              <a:srgbClr val="FEB86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t" anchorCtr="0"/>
            <a:lstStyle/>
            <a:p>
              <a:r>
                <a:rPr lang="en-US" sz="900" dirty="0">
                  <a:solidFill>
                    <a:srgbClr val="293C47"/>
                  </a:solidFill>
                </a:rPr>
                <a:t>Data Function Points</a:t>
              </a:r>
            </a:p>
          </p:txBody>
        </p:sp>
        <p:sp>
          <p:nvSpPr>
            <p:cNvPr id="63" name="Rectangle 62" descr="TEXT;APPLICATION_METRIC;SZID=10203,FORMAT=N0">
              <a:extLst>
                <a:ext uri="{FF2B5EF4-FFF2-40B4-BE49-F238E27FC236}">
                  <a16:creationId xmlns:a16="http://schemas.microsoft.com/office/drawing/2014/main" id="{167D964D-9CF4-4C16-B61D-B5A35AC2BEB7}"/>
                </a:ext>
              </a:extLst>
            </p:cNvPr>
            <p:cNvSpPr/>
            <p:nvPr/>
          </p:nvSpPr>
          <p:spPr>
            <a:xfrm>
              <a:off x="5757523" y="1444011"/>
              <a:ext cx="1439999" cy="261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b"/>
            <a:lstStyle/>
            <a:p>
              <a:pPr algn="r"/>
              <a:r>
                <a:rPr lang="en-US" sz="1100" dirty="0">
                  <a:solidFill>
                    <a:srgbClr val="293C47"/>
                  </a:solidFill>
                </a:rPr>
                <a:t>1,950</a:t>
              </a:r>
            </a:p>
          </p:txBody>
        </p:sp>
      </p:grpSp>
      <p:grpSp>
        <p:nvGrpSpPr>
          <p:cNvPr id="64" name="Group 63">
            <a:extLst>
              <a:ext uri="{FF2B5EF4-FFF2-40B4-BE49-F238E27FC236}">
                <a16:creationId xmlns:a16="http://schemas.microsoft.com/office/drawing/2014/main" id="{C1B389D0-503B-48A4-B52A-641B1D5328B1}"/>
              </a:ext>
            </a:extLst>
          </p:cNvPr>
          <p:cNvGrpSpPr/>
          <p:nvPr/>
        </p:nvGrpSpPr>
        <p:grpSpPr>
          <a:xfrm>
            <a:off x="8359828" y="1428013"/>
            <a:ext cx="1440000" cy="468000"/>
            <a:chOff x="4005679" y="2375210"/>
            <a:chExt cx="1440000" cy="468000"/>
          </a:xfrm>
        </p:grpSpPr>
        <p:sp>
          <p:nvSpPr>
            <p:cNvPr id="65" name="Rectangle 64">
              <a:extLst>
                <a:ext uri="{FF2B5EF4-FFF2-40B4-BE49-F238E27FC236}">
                  <a16:creationId xmlns:a16="http://schemas.microsoft.com/office/drawing/2014/main" id="{5347A0A0-2C43-4B61-9856-7C07E22CAA95}"/>
                </a:ext>
              </a:extLst>
            </p:cNvPr>
            <p:cNvSpPr/>
            <p:nvPr/>
          </p:nvSpPr>
          <p:spPr>
            <a:xfrm>
              <a:off x="4005679" y="2375210"/>
              <a:ext cx="1440000" cy="468000"/>
            </a:xfrm>
            <a:prstGeom prst="rect">
              <a:avLst/>
            </a:prstGeom>
            <a:solidFill>
              <a:srgbClr val="FEB86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t" anchorCtr="0"/>
            <a:lstStyle/>
            <a:p>
              <a:r>
                <a:rPr lang="en-US" sz="900" dirty="0">
                  <a:solidFill>
                    <a:srgbClr val="293C47"/>
                  </a:solidFill>
                </a:rPr>
                <a:t>Automated Function Points</a:t>
              </a:r>
            </a:p>
          </p:txBody>
        </p:sp>
        <p:sp>
          <p:nvSpPr>
            <p:cNvPr id="66" name="Rectangle 65" descr="TEXT;APPLICATION_METRIC;SZID=10202,FORMAT=N0">
              <a:extLst>
                <a:ext uri="{FF2B5EF4-FFF2-40B4-BE49-F238E27FC236}">
                  <a16:creationId xmlns:a16="http://schemas.microsoft.com/office/drawing/2014/main" id="{170B974C-CE10-4014-8A6A-D0916DE56DA7}"/>
                </a:ext>
              </a:extLst>
            </p:cNvPr>
            <p:cNvSpPr/>
            <p:nvPr/>
          </p:nvSpPr>
          <p:spPr>
            <a:xfrm>
              <a:off x="4005680" y="2581418"/>
              <a:ext cx="1439999"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b"/>
            <a:lstStyle/>
            <a:p>
              <a:pPr algn="r"/>
              <a:r>
                <a:rPr lang="en-US" sz="1100" dirty="0">
                  <a:solidFill>
                    <a:srgbClr val="293C47"/>
                  </a:solidFill>
                </a:rPr>
                <a:t>8,226</a:t>
              </a:r>
            </a:p>
          </p:txBody>
        </p:sp>
      </p:grpSp>
      <p:grpSp>
        <p:nvGrpSpPr>
          <p:cNvPr id="67" name="Group 66">
            <a:extLst>
              <a:ext uri="{FF2B5EF4-FFF2-40B4-BE49-F238E27FC236}">
                <a16:creationId xmlns:a16="http://schemas.microsoft.com/office/drawing/2014/main" id="{102F4731-402F-4F6B-BD71-E4ED1B072AC3}"/>
              </a:ext>
            </a:extLst>
          </p:cNvPr>
          <p:cNvGrpSpPr/>
          <p:nvPr/>
        </p:nvGrpSpPr>
        <p:grpSpPr>
          <a:xfrm>
            <a:off x="8355107" y="2036637"/>
            <a:ext cx="1439999" cy="467636"/>
            <a:chOff x="3977629" y="2036637"/>
            <a:chExt cx="1439999" cy="467636"/>
          </a:xfrm>
        </p:grpSpPr>
        <p:sp>
          <p:nvSpPr>
            <p:cNvPr id="68" name="Rectangle 6">
              <a:extLst>
                <a:ext uri="{FF2B5EF4-FFF2-40B4-BE49-F238E27FC236}">
                  <a16:creationId xmlns:a16="http://schemas.microsoft.com/office/drawing/2014/main" id="{0476CFDA-747B-4EAC-926E-1537A93D66AD}"/>
                </a:ext>
              </a:extLst>
            </p:cNvPr>
            <p:cNvSpPr>
              <a:spLocks noChangeArrowheads="1"/>
            </p:cNvSpPr>
            <p:nvPr/>
          </p:nvSpPr>
          <p:spPr bwMode="auto">
            <a:xfrm>
              <a:off x="3977629" y="2127771"/>
              <a:ext cx="1439998"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noAutofit/>
            </a:bodyPr>
            <a:lstStyle/>
            <a:p>
              <a:pPr algn="ctr" fontAlgn="base">
                <a:spcBef>
                  <a:spcPct val="0"/>
                </a:spcBef>
                <a:spcAft>
                  <a:spcPct val="0"/>
                </a:spcAft>
              </a:pPr>
              <a:r>
                <a:rPr lang="en-GB" sz="1050" b="1" cap="small" dirty="0">
                  <a:solidFill>
                    <a:srgbClr val="293C47"/>
                  </a:solidFill>
                  <a:latin typeface="Gotham Book" pitchFamily="50" charset="0"/>
                  <a:ea typeface="Calibri" pitchFamily="34" charset="0"/>
                  <a:cs typeface="Gotham Book" pitchFamily="50" charset="0"/>
                </a:rPr>
                <a:t>Functional Size</a:t>
              </a:r>
              <a:endParaRPr lang="en-GB" sz="1050" b="1" cap="small" dirty="0">
                <a:solidFill>
                  <a:srgbClr val="293C47"/>
                </a:solidFill>
                <a:latin typeface="Gotham Book" pitchFamily="50" charset="0"/>
                <a:cs typeface="Gotham Book" pitchFamily="50" charset="0"/>
              </a:endParaRPr>
            </a:p>
          </p:txBody>
        </p:sp>
        <p:cxnSp>
          <p:nvCxnSpPr>
            <p:cNvPr id="69" name="Straight Connector 68">
              <a:extLst>
                <a:ext uri="{FF2B5EF4-FFF2-40B4-BE49-F238E27FC236}">
                  <a16:creationId xmlns:a16="http://schemas.microsoft.com/office/drawing/2014/main" id="{D83E0CD3-A1CC-4DDA-9EDE-DBF8B877945C}"/>
                </a:ext>
              </a:extLst>
            </p:cNvPr>
            <p:cNvCxnSpPr>
              <a:cxnSpLocks/>
            </p:cNvCxnSpPr>
            <p:nvPr/>
          </p:nvCxnSpPr>
          <p:spPr>
            <a:xfrm>
              <a:off x="3980445" y="2036637"/>
              <a:ext cx="0" cy="467636"/>
            </a:xfrm>
            <a:prstGeom prst="line">
              <a:avLst/>
            </a:prstGeom>
            <a:ln>
              <a:solidFill>
                <a:srgbClr val="FEB86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6868549-22C4-44A2-9684-FC7C6C4F1E25}"/>
                </a:ext>
              </a:extLst>
            </p:cNvPr>
            <p:cNvCxnSpPr>
              <a:cxnSpLocks/>
            </p:cNvCxnSpPr>
            <p:nvPr/>
          </p:nvCxnSpPr>
          <p:spPr>
            <a:xfrm flipH="1">
              <a:off x="3977630" y="2502294"/>
              <a:ext cx="1439998" cy="0"/>
            </a:xfrm>
            <a:prstGeom prst="line">
              <a:avLst/>
            </a:prstGeom>
            <a:ln>
              <a:solidFill>
                <a:srgbClr val="FEB861"/>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A1D34C1D-4F5C-41D3-AED9-4C79FA29BCF8}"/>
              </a:ext>
            </a:extLst>
          </p:cNvPr>
          <p:cNvCxnSpPr>
            <a:cxnSpLocks/>
          </p:cNvCxnSpPr>
          <p:nvPr/>
        </p:nvCxnSpPr>
        <p:spPr>
          <a:xfrm>
            <a:off x="3781371" y="2734655"/>
            <a:ext cx="0" cy="1882005"/>
          </a:xfrm>
          <a:prstGeom prst="line">
            <a:avLst/>
          </a:prstGeom>
          <a:ln w="19050">
            <a:solidFill>
              <a:srgbClr val="CF7600"/>
            </a:solidFill>
            <a:tailEnd type="ova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3AA548BF-7B2A-43B2-AB51-20313DCC02C6}"/>
              </a:ext>
            </a:extLst>
          </p:cNvPr>
          <p:cNvGrpSpPr/>
          <p:nvPr/>
        </p:nvGrpSpPr>
        <p:grpSpPr>
          <a:xfrm>
            <a:off x="5663263" y="4493929"/>
            <a:ext cx="847551" cy="195591"/>
            <a:chOff x="5663263" y="4588478"/>
            <a:chExt cx="847551" cy="195591"/>
          </a:xfrm>
        </p:grpSpPr>
        <p:sp>
          <p:nvSpPr>
            <p:cNvPr id="54" name="Oval 53">
              <a:extLst>
                <a:ext uri="{FF2B5EF4-FFF2-40B4-BE49-F238E27FC236}">
                  <a16:creationId xmlns:a16="http://schemas.microsoft.com/office/drawing/2014/main" id="{CDE27E96-3FCE-48EF-AE5E-BE5F92520574}"/>
                </a:ext>
              </a:extLst>
            </p:cNvPr>
            <p:cNvSpPr/>
            <p:nvPr/>
          </p:nvSpPr>
          <p:spPr>
            <a:xfrm flipH="1" flipV="1">
              <a:off x="6060651" y="458847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FA5C4A-2709-4078-A27B-18C192DCA597}"/>
                </a:ext>
              </a:extLst>
            </p:cNvPr>
            <p:cNvSpPr/>
            <p:nvPr/>
          </p:nvSpPr>
          <p:spPr>
            <a:xfrm>
              <a:off x="5663263" y="4667983"/>
              <a:ext cx="84755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err="1">
                  <a:solidFill>
                    <a:srgbClr val="293C47"/>
                  </a:solidFill>
                </a:rPr>
                <a:t>Zalando</a:t>
              </a:r>
              <a:r>
                <a:rPr lang="en-US" sz="700" dirty="0">
                  <a:solidFill>
                    <a:srgbClr val="293C47"/>
                  </a:solidFill>
                </a:rPr>
                <a:t> (-2011)</a:t>
              </a:r>
            </a:p>
          </p:txBody>
        </p:sp>
      </p:grpSp>
      <p:grpSp>
        <p:nvGrpSpPr>
          <p:cNvPr id="40" name="Group 39">
            <a:extLst>
              <a:ext uri="{FF2B5EF4-FFF2-40B4-BE49-F238E27FC236}">
                <a16:creationId xmlns:a16="http://schemas.microsoft.com/office/drawing/2014/main" id="{169D3515-7BFC-45EF-BE2B-3F947FE4B3B2}"/>
              </a:ext>
            </a:extLst>
          </p:cNvPr>
          <p:cNvGrpSpPr/>
          <p:nvPr/>
        </p:nvGrpSpPr>
        <p:grpSpPr>
          <a:xfrm>
            <a:off x="6932512" y="4225478"/>
            <a:ext cx="847551" cy="195591"/>
            <a:chOff x="6932512" y="4225478"/>
            <a:chExt cx="847551" cy="195591"/>
          </a:xfrm>
        </p:grpSpPr>
        <p:sp>
          <p:nvSpPr>
            <p:cNvPr id="56" name="Oval 55">
              <a:extLst>
                <a:ext uri="{FF2B5EF4-FFF2-40B4-BE49-F238E27FC236}">
                  <a16:creationId xmlns:a16="http://schemas.microsoft.com/office/drawing/2014/main" id="{887A627C-7819-4AC2-8AFC-FEFFEE11AFCB}"/>
                </a:ext>
              </a:extLst>
            </p:cNvPr>
            <p:cNvSpPr/>
            <p:nvPr/>
          </p:nvSpPr>
          <p:spPr>
            <a:xfrm flipH="1" flipV="1">
              <a:off x="7329900" y="422547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177DAD8-47C1-4831-8079-2E0C67E1152B}"/>
                </a:ext>
              </a:extLst>
            </p:cNvPr>
            <p:cNvSpPr/>
            <p:nvPr/>
          </p:nvSpPr>
          <p:spPr>
            <a:xfrm>
              <a:off x="6932512" y="4304983"/>
              <a:ext cx="84755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err="1">
                  <a:solidFill>
                    <a:srgbClr val="293C47"/>
                  </a:solidFill>
                </a:rPr>
                <a:t>Zalando</a:t>
              </a:r>
              <a:r>
                <a:rPr lang="en-US" sz="700" dirty="0">
                  <a:solidFill>
                    <a:srgbClr val="293C47"/>
                  </a:solidFill>
                </a:rPr>
                <a:t> (2013+)</a:t>
              </a:r>
            </a:p>
          </p:txBody>
        </p:sp>
      </p:grpSp>
      <p:grpSp>
        <p:nvGrpSpPr>
          <p:cNvPr id="43" name="Group 42">
            <a:extLst>
              <a:ext uri="{FF2B5EF4-FFF2-40B4-BE49-F238E27FC236}">
                <a16:creationId xmlns:a16="http://schemas.microsoft.com/office/drawing/2014/main" id="{8BC36D2B-D7A1-43E6-B951-6E6EFCCE2531}"/>
              </a:ext>
            </a:extLst>
          </p:cNvPr>
          <p:cNvGrpSpPr/>
          <p:nvPr/>
        </p:nvGrpSpPr>
        <p:grpSpPr>
          <a:xfrm>
            <a:off x="8452237" y="4407440"/>
            <a:ext cx="1002914" cy="195591"/>
            <a:chOff x="8452237" y="4407440"/>
            <a:chExt cx="1002914" cy="195591"/>
          </a:xfrm>
        </p:grpSpPr>
        <p:sp>
          <p:nvSpPr>
            <p:cNvPr id="73" name="Oval 72">
              <a:extLst>
                <a:ext uri="{FF2B5EF4-FFF2-40B4-BE49-F238E27FC236}">
                  <a16:creationId xmlns:a16="http://schemas.microsoft.com/office/drawing/2014/main" id="{557771B3-2EDD-48D6-BBC2-F88B1B089645}"/>
                </a:ext>
              </a:extLst>
            </p:cNvPr>
            <p:cNvSpPr/>
            <p:nvPr/>
          </p:nvSpPr>
          <p:spPr>
            <a:xfrm flipH="1" flipV="1">
              <a:off x="8927306" y="4407440"/>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B0D65FC-BD47-4789-8387-CB534787721F}"/>
                </a:ext>
              </a:extLst>
            </p:cNvPr>
            <p:cNvSpPr/>
            <p:nvPr/>
          </p:nvSpPr>
          <p:spPr>
            <a:xfrm>
              <a:off x="8452237" y="4486945"/>
              <a:ext cx="100291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Obamacare websites</a:t>
              </a:r>
            </a:p>
          </p:txBody>
        </p:sp>
      </p:grpSp>
      <p:grpSp>
        <p:nvGrpSpPr>
          <p:cNvPr id="16" name="Group 15">
            <a:extLst>
              <a:ext uri="{FF2B5EF4-FFF2-40B4-BE49-F238E27FC236}">
                <a16:creationId xmlns:a16="http://schemas.microsoft.com/office/drawing/2014/main" id="{19E75DCA-B8BE-4D3F-A2BC-39385F5B15C0}"/>
              </a:ext>
            </a:extLst>
          </p:cNvPr>
          <p:cNvGrpSpPr/>
          <p:nvPr/>
        </p:nvGrpSpPr>
        <p:grpSpPr>
          <a:xfrm>
            <a:off x="10376331" y="5255842"/>
            <a:ext cx="953658" cy="195591"/>
            <a:chOff x="10376331" y="5255842"/>
            <a:chExt cx="953658" cy="195591"/>
          </a:xfrm>
        </p:grpSpPr>
        <p:sp>
          <p:nvSpPr>
            <p:cNvPr id="75" name="Oval 74">
              <a:extLst>
                <a:ext uri="{FF2B5EF4-FFF2-40B4-BE49-F238E27FC236}">
                  <a16:creationId xmlns:a16="http://schemas.microsoft.com/office/drawing/2014/main" id="{3D23C425-A1FD-4050-B001-A8E35606A4E9}"/>
                </a:ext>
              </a:extLst>
            </p:cNvPr>
            <p:cNvSpPr/>
            <p:nvPr/>
          </p:nvSpPr>
          <p:spPr>
            <a:xfrm flipH="1" flipV="1">
              <a:off x="10826772" y="5255842"/>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3879101-920F-46FA-ACC0-1EBF75879FD1}"/>
                </a:ext>
              </a:extLst>
            </p:cNvPr>
            <p:cNvSpPr/>
            <p:nvPr/>
          </p:nvSpPr>
          <p:spPr>
            <a:xfrm>
              <a:off x="10376331" y="5335347"/>
              <a:ext cx="953658"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US Air Traffic Control</a:t>
              </a:r>
            </a:p>
          </p:txBody>
        </p:sp>
      </p:grpSp>
      <p:grpSp>
        <p:nvGrpSpPr>
          <p:cNvPr id="27" name="Group 26">
            <a:extLst>
              <a:ext uri="{FF2B5EF4-FFF2-40B4-BE49-F238E27FC236}">
                <a16:creationId xmlns:a16="http://schemas.microsoft.com/office/drawing/2014/main" id="{8DE7B44D-C933-400D-B314-90BDB1B0D44F}"/>
              </a:ext>
            </a:extLst>
          </p:cNvPr>
          <p:cNvGrpSpPr/>
          <p:nvPr/>
        </p:nvGrpSpPr>
        <p:grpSpPr>
          <a:xfrm>
            <a:off x="7485197" y="4970899"/>
            <a:ext cx="1292092" cy="195591"/>
            <a:chOff x="7485197" y="4970899"/>
            <a:chExt cx="1292092" cy="195591"/>
          </a:xfrm>
        </p:grpSpPr>
        <p:sp>
          <p:nvSpPr>
            <p:cNvPr id="77" name="Oval 76">
              <a:extLst>
                <a:ext uri="{FF2B5EF4-FFF2-40B4-BE49-F238E27FC236}">
                  <a16:creationId xmlns:a16="http://schemas.microsoft.com/office/drawing/2014/main" id="{E85ECB28-91BC-4EB8-BEFC-26039126B168}"/>
                </a:ext>
              </a:extLst>
            </p:cNvPr>
            <p:cNvSpPr/>
            <p:nvPr/>
          </p:nvSpPr>
          <p:spPr>
            <a:xfrm flipH="1" flipV="1">
              <a:off x="8104855" y="4970899"/>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33F51F7-BEF0-4FE0-8ACA-81784649DB58}"/>
                </a:ext>
              </a:extLst>
            </p:cNvPr>
            <p:cNvSpPr/>
            <p:nvPr/>
          </p:nvSpPr>
          <p:spPr>
            <a:xfrm>
              <a:off x="7485197" y="5050404"/>
              <a:ext cx="1292092"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Airline Reservation System</a:t>
              </a:r>
            </a:p>
          </p:txBody>
        </p:sp>
      </p:grpSp>
      <p:grpSp>
        <p:nvGrpSpPr>
          <p:cNvPr id="30" name="Group 29">
            <a:extLst>
              <a:ext uri="{FF2B5EF4-FFF2-40B4-BE49-F238E27FC236}">
                <a16:creationId xmlns:a16="http://schemas.microsoft.com/office/drawing/2014/main" id="{F807C5F3-B1B3-426A-AE11-BE2FDB3108C6}"/>
              </a:ext>
            </a:extLst>
          </p:cNvPr>
          <p:cNvGrpSpPr/>
          <p:nvPr/>
        </p:nvGrpSpPr>
        <p:grpSpPr>
          <a:xfrm>
            <a:off x="6060086" y="4960521"/>
            <a:ext cx="450728" cy="116086"/>
            <a:chOff x="6060086" y="5186963"/>
            <a:chExt cx="450728" cy="116086"/>
          </a:xfrm>
        </p:grpSpPr>
        <p:sp>
          <p:nvSpPr>
            <p:cNvPr id="79" name="Oval 78">
              <a:extLst>
                <a:ext uri="{FF2B5EF4-FFF2-40B4-BE49-F238E27FC236}">
                  <a16:creationId xmlns:a16="http://schemas.microsoft.com/office/drawing/2014/main" id="{510DE9AB-5D7C-44AB-A228-E245A223DDA4}"/>
                </a:ext>
              </a:extLst>
            </p:cNvPr>
            <p:cNvSpPr/>
            <p:nvPr/>
          </p:nvSpPr>
          <p:spPr>
            <a:xfrm flipH="1" flipV="1">
              <a:off x="6060086" y="5209980"/>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9582CD1-6C32-4815-AAE9-F9B73CCE335D}"/>
                </a:ext>
              </a:extLst>
            </p:cNvPr>
            <p:cNvSpPr/>
            <p:nvPr/>
          </p:nvSpPr>
          <p:spPr>
            <a:xfrm>
              <a:off x="6160250" y="5186963"/>
              <a:ext cx="35056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700" dirty="0">
                  <a:solidFill>
                    <a:srgbClr val="293C47"/>
                  </a:solidFill>
                </a:rPr>
                <a:t>Skype</a:t>
              </a:r>
            </a:p>
          </p:txBody>
        </p:sp>
      </p:grpSp>
      <p:grpSp>
        <p:nvGrpSpPr>
          <p:cNvPr id="14" name="Group 13">
            <a:extLst>
              <a:ext uri="{FF2B5EF4-FFF2-40B4-BE49-F238E27FC236}">
                <a16:creationId xmlns:a16="http://schemas.microsoft.com/office/drawing/2014/main" id="{46A21D23-6F30-4962-9166-A3A0067853A2}"/>
              </a:ext>
            </a:extLst>
          </p:cNvPr>
          <p:cNvGrpSpPr/>
          <p:nvPr/>
        </p:nvGrpSpPr>
        <p:grpSpPr>
          <a:xfrm>
            <a:off x="8448965" y="5690370"/>
            <a:ext cx="1136360" cy="195591"/>
            <a:chOff x="8448965" y="5690370"/>
            <a:chExt cx="1136360" cy="195591"/>
          </a:xfrm>
        </p:grpSpPr>
        <p:sp>
          <p:nvSpPr>
            <p:cNvPr id="83" name="Oval 82">
              <a:extLst>
                <a:ext uri="{FF2B5EF4-FFF2-40B4-BE49-F238E27FC236}">
                  <a16:creationId xmlns:a16="http://schemas.microsoft.com/office/drawing/2014/main" id="{6458B63A-8C2B-40C7-B355-7BD9F1FBBF9F}"/>
                </a:ext>
              </a:extLst>
            </p:cNvPr>
            <p:cNvSpPr/>
            <p:nvPr/>
          </p:nvSpPr>
          <p:spPr>
            <a:xfrm flipH="1" flipV="1">
              <a:off x="8990757" y="5690370"/>
              <a:ext cx="54000" cy="54000"/>
            </a:xfrm>
            <a:prstGeom prst="ellipse">
              <a:avLst/>
            </a:prstGeom>
            <a:solidFill>
              <a:srgbClr val="CEF7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F2B74B9-9630-4631-B091-8E9D5A833981}"/>
                </a:ext>
              </a:extLst>
            </p:cNvPr>
            <p:cNvSpPr/>
            <p:nvPr/>
          </p:nvSpPr>
          <p:spPr>
            <a:xfrm>
              <a:off x="8448965" y="5769875"/>
              <a:ext cx="1136360"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CEF7F4"/>
                  </a:solidFill>
                </a:rPr>
                <a:t>Core Banking System EU</a:t>
              </a:r>
            </a:p>
          </p:txBody>
        </p:sp>
      </p:grpSp>
      <p:grpSp>
        <p:nvGrpSpPr>
          <p:cNvPr id="21" name="Group 20">
            <a:extLst>
              <a:ext uri="{FF2B5EF4-FFF2-40B4-BE49-F238E27FC236}">
                <a16:creationId xmlns:a16="http://schemas.microsoft.com/office/drawing/2014/main" id="{1F0B32ED-8088-4DB8-81E9-7FFF515F5E65}"/>
              </a:ext>
            </a:extLst>
          </p:cNvPr>
          <p:cNvGrpSpPr/>
          <p:nvPr/>
        </p:nvGrpSpPr>
        <p:grpSpPr>
          <a:xfrm>
            <a:off x="8935460" y="5172294"/>
            <a:ext cx="1149394" cy="195591"/>
            <a:chOff x="8935460" y="5172294"/>
            <a:chExt cx="1149394" cy="195591"/>
          </a:xfrm>
        </p:grpSpPr>
        <p:sp>
          <p:nvSpPr>
            <p:cNvPr id="85" name="Oval 84">
              <a:extLst>
                <a:ext uri="{FF2B5EF4-FFF2-40B4-BE49-F238E27FC236}">
                  <a16:creationId xmlns:a16="http://schemas.microsoft.com/office/drawing/2014/main" id="{ACB5D3F4-074A-4EB8-98F1-54F6A26CDE5E}"/>
                </a:ext>
              </a:extLst>
            </p:cNvPr>
            <p:cNvSpPr/>
            <p:nvPr/>
          </p:nvSpPr>
          <p:spPr>
            <a:xfrm flipH="1" flipV="1">
              <a:off x="9483769" y="5172294"/>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B405B97-F935-4655-B81A-AA18A441F4E3}"/>
                </a:ext>
              </a:extLst>
            </p:cNvPr>
            <p:cNvSpPr/>
            <p:nvPr/>
          </p:nvSpPr>
          <p:spPr>
            <a:xfrm>
              <a:off x="8935460" y="5251799"/>
              <a:ext cx="114939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Core Banking System US</a:t>
              </a:r>
            </a:p>
          </p:txBody>
        </p:sp>
      </p:grpSp>
      <p:grpSp>
        <p:nvGrpSpPr>
          <p:cNvPr id="53" name="Group 52">
            <a:extLst>
              <a:ext uri="{FF2B5EF4-FFF2-40B4-BE49-F238E27FC236}">
                <a16:creationId xmlns:a16="http://schemas.microsoft.com/office/drawing/2014/main" id="{B559FC64-6DAD-4196-9005-FD86AB2FB90F}"/>
              </a:ext>
            </a:extLst>
          </p:cNvPr>
          <p:cNvGrpSpPr/>
          <p:nvPr/>
        </p:nvGrpSpPr>
        <p:grpSpPr>
          <a:xfrm>
            <a:off x="3318961" y="3821685"/>
            <a:ext cx="1228090" cy="116086"/>
            <a:chOff x="3318961" y="3789982"/>
            <a:chExt cx="1228090" cy="116086"/>
          </a:xfrm>
        </p:grpSpPr>
        <p:sp>
          <p:nvSpPr>
            <p:cNvPr id="87" name="Oval 86">
              <a:extLst>
                <a:ext uri="{FF2B5EF4-FFF2-40B4-BE49-F238E27FC236}">
                  <a16:creationId xmlns:a16="http://schemas.microsoft.com/office/drawing/2014/main" id="{C0E9AEA3-272A-46E1-9827-A7F83BF0ECD0}"/>
                </a:ext>
              </a:extLst>
            </p:cNvPr>
            <p:cNvSpPr/>
            <p:nvPr/>
          </p:nvSpPr>
          <p:spPr>
            <a:xfrm flipH="1" flipV="1">
              <a:off x="3318961" y="3819804"/>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1B4D11E-21D7-456C-9264-44B620CD799F}"/>
                </a:ext>
              </a:extLst>
            </p:cNvPr>
            <p:cNvSpPr/>
            <p:nvPr/>
          </p:nvSpPr>
          <p:spPr>
            <a:xfrm>
              <a:off x="3408203" y="3789982"/>
              <a:ext cx="1138848"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Logitech Wireless Mouse</a:t>
              </a:r>
            </a:p>
          </p:txBody>
        </p:sp>
      </p:grpSp>
      <p:grpSp>
        <p:nvGrpSpPr>
          <p:cNvPr id="55" name="Group 54">
            <a:extLst>
              <a:ext uri="{FF2B5EF4-FFF2-40B4-BE49-F238E27FC236}">
                <a16:creationId xmlns:a16="http://schemas.microsoft.com/office/drawing/2014/main" id="{FB155CA7-CF15-4469-ACC0-6432D94DE357}"/>
              </a:ext>
            </a:extLst>
          </p:cNvPr>
          <p:cNvGrpSpPr/>
          <p:nvPr/>
        </p:nvGrpSpPr>
        <p:grpSpPr>
          <a:xfrm>
            <a:off x="1993959" y="3540169"/>
            <a:ext cx="1292969" cy="116086"/>
            <a:chOff x="1993959" y="3464797"/>
            <a:chExt cx="1292969" cy="116086"/>
          </a:xfrm>
        </p:grpSpPr>
        <p:sp>
          <p:nvSpPr>
            <p:cNvPr id="89" name="Oval 88">
              <a:extLst>
                <a:ext uri="{FF2B5EF4-FFF2-40B4-BE49-F238E27FC236}">
                  <a16:creationId xmlns:a16="http://schemas.microsoft.com/office/drawing/2014/main" id="{10553A85-3E1F-4316-8047-796F59808F92}"/>
                </a:ext>
              </a:extLst>
            </p:cNvPr>
            <p:cNvSpPr/>
            <p:nvPr/>
          </p:nvSpPr>
          <p:spPr>
            <a:xfrm flipH="1" flipV="1">
              <a:off x="3232928" y="3500736"/>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87D8179-AC0C-45EA-AED3-F4E13CA24552}"/>
                </a:ext>
              </a:extLst>
            </p:cNvPr>
            <p:cNvSpPr/>
            <p:nvPr/>
          </p:nvSpPr>
          <p:spPr>
            <a:xfrm>
              <a:off x="1993959" y="3464797"/>
              <a:ext cx="1215668"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Automobile Fuel Injection</a:t>
              </a:r>
            </a:p>
          </p:txBody>
        </p:sp>
      </p:grpSp>
      <p:grpSp>
        <p:nvGrpSpPr>
          <p:cNvPr id="51" name="Group 50">
            <a:extLst>
              <a:ext uri="{FF2B5EF4-FFF2-40B4-BE49-F238E27FC236}">
                <a16:creationId xmlns:a16="http://schemas.microsoft.com/office/drawing/2014/main" id="{C1EC5CE7-1928-4AF6-A91F-E9AD2F8A3E9D}"/>
              </a:ext>
            </a:extLst>
          </p:cNvPr>
          <p:cNvGrpSpPr/>
          <p:nvPr/>
        </p:nvGrpSpPr>
        <p:grpSpPr>
          <a:xfrm>
            <a:off x="2784247" y="5870862"/>
            <a:ext cx="1002914" cy="195591"/>
            <a:chOff x="2784247" y="5870862"/>
            <a:chExt cx="1002914" cy="195591"/>
          </a:xfrm>
        </p:grpSpPr>
        <p:sp>
          <p:nvSpPr>
            <p:cNvPr id="91" name="Oval 90">
              <a:extLst>
                <a:ext uri="{FF2B5EF4-FFF2-40B4-BE49-F238E27FC236}">
                  <a16:creationId xmlns:a16="http://schemas.microsoft.com/office/drawing/2014/main" id="{3DC3E5CA-7CED-4F7B-9417-AB090C9AF9CB}"/>
                </a:ext>
              </a:extLst>
            </p:cNvPr>
            <p:cNvSpPr/>
            <p:nvPr/>
          </p:nvSpPr>
          <p:spPr>
            <a:xfrm flipH="1" flipV="1">
              <a:off x="3259316" y="5870862"/>
              <a:ext cx="54000" cy="54000"/>
            </a:xfrm>
            <a:prstGeom prst="ellipse">
              <a:avLst/>
            </a:prstGeom>
            <a:solidFill>
              <a:srgbClr val="CEF7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F77B1FC-B416-46D4-AE67-C473509402C6}"/>
                </a:ext>
              </a:extLst>
            </p:cNvPr>
            <p:cNvSpPr/>
            <p:nvPr/>
          </p:nvSpPr>
          <p:spPr>
            <a:xfrm>
              <a:off x="2784247" y="5950367"/>
              <a:ext cx="100291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CEF7F4"/>
                  </a:solidFill>
                </a:rPr>
                <a:t>Computer BIOS</a:t>
              </a:r>
            </a:p>
          </p:txBody>
        </p:sp>
      </p:grpSp>
      <p:grpSp>
        <p:nvGrpSpPr>
          <p:cNvPr id="103" name="Group 102">
            <a:extLst>
              <a:ext uri="{FF2B5EF4-FFF2-40B4-BE49-F238E27FC236}">
                <a16:creationId xmlns:a16="http://schemas.microsoft.com/office/drawing/2014/main" id="{B159C2D1-EE3A-4929-96CB-74D632C4156C}"/>
              </a:ext>
            </a:extLst>
          </p:cNvPr>
          <p:cNvGrpSpPr/>
          <p:nvPr/>
        </p:nvGrpSpPr>
        <p:grpSpPr>
          <a:xfrm>
            <a:off x="818564" y="4207168"/>
            <a:ext cx="831517" cy="116086"/>
            <a:chOff x="818564" y="4207168"/>
            <a:chExt cx="831517" cy="116086"/>
          </a:xfrm>
        </p:grpSpPr>
        <p:sp>
          <p:nvSpPr>
            <p:cNvPr id="93" name="Oval 92">
              <a:extLst>
                <a:ext uri="{FF2B5EF4-FFF2-40B4-BE49-F238E27FC236}">
                  <a16:creationId xmlns:a16="http://schemas.microsoft.com/office/drawing/2014/main" id="{F4C8701C-33EB-4260-8D73-C72891E8A182}"/>
                </a:ext>
              </a:extLst>
            </p:cNvPr>
            <p:cNvSpPr/>
            <p:nvPr/>
          </p:nvSpPr>
          <p:spPr>
            <a:xfrm flipH="1" flipV="1">
              <a:off x="818564" y="4231253"/>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3DFB4A7-D3F7-4ECE-9781-20D0B4685960}"/>
                </a:ext>
              </a:extLst>
            </p:cNvPr>
            <p:cNvSpPr/>
            <p:nvPr/>
          </p:nvSpPr>
          <p:spPr>
            <a:xfrm>
              <a:off x="917200" y="4207168"/>
              <a:ext cx="73288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700" dirty="0">
                  <a:solidFill>
                    <a:srgbClr val="293C47"/>
                  </a:solidFill>
                </a:rPr>
                <a:t>Simple iOS app</a:t>
              </a:r>
            </a:p>
          </p:txBody>
        </p:sp>
      </p:grpSp>
      <p:grpSp>
        <p:nvGrpSpPr>
          <p:cNvPr id="11" name="Group 10">
            <a:extLst>
              <a:ext uri="{FF2B5EF4-FFF2-40B4-BE49-F238E27FC236}">
                <a16:creationId xmlns:a16="http://schemas.microsoft.com/office/drawing/2014/main" id="{7B60882D-D11F-4F0E-9209-727AE4E3ECAB}"/>
              </a:ext>
            </a:extLst>
          </p:cNvPr>
          <p:cNvGrpSpPr/>
          <p:nvPr/>
        </p:nvGrpSpPr>
        <p:grpSpPr>
          <a:xfrm>
            <a:off x="9799828" y="5857420"/>
            <a:ext cx="1002914" cy="195591"/>
            <a:chOff x="9799828" y="5857420"/>
            <a:chExt cx="1002914" cy="195591"/>
          </a:xfrm>
        </p:grpSpPr>
        <p:sp>
          <p:nvSpPr>
            <p:cNvPr id="95" name="Oval 94">
              <a:extLst>
                <a:ext uri="{FF2B5EF4-FFF2-40B4-BE49-F238E27FC236}">
                  <a16:creationId xmlns:a16="http://schemas.microsoft.com/office/drawing/2014/main" id="{A49E9FE9-AD7F-4EE5-BDE2-73AF4B84F332}"/>
                </a:ext>
              </a:extLst>
            </p:cNvPr>
            <p:cNvSpPr/>
            <p:nvPr/>
          </p:nvSpPr>
          <p:spPr>
            <a:xfrm flipH="1" flipV="1">
              <a:off x="10274897" y="5857420"/>
              <a:ext cx="54000" cy="54000"/>
            </a:xfrm>
            <a:prstGeom prst="ellipse">
              <a:avLst/>
            </a:prstGeom>
            <a:solidFill>
              <a:srgbClr val="CEF7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0CA1AE79-420F-4F2D-8E1D-5C3EACC41322}"/>
                </a:ext>
              </a:extLst>
            </p:cNvPr>
            <p:cNvSpPr/>
            <p:nvPr/>
          </p:nvSpPr>
          <p:spPr>
            <a:xfrm>
              <a:off x="9799828" y="5936925"/>
              <a:ext cx="100291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CEF7F4"/>
                  </a:solidFill>
                </a:rPr>
                <a:t>Microsoft Windows 7</a:t>
              </a:r>
            </a:p>
          </p:txBody>
        </p:sp>
      </p:grpSp>
      <p:grpSp>
        <p:nvGrpSpPr>
          <p:cNvPr id="50" name="Group 49">
            <a:extLst>
              <a:ext uri="{FF2B5EF4-FFF2-40B4-BE49-F238E27FC236}">
                <a16:creationId xmlns:a16="http://schemas.microsoft.com/office/drawing/2014/main" id="{7972E54B-D90A-4F09-AD33-09D5CC69B1E0}"/>
              </a:ext>
            </a:extLst>
          </p:cNvPr>
          <p:cNvGrpSpPr/>
          <p:nvPr/>
        </p:nvGrpSpPr>
        <p:grpSpPr>
          <a:xfrm>
            <a:off x="10274897" y="4151748"/>
            <a:ext cx="1002914" cy="195591"/>
            <a:chOff x="10274897" y="4151748"/>
            <a:chExt cx="1002914" cy="195591"/>
          </a:xfrm>
        </p:grpSpPr>
        <p:sp>
          <p:nvSpPr>
            <p:cNvPr id="97" name="Oval 96">
              <a:extLst>
                <a:ext uri="{FF2B5EF4-FFF2-40B4-BE49-F238E27FC236}">
                  <a16:creationId xmlns:a16="http://schemas.microsoft.com/office/drawing/2014/main" id="{F3071D83-C786-43ED-B528-14F62DAB6565}"/>
                </a:ext>
              </a:extLst>
            </p:cNvPr>
            <p:cNvSpPr/>
            <p:nvPr/>
          </p:nvSpPr>
          <p:spPr>
            <a:xfrm flipH="1" flipV="1">
              <a:off x="10749966" y="415174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20F3019-7EB2-4127-B93F-DB66F167B1D4}"/>
                </a:ext>
              </a:extLst>
            </p:cNvPr>
            <p:cNvSpPr/>
            <p:nvPr/>
          </p:nvSpPr>
          <p:spPr>
            <a:xfrm>
              <a:off x="10274897" y="4231253"/>
              <a:ext cx="100291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Facebook</a:t>
              </a:r>
            </a:p>
          </p:txBody>
        </p:sp>
      </p:grpSp>
      <p:grpSp>
        <p:nvGrpSpPr>
          <p:cNvPr id="46" name="Group 45">
            <a:extLst>
              <a:ext uri="{FF2B5EF4-FFF2-40B4-BE49-F238E27FC236}">
                <a16:creationId xmlns:a16="http://schemas.microsoft.com/office/drawing/2014/main" id="{E8248095-CB21-42B7-9A67-B62B06D5CEA5}"/>
              </a:ext>
            </a:extLst>
          </p:cNvPr>
          <p:cNvGrpSpPr/>
          <p:nvPr/>
        </p:nvGrpSpPr>
        <p:grpSpPr>
          <a:xfrm>
            <a:off x="9847512" y="4932593"/>
            <a:ext cx="1149394" cy="195591"/>
            <a:chOff x="9847512" y="4545246"/>
            <a:chExt cx="1149394" cy="195591"/>
          </a:xfrm>
        </p:grpSpPr>
        <p:sp>
          <p:nvSpPr>
            <p:cNvPr id="99" name="Oval 98">
              <a:extLst>
                <a:ext uri="{FF2B5EF4-FFF2-40B4-BE49-F238E27FC236}">
                  <a16:creationId xmlns:a16="http://schemas.microsoft.com/office/drawing/2014/main" id="{37F467F1-9B6C-4158-AFB4-E10C89ADBA14}"/>
                </a:ext>
              </a:extLst>
            </p:cNvPr>
            <p:cNvSpPr/>
            <p:nvPr/>
          </p:nvSpPr>
          <p:spPr>
            <a:xfrm flipH="1" flipV="1">
              <a:off x="10395821" y="4545246"/>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3E8C4E1B-B682-46D7-93E4-54D30FD29E6C}"/>
                </a:ext>
              </a:extLst>
            </p:cNvPr>
            <p:cNvSpPr/>
            <p:nvPr/>
          </p:nvSpPr>
          <p:spPr>
            <a:xfrm>
              <a:off x="9847512" y="4624751"/>
              <a:ext cx="114939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Microsoft Office 2013</a:t>
              </a:r>
            </a:p>
          </p:txBody>
        </p:sp>
      </p:grpSp>
      <p:grpSp>
        <p:nvGrpSpPr>
          <p:cNvPr id="13" name="Group 12">
            <a:extLst>
              <a:ext uri="{FF2B5EF4-FFF2-40B4-BE49-F238E27FC236}">
                <a16:creationId xmlns:a16="http://schemas.microsoft.com/office/drawing/2014/main" id="{20C3AC35-F38F-4109-B6EA-2B2978F1BBE8}"/>
              </a:ext>
            </a:extLst>
          </p:cNvPr>
          <p:cNvGrpSpPr/>
          <p:nvPr/>
        </p:nvGrpSpPr>
        <p:grpSpPr>
          <a:xfrm>
            <a:off x="10376331" y="5620673"/>
            <a:ext cx="1002914" cy="195591"/>
            <a:chOff x="10376331" y="5620673"/>
            <a:chExt cx="1002914" cy="195591"/>
          </a:xfrm>
        </p:grpSpPr>
        <p:sp>
          <p:nvSpPr>
            <p:cNvPr id="101" name="Oval 100">
              <a:extLst>
                <a:ext uri="{FF2B5EF4-FFF2-40B4-BE49-F238E27FC236}">
                  <a16:creationId xmlns:a16="http://schemas.microsoft.com/office/drawing/2014/main" id="{27C842A2-B1B3-44B4-853B-9E2BC45EC1EA}"/>
                </a:ext>
              </a:extLst>
            </p:cNvPr>
            <p:cNvSpPr/>
            <p:nvPr/>
          </p:nvSpPr>
          <p:spPr>
            <a:xfrm flipH="1" flipV="1">
              <a:off x="10851400" y="5620673"/>
              <a:ext cx="54000" cy="54000"/>
            </a:xfrm>
            <a:prstGeom prst="ellipse">
              <a:avLst/>
            </a:prstGeom>
            <a:solidFill>
              <a:srgbClr val="CEF7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FC955B45-2F72-4EF4-9C51-5F5669F50100}"/>
                </a:ext>
              </a:extLst>
            </p:cNvPr>
            <p:cNvSpPr/>
            <p:nvPr/>
          </p:nvSpPr>
          <p:spPr>
            <a:xfrm>
              <a:off x="10376331" y="5700178"/>
              <a:ext cx="100291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CEF7F4"/>
                  </a:solidFill>
                </a:rPr>
                <a:t>Debian 5.0</a:t>
              </a:r>
            </a:p>
          </p:txBody>
        </p:sp>
      </p:grpSp>
      <p:grpSp>
        <p:nvGrpSpPr>
          <p:cNvPr id="104" name="Group 103">
            <a:extLst>
              <a:ext uri="{FF2B5EF4-FFF2-40B4-BE49-F238E27FC236}">
                <a16:creationId xmlns:a16="http://schemas.microsoft.com/office/drawing/2014/main" id="{218B9B61-FC51-499A-9C2A-D53DFB3914AC}"/>
              </a:ext>
            </a:extLst>
          </p:cNvPr>
          <p:cNvGrpSpPr/>
          <p:nvPr/>
        </p:nvGrpSpPr>
        <p:grpSpPr>
          <a:xfrm>
            <a:off x="6341786" y="3628861"/>
            <a:ext cx="1181451" cy="116086"/>
            <a:chOff x="3318961" y="3790366"/>
            <a:chExt cx="1181451" cy="116086"/>
          </a:xfrm>
        </p:grpSpPr>
        <p:sp>
          <p:nvSpPr>
            <p:cNvPr id="105" name="Oval 104">
              <a:extLst>
                <a:ext uri="{FF2B5EF4-FFF2-40B4-BE49-F238E27FC236}">
                  <a16:creationId xmlns:a16="http://schemas.microsoft.com/office/drawing/2014/main" id="{A894D9E1-72D4-4115-9944-6431D2AC53D2}"/>
                </a:ext>
              </a:extLst>
            </p:cNvPr>
            <p:cNvSpPr/>
            <p:nvPr/>
          </p:nvSpPr>
          <p:spPr>
            <a:xfrm flipH="1" flipV="1">
              <a:off x="3318961" y="3819804"/>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9241E8A4-D7FE-49F5-8116-CB54B5B8AEB9}"/>
                </a:ext>
              </a:extLst>
            </p:cNvPr>
            <p:cNvSpPr/>
            <p:nvPr/>
          </p:nvSpPr>
          <p:spPr>
            <a:xfrm>
              <a:off x="3361564" y="3790366"/>
              <a:ext cx="1138848"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F-22 Raptor fighter jet</a:t>
              </a:r>
            </a:p>
          </p:txBody>
        </p:sp>
      </p:grpSp>
      <p:grpSp>
        <p:nvGrpSpPr>
          <p:cNvPr id="107" name="Group 106">
            <a:extLst>
              <a:ext uri="{FF2B5EF4-FFF2-40B4-BE49-F238E27FC236}">
                <a16:creationId xmlns:a16="http://schemas.microsoft.com/office/drawing/2014/main" id="{8151A02C-67FD-40B3-85C8-04AF02C81B0F}"/>
              </a:ext>
            </a:extLst>
          </p:cNvPr>
          <p:cNvGrpSpPr/>
          <p:nvPr/>
        </p:nvGrpSpPr>
        <p:grpSpPr>
          <a:xfrm>
            <a:off x="4021479" y="5011541"/>
            <a:ext cx="847551" cy="116086"/>
            <a:chOff x="5347680" y="4558778"/>
            <a:chExt cx="847551" cy="116086"/>
          </a:xfrm>
        </p:grpSpPr>
        <p:sp>
          <p:nvSpPr>
            <p:cNvPr id="108" name="Oval 107">
              <a:extLst>
                <a:ext uri="{FF2B5EF4-FFF2-40B4-BE49-F238E27FC236}">
                  <a16:creationId xmlns:a16="http://schemas.microsoft.com/office/drawing/2014/main" id="{0F91042B-0457-4457-A2F6-483EEE2CE0DF}"/>
                </a:ext>
              </a:extLst>
            </p:cNvPr>
            <p:cNvSpPr/>
            <p:nvPr/>
          </p:nvSpPr>
          <p:spPr>
            <a:xfrm flipH="1" flipV="1">
              <a:off x="6060651" y="458847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4C4CE66C-483B-40AC-8704-72F39FE18B0A}"/>
                </a:ext>
              </a:extLst>
            </p:cNvPr>
            <p:cNvSpPr/>
            <p:nvPr/>
          </p:nvSpPr>
          <p:spPr>
            <a:xfrm>
              <a:off x="5347680" y="4558778"/>
              <a:ext cx="84755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3D Engine</a:t>
              </a:r>
            </a:p>
          </p:txBody>
        </p:sp>
      </p:grpSp>
      <p:grpSp>
        <p:nvGrpSpPr>
          <p:cNvPr id="110" name="Group 109">
            <a:extLst>
              <a:ext uri="{FF2B5EF4-FFF2-40B4-BE49-F238E27FC236}">
                <a16:creationId xmlns:a16="http://schemas.microsoft.com/office/drawing/2014/main" id="{463A7545-2CE0-47C5-96BC-C1EF8D6E5945}"/>
              </a:ext>
            </a:extLst>
          </p:cNvPr>
          <p:cNvGrpSpPr/>
          <p:nvPr/>
        </p:nvGrpSpPr>
        <p:grpSpPr>
          <a:xfrm>
            <a:off x="7489656" y="3832444"/>
            <a:ext cx="937170" cy="195591"/>
            <a:chOff x="5618454" y="4588478"/>
            <a:chExt cx="937170" cy="195591"/>
          </a:xfrm>
        </p:grpSpPr>
        <p:sp>
          <p:nvSpPr>
            <p:cNvPr id="111" name="Oval 110">
              <a:extLst>
                <a:ext uri="{FF2B5EF4-FFF2-40B4-BE49-F238E27FC236}">
                  <a16:creationId xmlns:a16="http://schemas.microsoft.com/office/drawing/2014/main" id="{C51F41D0-37E3-4CBA-BBEA-F75433BEAFD0}"/>
                </a:ext>
              </a:extLst>
            </p:cNvPr>
            <p:cNvSpPr/>
            <p:nvPr/>
          </p:nvSpPr>
          <p:spPr>
            <a:xfrm flipH="1" flipV="1">
              <a:off x="6060651" y="458847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1A877AF1-AB12-4051-8D4B-58D900D5CAE6}"/>
                </a:ext>
              </a:extLst>
            </p:cNvPr>
            <p:cNvSpPr/>
            <p:nvPr/>
          </p:nvSpPr>
          <p:spPr>
            <a:xfrm>
              <a:off x="5618454" y="4667983"/>
              <a:ext cx="937170"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Mars Curiosity Rover</a:t>
              </a:r>
            </a:p>
          </p:txBody>
        </p:sp>
      </p:grpSp>
      <p:grpSp>
        <p:nvGrpSpPr>
          <p:cNvPr id="113" name="Group 112">
            <a:extLst>
              <a:ext uri="{FF2B5EF4-FFF2-40B4-BE49-F238E27FC236}">
                <a16:creationId xmlns:a16="http://schemas.microsoft.com/office/drawing/2014/main" id="{778C08CF-D947-400C-BACC-F84500472F4C}"/>
              </a:ext>
            </a:extLst>
          </p:cNvPr>
          <p:cNvGrpSpPr/>
          <p:nvPr/>
        </p:nvGrpSpPr>
        <p:grpSpPr>
          <a:xfrm>
            <a:off x="7309134" y="5314487"/>
            <a:ext cx="847551" cy="195591"/>
            <a:chOff x="5663263" y="4588478"/>
            <a:chExt cx="847551" cy="195591"/>
          </a:xfrm>
        </p:grpSpPr>
        <p:sp>
          <p:nvSpPr>
            <p:cNvPr id="114" name="Oval 113">
              <a:extLst>
                <a:ext uri="{FF2B5EF4-FFF2-40B4-BE49-F238E27FC236}">
                  <a16:creationId xmlns:a16="http://schemas.microsoft.com/office/drawing/2014/main" id="{EE5F850D-F315-4227-952C-40010B215322}"/>
                </a:ext>
              </a:extLst>
            </p:cNvPr>
            <p:cNvSpPr/>
            <p:nvPr/>
          </p:nvSpPr>
          <p:spPr>
            <a:xfrm flipH="1" flipV="1">
              <a:off x="6060651" y="458847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3CE2C246-2EFA-49F1-B3A5-3552755C4745}"/>
                </a:ext>
              </a:extLst>
            </p:cNvPr>
            <p:cNvSpPr/>
            <p:nvPr/>
          </p:nvSpPr>
          <p:spPr>
            <a:xfrm>
              <a:off x="5663263" y="4667983"/>
              <a:ext cx="84755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Photoshop CS6</a:t>
              </a:r>
            </a:p>
          </p:txBody>
        </p:sp>
      </p:grpSp>
      <p:grpSp>
        <p:nvGrpSpPr>
          <p:cNvPr id="116" name="Group 115">
            <a:extLst>
              <a:ext uri="{FF2B5EF4-FFF2-40B4-BE49-F238E27FC236}">
                <a16:creationId xmlns:a16="http://schemas.microsoft.com/office/drawing/2014/main" id="{93B0447F-92F3-44E6-83D1-EE23C831FDBF}"/>
              </a:ext>
            </a:extLst>
          </p:cNvPr>
          <p:cNvGrpSpPr/>
          <p:nvPr/>
        </p:nvGrpSpPr>
        <p:grpSpPr>
          <a:xfrm>
            <a:off x="2235023" y="4421069"/>
            <a:ext cx="847551" cy="195591"/>
            <a:chOff x="5663263" y="4588478"/>
            <a:chExt cx="847551" cy="195591"/>
          </a:xfrm>
        </p:grpSpPr>
        <p:sp>
          <p:nvSpPr>
            <p:cNvPr id="117" name="Oval 116">
              <a:extLst>
                <a:ext uri="{FF2B5EF4-FFF2-40B4-BE49-F238E27FC236}">
                  <a16:creationId xmlns:a16="http://schemas.microsoft.com/office/drawing/2014/main" id="{85CFA309-B09D-4FAB-973F-2D87C07276F4}"/>
                </a:ext>
              </a:extLst>
            </p:cNvPr>
            <p:cNvSpPr/>
            <p:nvPr/>
          </p:nvSpPr>
          <p:spPr>
            <a:xfrm flipH="1" flipV="1">
              <a:off x="6060651" y="458847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3F4AB41F-F489-45B2-B970-9327AC9FEFE7}"/>
                </a:ext>
              </a:extLst>
            </p:cNvPr>
            <p:cNvSpPr/>
            <p:nvPr/>
          </p:nvSpPr>
          <p:spPr>
            <a:xfrm>
              <a:off x="5663263" y="4667983"/>
              <a:ext cx="84755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Average iOS app</a:t>
              </a:r>
            </a:p>
          </p:txBody>
        </p:sp>
      </p:grpSp>
      <p:grpSp>
        <p:nvGrpSpPr>
          <p:cNvPr id="119" name="Group 118">
            <a:extLst>
              <a:ext uri="{FF2B5EF4-FFF2-40B4-BE49-F238E27FC236}">
                <a16:creationId xmlns:a16="http://schemas.microsoft.com/office/drawing/2014/main" id="{F3C98D79-8554-4668-9425-53B69B309E6B}"/>
              </a:ext>
            </a:extLst>
          </p:cNvPr>
          <p:cNvGrpSpPr/>
          <p:nvPr/>
        </p:nvGrpSpPr>
        <p:grpSpPr>
          <a:xfrm>
            <a:off x="3840145" y="3542213"/>
            <a:ext cx="596833" cy="116086"/>
            <a:chOff x="3318961" y="3789982"/>
            <a:chExt cx="596833" cy="116086"/>
          </a:xfrm>
        </p:grpSpPr>
        <p:sp>
          <p:nvSpPr>
            <p:cNvPr id="120" name="Oval 119">
              <a:extLst>
                <a:ext uri="{FF2B5EF4-FFF2-40B4-BE49-F238E27FC236}">
                  <a16:creationId xmlns:a16="http://schemas.microsoft.com/office/drawing/2014/main" id="{8BD87CF4-C554-4D90-96BA-0B8A7D415AF2}"/>
                </a:ext>
              </a:extLst>
            </p:cNvPr>
            <p:cNvSpPr/>
            <p:nvPr/>
          </p:nvSpPr>
          <p:spPr>
            <a:xfrm flipH="1" flipV="1">
              <a:off x="3318961" y="3819804"/>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6ED2E27-E900-49B3-AF82-DF0EE8B8200F}"/>
                </a:ext>
              </a:extLst>
            </p:cNvPr>
            <p:cNvSpPr/>
            <p:nvPr/>
          </p:nvSpPr>
          <p:spPr>
            <a:xfrm>
              <a:off x="3433603" y="3789982"/>
              <a:ext cx="48219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700" dirty="0">
                  <a:solidFill>
                    <a:srgbClr val="293C47"/>
                  </a:solidFill>
                </a:rPr>
                <a:t>Apollo 11</a:t>
              </a:r>
            </a:p>
          </p:txBody>
        </p:sp>
      </p:grpSp>
      <p:grpSp>
        <p:nvGrpSpPr>
          <p:cNvPr id="122" name="Group 121">
            <a:extLst>
              <a:ext uri="{FF2B5EF4-FFF2-40B4-BE49-F238E27FC236}">
                <a16:creationId xmlns:a16="http://schemas.microsoft.com/office/drawing/2014/main" id="{B137EBE1-BF95-41CB-9797-1B064BB2BACB}"/>
              </a:ext>
            </a:extLst>
          </p:cNvPr>
          <p:cNvGrpSpPr/>
          <p:nvPr/>
        </p:nvGrpSpPr>
        <p:grpSpPr>
          <a:xfrm>
            <a:off x="8162030" y="6053011"/>
            <a:ext cx="781171" cy="116086"/>
            <a:chOff x="8263586" y="5664872"/>
            <a:chExt cx="781171" cy="116086"/>
          </a:xfrm>
        </p:grpSpPr>
        <p:sp>
          <p:nvSpPr>
            <p:cNvPr id="123" name="Oval 122">
              <a:extLst>
                <a:ext uri="{FF2B5EF4-FFF2-40B4-BE49-F238E27FC236}">
                  <a16:creationId xmlns:a16="http://schemas.microsoft.com/office/drawing/2014/main" id="{88F44D63-8CA5-4FFA-A285-27B8CC83A85A}"/>
                </a:ext>
              </a:extLst>
            </p:cNvPr>
            <p:cNvSpPr/>
            <p:nvPr/>
          </p:nvSpPr>
          <p:spPr>
            <a:xfrm flipH="1" flipV="1">
              <a:off x="8990757" y="5690370"/>
              <a:ext cx="54000" cy="54000"/>
            </a:xfrm>
            <a:prstGeom prst="ellipse">
              <a:avLst/>
            </a:prstGeom>
            <a:solidFill>
              <a:srgbClr val="CEF7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525FD0B-FB6F-4216-829D-A7D7DEA3E026}"/>
                </a:ext>
              </a:extLst>
            </p:cNvPr>
            <p:cNvSpPr/>
            <p:nvPr/>
          </p:nvSpPr>
          <p:spPr>
            <a:xfrm>
              <a:off x="8263586" y="5664872"/>
              <a:ext cx="681955"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r"/>
              <a:r>
                <a:rPr lang="en-US" sz="700" dirty="0">
                  <a:solidFill>
                    <a:srgbClr val="CEF7F4"/>
                  </a:solidFill>
                </a:rPr>
                <a:t>Android OS</a:t>
              </a:r>
            </a:p>
          </p:txBody>
        </p:sp>
      </p:grpSp>
      <p:grpSp>
        <p:nvGrpSpPr>
          <p:cNvPr id="125" name="Group 124">
            <a:extLst>
              <a:ext uri="{FF2B5EF4-FFF2-40B4-BE49-F238E27FC236}">
                <a16:creationId xmlns:a16="http://schemas.microsoft.com/office/drawing/2014/main" id="{06E03AEA-0353-4623-9020-6FAEA4171109}"/>
              </a:ext>
            </a:extLst>
          </p:cNvPr>
          <p:cNvGrpSpPr/>
          <p:nvPr/>
        </p:nvGrpSpPr>
        <p:grpSpPr>
          <a:xfrm>
            <a:off x="5029452" y="5355301"/>
            <a:ext cx="1084634" cy="116086"/>
            <a:chOff x="5029452" y="5177776"/>
            <a:chExt cx="1084634" cy="116086"/>
          </a:xfrm>
        </p:grpSpPr>
        <p:sp>
          <p:nvSpPr>
            <p:cNvPr id="126" name="Oval 125">
              <a:extLst>
                <a:ext uri="{FF2B5EF4-FFF2-40B4-BE49-F238E27FC236}">
                  <a16:creationId xmlns:a16="http://schemas.microsoft.com/office/drawing/2014/main" id="{89E36C84-C4C4-492C-8CB9-3B873FC20073}"/>
                </a:ext>
              </a:extLst>
            </p:cNvPr>
            <p:cNvSpPr/>
            <p:nvPr/>
          </p:nvSpPr>
          <p:spPr>
            <a:xfrm flipH="1" flipV="1">
              <a:off x="6060086" y="5209980"/>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C89EE30-BAF9-4917-B2F9-2E2B722BDAE6}"/>
                </a:ext>
              </a:extLst>
            </p:cNvPr>
            <p:cNvSpPr/>
            <p:nvPr/>
          </p:nvSpPr>
          <p:spPr>
            <a:xfrm>
              <a:off x="5029452" y="5177776"/>
              <a:ext cx="995364"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NYSE Trading System</a:t>
              </a:r>
            </a:p>
          </p:txBody>
        </p:sp>
      </p:grpSp>
      <p:grpSp>
        <p:nvGrpSpPr>
          <p:cNvPr id="128" name="Group 127">
            <a:extLst>
              <a:ext uri="{FF2B5EF4-FFF2-40B4-BE49-F238E27FC236}">
                <a16:creationId xmlns:a16="http://schemas.microsoft.com/office/drawing/2014/main" id="{0D4BCD31-35B7-46D7-A7F2-F9165821AB84}"/>
              </a:ext>
            </a:extLst>
          </p:cNvPr>
          <p:cNvGrpSpPr/>
          <p:nvPr/>
        </p:nvGrpSpPr>
        <p:grpSpPr>
          <a:xfrm>
            <a:off x="845564" y="5045499"/>
            <a:ext cx="831517" cy="116086"/>
            <a:chOff x="818564" y="4207168"/>
            <a:chExt cx="831517" cy="116086"/>
          </a:xfrm>
        </p:grpSpPr>
        <p:sp>
          <p:nvSpPr>
            <p:cNvPr id="129" name="Oval 128">
              <a:extLst>
                <a:ext uri="{FF2B5EF4-FFF2-40B4-BE49-F238E27FC236}">
                  <a16:creationId xmlns:a16="http://schemas.microsoft.com/office/drawing/2014/main" id="{A4D07500-5121-48CD-8B59-826F5B588B5F}"/>
                </a:ext>
              </a:extLst>
            </p:cNvPr>
            <p:cNvSpPr/>
            <p:nvPr/>
          </p:nvSpPr>
          <p:spPr>
            <a:xfrm flipH="1" flipV="1">
              <a:off x="818564" y="4231253"/>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BB2E4D48-1860-4CFC-A3B3-72875C105341}"/>
                </a:ext>
              </a:extLst>
            </p:cNvPr>
            <p:cNvSpPr/>
            <p:nvPr/>
          </p:nvSpPr>
          <p:spPr>
            <a:xfrm>
              <a:off x="917200" y="4207168"/>
              <a:ext cx="73288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700" dirty="0">
                  <a:solidFill>
                    <a:srgbClr val="293C47"/>
                  </a:solidFill>
                </a:rPr>
                <a:t>Virus</a:t>
              </a:r>
            </a:p>
          </p:txBody>
        </p:sp>
      </p:grpSp>
      <p:grpSp>
        <p:nvGrpSpPr>
          <p:cNvPr id="131" name="Group 130">
            <a:extLst>
              <a:ext uri="{FF2B5EF4-FFF2-40B4-BE49-F238E27FC236}">
                <a16:creationId xmlns:a16="http://schemas.microsoft.com/office/drawing/2014/main" id="{885C75E6-EC0C-4AB4-BF8B-8B90628B86E1}"/>
              </a:ext>
            </a:extLst>
          </p:cNvPr>
          <p:cNvGrpSpPr/>
          <p:nvPr/>
        </p:nvGrpSpPr>
        <p:grpSpPr>
          <a:xfrm>
            <a:off x="3940899" y="5281984"/>
            <a:ext cx="847551" cy="116086"/>
            <a:chOff x="5312051" y="4555189"/>
            <a:chExt cx="847551" cy="116086"/>
          </a:xfrm>
        </p:grpSpPr>
        <p:sp>
          <p:nvSpPr>
            <p:cNvPr id="132" name="Oval 131">
              <a:extLst>
                <a:ext uri="{FF2B5EF4-FFF2-40B4-BE49-F238E27FC236}">
                  <a16:creationId xmlns:a16="http://schemas.microsoft.com/office/drawing/2014/main" id="{098AE533-2F87-49D5-A916-E65F6DC15518}"/>
                </a:ext>
              </a:extLst>
            </p:cNvPr>
            <p:cNvSpPr/>
            <p:nvPr/>
          </p:nvSpPr>
          <p:spPr>
            <a:xfrm flipH="1" flipV="1">
              <a:off x="6060651" y="458847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B1CB89B1-6E20-4202-92D4-9B3E7D3049EA}"/>
                </a:ext>
              </a:extLst>
            </p:cNvPr>
            <p:cNvSpPr/>
            <p:nvPr/>
          </p:nvSpPr>
          <p:spPr>
            <a:xfrm>
              <a:off x="5312051" y="4555189"/>
              <a:ext cx="847551"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700" dirty="0">
                  <a:solidFill>
                    <a:srgbClr val="293C47"/>
                  </a:solidFill>
                </a:rPr>
                <a:t>PDF Viewer</a:t>
              </a:r>
            </a:p>
          </p:txBody>
        </p:sp>
      </p:grpSp>
      <p:grpSp>
        <p:nvGrpSpPr>
          <p:cNvPr id="134" name="Group 133">
            <a:extLst>
              <a:ext uri="{FF2B5EF4-FFF2-40B4-BE49-F238E27FC236}">
                <a16:creationId xmlns:a16="http://schemas.microsoft.com/office/drawing/2014/main" id="{5A47D12B-10C0-44E7-BB2A-D090AC10CAAA}"/>
              </a:ext>
            </a:extLst>
          </p:cNvPr>
          <p:cNvGrpSpPr/>
          <p:nvPr/>
        </p:nvGrpSpPr>
        <p:grpSpPr>
          <a:xfrm>
            <a:off x="2642850" y="5128184"/>
            <a:ext cx="1180845" cy="116086"/>
            <a:chOff x="6060651" y="4558616"/>
            <a:chExt cx="1180845" cy="116086"/>
          </a:xfrm>
        </p:grpSpPr>
        <p:sp>
          <p:nvSpPr>
            <p:cNvPr id="135" name="Oval 134">
              <a:extLst>
                <a:ext uri="{FF2B5EF4-FFF2-40B4-BE49-F238E27FC236}">
                  <a16:creationId xmlns:a16="http://schemas.microsoft.com/office/drawing/2014/main" id="{63E78783-1A4B-4532-B538-318F901473FE}"/>
                </a:ext>
              </a:extLst>
            </p:cNvPr>
            <p:cNvSpPr/>
            <p:nvPr/>
          </p:nvSpPr>
          <p:spPr>
            <a:xfrm flipH="1" flipV="1">
              <a:off x="6060651" y="4588478"/>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B6804EE-A9B3-4E30-885B-DA4CB9608692}"/>
                </a:ext>
              </a:extLst>
            </p:cNvPr>
            <p:cNvSpPr/>
            <p:nvPr/>
          </p:nvSpPr>
          <p:spPr>
            <a:xfrm>
              <a:off x="6165514" y="4558616"/>
              <a:ext cx="1075982"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700" dirty="0">
                  <a:solidFill>
                    <a:srgbClr val="293C47"/>
                  </a:solidFill>
                </a:rPr>
                <a:t>Super Mario Bros (1985)</a:t>
              </a:r>
            </a:p>
          </p:txBody>
        </p:sp>
      </p:grpSp>
      <p:grpSp>
        <p:nvGrpSpPr>
          <p:cNvPr id="137" name="Group 136">
            <a:extLst>
              <a:ext uri="{FF2B5EF4-FFF2-40B4-BE49-F238E27FC236}">
                <a16:creationId xmlns:a16="http://schemas.microsoft.com/office/drawing/2014/main" id="{EF836EA9-59DA-4B75-9F62-DD7321B4CEE1}"/>
              </a:ext>
            </a:extLst>
          </p:cNvPr>
          <p:cNvGrpSpPr/>
          <p:nvPr/>
        </p:nvGrpSpPr>
        <p:grpSpPr>
          <a:xfrm>
            <a:off x="9359306" y="3654061"/>
            <a:ext cx="655914" cy="116086"/>
            <a:chOff x="3318961" y="3785415"/>
            <a:chExt cx="655914" cy="116086"/>
          </a:xfrm>
        </p:grpSpPr>
        <p:sp>
          <p:nvSpPr>
            <p:cNvPr id="138" name="Oval 137">
              <a:extLst>
                <a:ext uri="{FF2B5EF4-FFF2-40B4-BE49-F238E27FC236}">
                  <a16:creationId xmlns:a16="http://schemas.microsoft.com/office/drawing/2014/main" id="{E68F4841-7873-42FA-B152-A1765FA4A51E}"/>
                </a:ext>
              </a:extLst>
            </p:cNvPr>
            <p:cNvSpPr/>
            <p:nvPr/>
          </p:nvSpPr>
          <p:spPr>
            <a:xfrm flipH="1" flipV="1">
              <a:off x="3318961" y="3819804"/>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F9BF9D7-2FE3-48F7-B674-AF94042E3CE0}"/>
                </a:ext>
              </a:extLst>
            </p:cNvPr>
            <p:cNvSpPr/>
            <p:nvPr/>
          </p:nvSpPr>
          <p:spPr>
            <a:xfrm>
              <a:off x="3414806" y="3785415"/>
              <a:ext cx="560069"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700" dirty="0">
                  <a:solidFill>
                    <a:srgbClr val="293C47"/>
                  </a:solidFill>
                </a:rPr>
                <a:t>Boeing 787</a:t>
              </a:r>
            </a:p>
          </p:txBody>
        </p:sp>
      </p:grpSp>
      <p:pic>
        <p:nvPicPr>
          <p:cNvPr id="150" name="Graphic 149" descr="Smart Phone">
            <a:extLst>
              <a:ext uri="{FF2B5EF4-FFF2-40B4-BE49-F238E27FC236}">
                <a16:creationId xmlns:a16="http://schemas.microsoft.com/office/drawing/2014/main" id="{C75D8A70-83B3-4699-917D-498410A44D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203" y="4442703"/>
            <a:ext cx="183513" cy="183513"/>
          </a:xfrm>
          <a:prstGeom prst="rect">
            <a:avLst/>
          </a:prstGeom>
        </p:spPr>
      </p:pic>
      <p:pic>
        <p:nvPicPr>
          <p:cNvPr id="151" name="Graphic 150" descr="Laptop">
            <a:extLst>
              <a:ext uri="{FF2B5EF4-FFF2-40B4-BE49-F238E27FC236}">
                <a16:creationId xmlns:a16="http://schemas.microsoft.com/office/drawing/2014/main" id="{6E081038-D5F2-4E8B-83F8-F05E1CB79D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203" y="5198378"/>
            <a:ext cx="183513" cy="183513"/>
          </a:xfrm>
          <a:prstGeom prst="rect">
            <a:avLst/>
          </a:prstGeom>
        </p:spPr>
      </p:pic>
      <p:pic>
        <p:nvPicPr>
          <p:cNvPr id="152" name="Graphic 151" descr="Database">
            <a:extLst>
              <a:ext uri="{FF2B5EF4-FFF2-40B4-BE49-F238E27FC236}">
                <a16:creationId xmlns:a16="http://schemas.microsoft.com/office/drawing/2014/main" id="{43F9C186-5BE6-4FAD-9ED5-11A67368DA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1203" y="5935002"/>
            <a:ext cx="183513" cy="183513"/>
          </a:xfrm>
          <a:prstGeom prst="rect">
            <a:avLst/>
          </a:prstGeom>
        </p:spPr>
      </p:pic>
      <p:pic>
        <p:nvPicPr>
          <p:cNvPr id="153" name="Graphic 152" descr="Watch">
            <a:extLst>
              <a:ext uri="{FF2B5EF4-FFF2-40B4-BE49-F238E27FC236}">
                <a16:creationId xmlns:a16="http://schemas.microsoft.com/office/drawing/2014/main" id="{A57DABD1-E7D9-4140-A43A-DEC45BF62D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1203" y="3698458"/>
            <a:ext cx="183513" cy="183513"/>
          </a:xfrm>
          <a:prstGeom prst="rect">
            <a:avLst/>
          </a:prstGeom>
        </p:spPr>
      </p:pic>
      <p:grpSp>
        <p:nvGrpSpPr>
          <p:cNvPr id="141" name="Group 140">
            <a:extLst>
              <a:ext uri="{FF2B5EF4-FFF2-40B4-BE49-F238E27FC236}">
                <a16:creationId xmlns:a16="http://schemas.microsoft.com/office/drawing/2014/main" id="{4CB7D4A0-7EE7-47F2-91CC-6146799AD425}"/>
              </a:ext>
            </a:extLst>
          </p:cNvPr>
          <p:cNvGrpSpPr/>
          <p:nvPr/>
        </p:nvGrpSpPr>
        <p:grpSpPr>
          <a:xfrm>
            <a:off x="4344137" y="4295557"/>
            <a:ext cx="1038290" cy="116086"/>
            <a:chOff x="2334671" y="3785415"/>
            <a:chExt cx="1038290" cy="116086"/>
          </a:xfrm>
        </p:grpSpPr>
        <p:sp>
          <p:nvSpPr>
            <p:cNvPr id="142" name="Oval 141">
              <a:extLst>
                <a:ext uri="{FF2B5EF4-FFF2-40B4-BE49-F238E27FC236}">
                  <a16:creationId xmlns:a16="http://schemas.microsoft.com/office/drawing/2014/main" id="{01DFD8D9-ACEE-4E4C-8354-AFBDD55EBFE4}"/>
                </a:ext>
              </a:extLst>
            </p:cNvPr>
            <p:cNvSpPr/>
            <p:nvPr/>
          </p:nvSpPr>
          <p:spPr>
            <a:xfrm flipH="1" flipV="1">
              <a:off x="3318961" y="3819804"/>
              <a:ext cx="54000" cy="54000"/>
            </a:xfrm>
            <a:prstGeom prst="ellipse">
              <a:avLst/>
            </a:prstGeom>
            <a:solidFill>
              <a:srgbClr val="293C4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507401A5-5025-4B08-96CB-AFEB78979CBE}"/>
                </a:ext>
              </a:extLst>
            </p:cNvPr>
            <p:cNvSpPr/>
            <p:nvPr/>
          </p:nvSpPr>
          <p:spPr>
            <a:xfrm>
              <a:off x="2334671" y="3785415"/>
              <a:ext cx="960116" cy="116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700" dirty="0">
                  <a:solidFill>
                    <a:srgbClr val="293C47"/>
                  </a:solidFill>
                </a:rPr>
                <a:t>Ecommerce Platform</a:t>
              </a:r>
            </a:p>
          </p:txBody>
        </p:sp>
      </p:grpSp>
      <p:sp>
        <p:nvSpPr>
          <p:cNvPr id="147" name="Title 1">
            <a:extLst>
              <a:ext uri="{FF2B5EF4-FFF2-40B4-BE49-F238E27FC236}">
                <a16:creationId xmlns:a16="http://schemas.microsoft.com/office/drawing/2014/main" id="{24B5AF81-A565-4E28-A6A2-9114AA694A85}"/>
              </a:ext>
            </a:extLst>
          </p:cNvPr>
          <p:cNvSpPr txBox="1">
            <a:spLocks/>
          </p:cNvSpPr>
          <p:nvPr/>
        </p:nvSpPr>
        <p:spPr bwMode="gray">
          <a:xfrm>
            <a:off x="3264897" y="422052"/>
            <a:ext cx="4952203" cy="4617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bg2"/>
                </a:solidFill>
                <a:latin typeface="Arial" pitchFamily="34" charset="0"/>
                <a:ea typeface="+mj-ea"/>
                <a:cs typeface="Arial" pitchFamily="34" charset="0"/>
              </a:defRPr>
            </a:lvl1pPr>
          </a:lstStyle>
          <a:p>
            <a:r>
              <a:rPr lang="en-US" sz="2400" dirty="0">
                <a:solidFill>
                  <a:schemeClr val="bg2">
                    <a:lumMod val="50000"/>
                  </a:schemeClr>
                </a:solidFill>
              </a:rPr>
              <a:t>Scope Under Analysis</a:t>
            </a:r>
          </a:p>
        </p:txBody>
      </p:sp>
    </p:spTree>
    <p:extLst>
      <p:ext uri="{BB962C8B-B14F-4D97-AF65-F5344CB8AC3E}">
        <p14:creationId xmlns:p14="http://schemas.microsoft.com/office/powerpoint/2010/main" val="320286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9A16F8-61E0-490E-8021-F23BB31669AF}"/>
              </a:ext>
            </a:extLst>
          </p:cNvPr>
          <p:cNvPicPr>
            <a:picLocks noChangeAspect="1"/>
          </p:cNvPicPr>
          <p:nvPr/>
        </p:nvPicPr>
        <p:blipFill>
          <a:blip r:embed="rId2"/>
          <a:stretch>
            <a:fillRect/>
          </a:stretch>
        </p:blipFill>
        <p:spPr>
          <a:xfrm>
            <a:off x="9583615" y="3627432"/>
            <a:ext cx="1741056" cy="1731330"/>
          </a:xfrm>
          <a:prstGeom prst="rect">
            <a:avLst/>
          </a:prstGeom>
        </p:spPr>
      </p:pic>
      <p:pic>
        <p:nvPicPr>
          <p:cNvPr id="5" name="Picture 4">
            <a:extLst>
              <a:ext uri="{FF2B5EF4-FFF2-40B4-BE49-F238E27FC236}">
                <a16:creationId xmlns:a16="http://schemas.microsoft.com/office/drawing/2014/main" id="{73AE61AA-415D-4955-9774-9B3A6ABD79F5}"/>
              </a:ext>
            </a:extLst>
          </p:cNvPr>
          <p:cNvPicPr>
            <a:picLocks noChangeAspect="1"/>
          </p:cNvPicPr>
          <p:nvPr/>
        </p:nvPicPr>
        <p:blipFill>
          <a:blip r:embed="rId3"/>
          <a:stretch>
            <a:fillRect/>
          </a:stretch>
        </p:blipFill>
        <p:spPr>
          <a:xfrm>
            <a:off x="7501484" y="3655659"/>
            <a:ext cx="1691604" cy="1682154"/>
          </a:xfrm>
          <a:prstGeom prst="rect">
            <a:avLst/>
          </a:prstGeom>
        </p:spPr>
      </p:pic>
      <p:pic>
        <p:nvPicPr>
          <p:cNvPr id="6" name="Picture 5">
            <a:extLst>
              <a:ext uri="{FF2B5EF4-FFF2-40B4-BE49-F238E27FC236}">
                <a16:creationId xmlns:a16="http://schemas.microsoft.com/office/drawing/2014/main" id="{6A537FAE-656B-4023-9427-33A6C1FACC19}"/>
              </a:ext>
            </a:extLst>
          </p:cNvPr>
          <p:cNvPicPr>
            <a:picLocks noChangeAspect="1"/>
          </p:cNvPicPr>
          <p:nvPr/>
        </p:nvPicPr>
        <p:blipFill>
          <a:blip r:embed="rId4"/>
          <a:stretch>
            <a:fillRect/>
          </a:stretch>
        </p:blipFill>
        <p:spPr>
          <a:xfrm>
            <a:off x="5318883" y="3658238"/>
            <a:ext cx="1689011" cy="1679575"/>
          </a:xfrm>
          <a:prstGeom prst="rect">
            <a:avLst/>
          </a:prstGeom>
        </p:spPr>
      </p:pic>
      <p:pic>
        <p:nvPicPr>
          <p:cNvPr id="7" name="Picture 6">
            <a:extLst>
              <a:ext uri="{FF2B5EF4-FFF2-40B4-BE49-F238E27FC236}">
                <a16:creationId xmlns:a16="http://schemas.microsoft.com/office/drawing/2014/main" id="{D93A7529-44AE-4326-9599-3427B70AD5EC}"/>
              </a:ext>
            </a:extLst>
          </p:cNvPr>
          <p:cNvPicPr>
            <a:picLocks noChangeAspect="1"/>
          </p:cNvPicPr>
          <p:nvPr/>
        </p:nvPicPr>
        <p:blipFill rotWithShape="1">
          <a:blip r:embed="rId5"/>
          <a:srcRect r="75523" b="51115"/>
          <a:stretch/>
        </p:blipFill>
        <p:spPr>
          <a:xfrm>
            <a:off x="3182872" y="3661221"/>
            <a:ext cx="1689011" cy="1673756"/>
          </a:xfrm>
          <a:prstGeom prst="rect">
            <a:avLst/>
          </a:prstGeom>
        </p:spPr>
      </p:pic>
      <p:pic>
        <p:nvPicPr>
          <p:cNvPr id="8" name="Picture 7">
            <a:extLst>
              <a:ext uri="{FF2B5EF4-FFF2-40B4-BE49-F238E27FC236}">
                <a16:creationId xmlns:a16="http://schemas.microsoft.com/office/drawing/2014/main" id="{06D9B9CA-053B-4B8F-95FC-EF2C3597A2A7}"/>
              </a:ext>
            </a:extLst>
          </p:cNvPr>
          <p:cNvPicPr>
            <a:picLocks noChangeAspect="1"/>
          </p:cNvPicPr>
          <p:nvPr/>
        </p:nvPicPr>
        <p:blipFill>
          <a:blip r:embed="rId6"/>
          <a:stretch>
            <a:fillRect/>
          </a:stretch>
        </p:blipFill>
        <p:spPr>
          <a:xfrm>
            <a:off x="7501357" y="1082974"/>
            <a:ext cx="1724725" cy="1724725"/>
          </a:xfrm>
          <a:prstGeom prst="rect">
            <a:avLst/>
          </a:prstGeom>
        </p:spPr>
      </p:pic>
      <p:pic>
        <p:nvPicPr>
          <p:cNvPr id="9" name="Picture 8">
            <a:extLst>
              <a:ext uri="{FF2B5EF4-FFF2-40B4-BE49-F238E27FC236}">
                <a16:creationId xmlns:a16="http://schemas.microsoft.com/office/drawing/2014/main" id="{DEAD4FDC-F99F-4C8B-B9C2-4A9CD8C006ED}"/>
              </a:ext>
            </a:extLst>
          </p:cNvPr>
          <p:cNvPicPr>
            <a:picLocks noChangeAspect="1"/>
          </p:cNvPicPr>
          <p:nvPr/>
        </p:nvPicPr>
        <p:blipFill>
          <a:blip r:embed="rId7"/>
          <a:stretch>
            <a:fillRect/>
          </a:stretch>
        </p:blipFill>
        <p:spPr>
          <a:xfrm>
            <a:off x="9595045" y="1088285"/>
            <a:ext cx="1729625" cy="1724725"/>
          </a:xfrm>
          <a:prstGeom prst="rect">
            <a:avLst/>
          </a:prstGeom>
        </p:spPr>
      </p:pic>
      <p:pic>
        <p:nvPicPr>
          <p:cNvPr id="10" name="Picture 9">
            <a:extLst>
              <a:ext uri="{FF2B5EF4-FFF2-40B4-BE49-F238E27FC236}">
                <a16:creationId xmlns:a16="http://schemas.microsoft.com/office/drawing/2014/main" id="{EDF0C5FC-927D-4EFF-AC5B-A701B55DF17E}"/>
              </a:ext>
            </a:extLst>
          </p:cNvPr>
          <p:cNvPicPr>
            <a:picLocks noChangeAspect="1"/>
          </p:cNvPicPr>
          <p:nvPr/>
        </p:nvPicPr>
        <p:blipFill>
          <a:blip r:embed="rId8"/>
          <a:stretch>
            <a:fillRect/>
          </a:stretch>
        </p:blipFill>
        <p:spPr>
          <a:xfrm>
            <a:off x="5357290" y="1098900"/>
            <a:ext cx="1696213" cy="1696213"/>
          </a:xfrm>
          <a:prstGeom prst="rect">
            <a:avLst/>
          </a:prstGeom>
        </p:spPr>
      </p:pic>
      <p:pic>
        <p:nvPicPr>
          <p:cNvPr id="11" name="Picture 10">
            <a:extLst>
              <a:ext uri="{FF2B5EF4-FFF2-40B4-BE49-F238E27FC236}">
                <a16:creationId xmlns:a16="http://schemas.microsoft.com/office/drawing/2014/main" id="{721BFF6D-E22B-4D6F-92C8-DE178B7DFAA6}"/>
              </a:ext>
            </a:extLst>
          </p:cNvPr>
          <p:cNvPicPr>
            <a:picLocks noChangeAspect="1"/>
          </p:cNvPicPr>
          <p:nvPr/>
        </p:nvPicPr>
        <p:blipFill>
          <a:blip r:embed="rId9"/>
          <a:stretch>
            <a:fillRect/>
          </a:stretch>
        </p:blipFill>
        <p:spPr>
          <a:xfrm>
            <a:off x="3167691" y="1112161"/>
            <a:ext cx="1695296" cy="1685609"/>
          </a:xfrm>
          <a:prstGeom prst="rect">
            <a:avLst/>
          </a:prstGeom>
        </p:spPr>
      </p:pic>
      <p:pic>
        <p:nvPicPr>
          <p:cNvPr id="12" name="Picture 11">
            <a:extLst>
              <a:ext uri="{FF2B5EF4-FFF2-40B4-BE49-F238E27FC236}">
                <a16:creationId xmlns:a16="http://schemas.microsoft.com/office/drawing/2014/main" id="{EA068F10-D1A6-4DDE-B810-4AB84AA35189}"/>
              </a:ext>
            </a:extLst>
          </p:cNvPr>
          <p:cNvPicPr>
            <a:picLocks noChangeAspect="1"/>
          </p:cNvPicPr>
          <p:nvPr/>
        </p:nvPicPr>
        <p:blipFill>
          <a:blip r:embed="rId10"/>
          <a:stretch>
            <a:fillRect/>
          </a:stretch>
        </p:blipFill>
        <p:spPr>
          <a:xfrm>
            <a:off x="959506" y="1096128"/>
            <a:ext cx="1722879" cy="1698406"/>
          </a:xfrm>
          <a:prstGeom prst="rect">
            <a:avLst/>
          </a:prstGeom>
        </p:spPr>
      </p:pic>
      <p:sp>
        <p:nvSpPr>
          <p:cNvPr id="14" name="Rectangle 13">
            <a:extLst>
              <a:ext uri="{FF2B5EF4-FFF2-40B4-BE49-F238E27FC236}">
                <a16:creationId xmlns:a16="http://schemas.microsoft.com/office/drawing/2014/main" id="{376C5770-1C4D-463E-AFB5-24078BE163F8}"/>
              </a:ext>
            </a:extLst>
          </p:cNvPr>
          <p:cNvSpPr/>
          <p:nvPr/>
        </p:nvSpPr>
        <p:spPr>
          <a:xfrm>
            <a:off x="1042236" y="2781131"/>
            <a:ext cx="1554480" cy="575927"/>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Likelihood of outage, data integrity or reliability issues</a:t>
            </a:r>
          </a:p>
        </p:txBody>
      </p:sp>
      <p:sp>
        <p:nvSpPr>
          <p:cNvPr id="15" name="Rectangle 14">
            <a:extLst>
              <a:ext uri="{FF2B5EF4-FFF2-40B4-BE49-F238E27FC236}">
                <a16:creationId xmlns:a16="http://schemas.microsoft.com/office/drawing/2014/main" id="{8D171514-E9BE-4249-B6FA-5FF2EED22353}"/>
              </a:ext>
            </a:extLst>
          </p:cNvPr>
          <p:cNvSpPr/>
          <p:nvPr/>
        </p:nvSpPr>
        <p:spPr>
          <a:xfrm>
            <a:off x="3127575" y="2781131"/>
            <a:ext cx="1757584" cy="575927"/>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Resource consumption, scalability and performance issues</a:t>
            </a:r>
          </a:p>
        </p:txBody>
      </p:sp>
      <p:sp>
        <p:nvSpPr>
          <p:cNvPr id="16" name="Rectangle 15">
            <a:extLst>
              <a:ext uri="{FF2B5EF4-FFF2-40B4-BE49-F238E27FC236}">
                <a16:creationId xmlns:a16="http://schemas.microsoft.com/office/drawing/2014/main" id="{56440DF8-B6F8-4748-B26E-29DB146F8917}"/>
              </a:ext>
            </a:extLst>
          </p:cNvPr>
          <p:cNvSpPr/>
          <p:nvPr/>
        </p:nvSpPr>
        <p:spPr>
          <a:xfrm>
            <a:off x="5351935" y="2781131"/>
            <a:ext cx="1682646" cy="575927"/>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Security vulnerabilities and likelihood of breaches </a:t>
            </a:r>
          </a:p>
        </p:txBody>
      </p:sp>
      <p:sp>
        <p:nvSpPr>
          <p:cNvPr id="17" name="Rectangle 16">
            <a:extLst>
              <a:ext uri="{FF2B5EF4-FFF2-40B4-BE49-F238E27FC236}">
                <a16:creationId xmlns:a16="http://schemas.microsoft.com/office/drawing/2014/main" id="{0855A585-F3F2-4C60-93AE-2FC5A2C13D62}"/>
              </a:ext>
            </a:extLst>
          </p:cNvPr>
          <p:cNvSpPr/>
          <p:nvPr/>
        </p:nvSpPr>
        <p:spPr>
          <a:xfrm>
            <a:off x="7561906" y="2781131"/>
            <a:ext cx="1595304" cy="575927"/>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Adaptability to</a:t>
            </a:r>
            <a:b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b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changing regulations and business needs</a:t>
            </a:r>
          </a:p>
        </p:txBody>
      </p:sp>
      <p:sp>
        <p:nvSpPr>
          <p:cNvPr id="18" name="Rectangle 17">
            <a:extLst>
              <a:ext uri="{FF2B5EF4-FFF2-40B4-BE49-F238E27FC236}">
                <a16:creationId xmlns:a16="http://schemas.microsoft.com/office/drawing/2014/main" id="{FAE615C8-F815-4A7B-8F58-FED685AD5A87}"/>
              </a:ext>
            </a:extLst>
          </p:cNvPr>
          <p:cNvSpPr/>
          <p:nvPr/>
        </p:nvSpPr>
        <p:spPr>
          <a:xfrm>
            <a:off x="9707793" y="2781131"/>
            <a:ext cx="1554480" cy="427168"/>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Ramp up difficulties </a:t>
            </a:r>
            <a:b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b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for newcomers</a:t>
            </a:r>
          </a:p>
        </p:txBody>
      </p:sp>
      <p:sp>
        <p:nvSpPr>
          <p:cNvPr id="19" name="Rectangle 18">
            <a:extLst>
              <a:ext uri="{FF2B5EF4-FFF2-40B4-BE49-F238E27FC236}">
                <a16:creationId xmlns:a16="http://schemas.microsoft.com/office/drawing/2014/main" id="{667CE918-468F-4916-B811-89001803600F}"/>
              </a:ext>
            </a:extLst>
          </p:cNvPr>
          <p:cNvSpPr/>
          <p:nvPr/>
        </p:nvSpPr>
        <p:spPr>
          <a:xfrm>
            <a:off x="5410819" y="5311519"/>
            <a:ext cx="1566453" cy="427168"/>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Size of the scope</a:t>
            </a:r>
            <a:b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b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under analysis*</a:t>
            </a:r>
          </a:p>
        </p:txBody>
      </p:sp>
      <p:sp>
        <p:nvSpPr>
          <p:cNvPr id="20" name="Rectangle 19">
            <a:extLst>
              <a:ext uri="{FF2B5EF4-FFF2-40B4-BE49-F238E27FC236}">
                <a16:creationId xmlns:a16="http://schemas.microsoft.com/office/drawing/2014/main" id="{3D86E6E3-8DFB-4D8D-A37B-4A3F44E5573A}"/>
              </a:ext>
            </a:extLst>
          </p:cNvPr>
          <p:cNvSpPr/>
          <p:nvPr/>
        </p:nvSpPr>
        <p:spPr>
          <a:xfrm>
            <a:off x="9694771" y="5311519"/>
            <a:ext cx="1558925" cy="740587"/>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Hard-to-find structural flaws that may lead to software catastrophes</a:t>
            </a:r>
          </a:p>
        </p:txBody>
      </p:sp>
      <p:grpSp>
        <p:nvGrpSpPr>
          <p:cNvPr id="21" name="Group 20">
            <a:extLst>
              <a:ext uri="{FF2B5EF4-FFF2-40B4-BE49-F238E27FC236}">
                <a16:creationId xmlns:a16="http://schemas.microsoft.com/office/drawing/2014/main" id="{D370593E-32B1-4A27-82E4-7372201ACD61}"/>
              </a:ext>
            </a:extLst>
          </p:cNvPr>
          <p:cNvGrpSpPr/>
          <p:nvPr/>
        </p:nvGrpSpPr>
        <p:grpSpPr>
          <a:xfrm>
            <a:off x="682752" y="3557257"/>
            <a:ext cx="2236294" cy="329278"/>
            <a:chOff x="7339103" y="932991"/>
            <a:chExt cx="5108092" cy="329278"/>
          </a:xfrm>
        </p:grpSpPr>
        <p:sp>
          <p:nvSpPr>
            <p:cNvPr id="22" name="Rectangle 21">
              <a:extLst>
                <a:ext uri="{FF2B5EF4-FFF2-40B4-BE49-F238E27FC236}">
                  <a16:creationId xmlns:a16="http://schemas.microsoft.com/office/drawing/2014/main" id="{7EE617D6-04F9-4511-BF57-F178A8383BBA}"/>
                </a:ext>
              </a:extLst>
            </p:cNvPr>
            <p:cNvSpPr/>
            <p:nvPr/>
          </p:nvSpPr>
          <p:spPr>
            <a:xfrm>
              <a:off x="7339103" y="932991"/>
              <a:ext cx="5108092" cy="298993"/>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400" kern="0" dirty="0">
                  <a:solidFill>
                    <a:srgbClr val="CF7600"/>
                  </a:solidFill>
                  <a:latin typeface="+mj-lt"/>
                  <a:ea typeface="Calibri" panose="020F0502020204030204" pitchFamily="34" charset="0"/>
                  <a:cs typeface="Gotham Book" pitchFamily="50" charset="0"/>
                </a:rPr>
                <a:t>SUMMARY</a:t>
              </a:r>
            </a:p>
          </p:txBody>
        </p:sp>
        <p:cxnSp>
          <p:nvCxnSpPr>
            <p:cNvPr id="23" name="Straight Connector 22">
              <a:extLst>
                <a:ext uri="{FF2B5EF4-FFF2-40B4-BE49-F238E27FC236}">
                  <a16:creationId xmlns:a16="http://schemas.microsoft.com/office/drawing/2014/main" id="{B6128FB0-8841-48FD-BD88-610982C13F99}"/>
                </a:ext>
              </a:extLst>
            </p:cNvPr>
            <p:cNvCxnSpPr>
              <a:cxnSpLocks/>
            </p:cNvCxnSpPr>
            <p:nvPr/>
          </p:nvCxnSpPr>
          <p:spPr>
            <a:xfrm>
              <a:off x="7339103" y="1262269"/>
              <a:ext cx="5108092" cy="0"/>
            </a:xfrm>
            <a:prstGeom prst="line">
              <a:avLst/>
            </a:prstGeom>
            <a:ln w="57150">
              <a:solidFill>
                <a:srgbClr val="CF7600"/>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9A949BFF-FE2C-4B93-8821-14CD8919B4B8}"/>
              </a:ext>
            </a:extLst>
          </p:cNvPr>
          <p:cNvSpPr/>
          <p:nvPr/>
        </p:nvSpPr>
        <p:spPr>
          <a:xfrm>
            <a:off x="3228848" y="5311519"/>
            <a:ext cx="1566453" cy="427168"/>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Aggregate score of all the quality rules</a:t>
            </a:r>
          </a:p>
        </p:txBody>
      </p:sp>
      <p:sp>
        <p:nvSpPr>
          <p:cNvPr id="25" name="Rectangle 24">
            <a:extLst>
              <a:ext uri="{FF2B5EF4-FFF2-40B4-BE49-F238E27FC236}">
                <a16:creationId xmlns:a16="http://schemas.microsoft.com/office/drawing/2014/main" id="{4C198FEE-9293-4AF5-92DC-79B44B6B1A5B}"/>
              </a:ext>
            </a:extLst>
          </p:cNvPr>
          <p:cNvSpPr/>
          <p:nvPr/>
        </p:nvSpPr>
        <p:spPr>
          <a:xfrm>
            <a:off x="249381" y="3937253"/>
            <a:ext cx="2834085" cy="1567801"/>
          </a:xfrm>
          <a:prstGeom prst="rect">
            <a:avLst/>
          </a:prstGeom>
          <a:ln>
            <a:solidFill>
              <a:schemeClr val="tx1"/>
            </a:solidFill>
            <a:prstDash val="sysDot"/>
          </a:ln>
        </p:spPr>
        <p:txBody>
          <a:bodyPr wrap="square" lIns="0" rIns="0">
            <a:spAutoFit/>
          </a:bodyPr>
          <a:lstStyle/>
          <a:p>
            <a:pPr algn="just">
              <a:lnSpc>
                <a:spcPct val="107000"/>
              </a:lnSpc>
              <a:spcAft>
                <a:spcPts val="800"/>
              </a:spcAft>
              <a:buClr>
                <a:schemeClr val="tx2">
                  <a:lumMod val="65000"/>
                  <a:lumOff val="35000"/>
                </a:schemeClr>
              </a:buClr>
              <a:buSzPct val="85000"/>
            </a:pPr>
            <a:r>
              <a:rPr lang="en-IN" sz="1400" dirty="0">
                <a:solidFill>
                  <a:schemeClr val="tx2"/>
                </a:solidFill>
              </a:rPr>
              <a:t>Overall Quality of the application is 3.08 which is at Moderate Risk with 5729 Critical Violations identified.</a:t>
            </a:r>
          </a:p>
          <a:p>
            <a:pPr algn="just">
              <a:lnSpc>
                <a:spcPct val="107000"/>
              </a:lnSpc>
              <a:spcAft>
                <a:spcPts val="800"/>
              </a:spcAft>
              <a:buClr>
                <a:schemeClr val="tx2">
                  <a:lumMod val="65000"/>
                  <a:lumOff val="35000"/>
                </a:schemeClr>
              </a:buClr>
              <a:buSzPct val="85000"/>
            </a:pPr>
            <a:r>
              <a:rPr lang="en-IN" sz="1400" dirty="0">
                <a:solidFill>
                  <a:schemeClr val="tx2"/>
                </a:solidFill>
              </a:rPr>
              <a:t>Application is at High Risk with respect to </a:t>
            </a:r>
            <a:r>
              <a:rPr lang="en-IN" sz="1400" b="1" dirty="0">
                <a:solidFill>
                  <a:schemeClr val="tx2"/>
                </a:solidFill>
              </a:rPr>
              <a:t>Security </a:t>
            </a:r>
            <a:r>
              <a:rPr lang="en-IN" sz="1400" dirty="0">
                <a:solidFill>
                  <a:schemeClr val="tx2"/>
                </a:solidFill>
              </a:rPr>
              <a:t>and at Moderate Risk with other health factors</a:t>
            </a:r>
            <a:endParaRPr lang="en-IN" sz="1400" kern="0" dirty="0">
              <a:solidFill>
                <a:schemeClr val="tx2"/>
              </a:solidFill>
              <a:latin typeface="Gotham Book" pitchFamily="50" charset="0"/>
              <a:ea typeface="Calibri" panose="020F0502020204030204" pitchFamily="34" charset="0"/>
              <a:cs typeface="Gotham Book" pitchFamily="50" charset="0"/>
            </a:endParaRPr>
          </a:p>
        </p:txBody>
      </p:sp>
      <p:sp>
        <p:nvSpPr>
          <p:cNvPr id="26" name="Rectangle 25">
            <a:extLst>
              <a:ext uri="{FF2B5EF4-FFF2-40B4-BE49-F238E27FC236}">
                <a16:creationId xmlns:a16="http://schemas.microsoft.com/office/drawing/2014/main" id="{048D1BD9-F5A5-4593-9EB5-78322EB4CF4A}"/>
              </a:ext>
            </a:extLst>
          </p:cNvPr>
          <p:cNvSpPr/>
          <p:nvPr/>
        </p:nvSpPr>
        <p:spPr>
          <a:xfrm>
            <a:off x="7576331" y="5311519"/>
            <a:ext cx="1566453" cy="427168"/>
          </a:xfrm>
          <a:prstGeom prst="rect">
            <a:avLst/>
          </a:prstGeom>
        </p:spPr>
        <p:txBody>
          <a:bodyPr wrap="square">
            <a:spAutoFit/>
          </a:bodyPr>
          <a:lstStyle/>
          <a:p>
            <a:pPr algn="ctr">
              <a:lnSpc>
                <a:spcPct val="107000"/>
              </a:lnSpc>
              <a:spcAft>
                <a:spcPts val="800"/>
              </a:spcAft>
              <a:buClr>
                <a:schemeClr val="tx2">
                  <a:lumMod val="65000"/>
                  <a:lumOff val="35000"/>
                </a:schemeClr>
              </a:buClr>
              <a:buSzPct val="85000"/>
            </a:pP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Size of the scope</a:t>
            </a:r>
            <a:b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br>
            <a:r>
              <a:rPr lang="en-US" sz="1000" kern="0" dirty="0">
                <a:solidFill>
                  <a:schemeClr val="tx1">
                    <a:lumMod val="65000"/>
                    <a:lumOff val="35000"/>
                  </a:schemeClr>
                </a:solidFill>
                <a:latin typeface="Gotham Book" pitchFamily="50" charset="0"/>
                <a:ea typeface="Calibri" panose="020F0502020204030204" pitchFamily="34" charset="0"/>
                <a:cs typeface="Gotham Book" pitchFamily="50" charset="0"/>
              </a:rPr>
              <a:t>under analysis</a:t>
            </a:r>
          </a:p>
        </p:txBody>
      </p:sp>
      <p:sp>
        <p:nvSpPr>
          <p:cNvPr id="27" name="TextBox 26">
            <a:extLst>
              <a:ext uri="{FF2B5EF4-FFF2-40B4-BE49-F238E27FC236}">
                <a16:creationId xmlns:a16="http://schemas.microsoft.com/office/drawing/2014/main" id="{78CB3E26-C1A3-410F-ABD5-0D8258FFEF89}"/>
              </a:ext>
            </a:extLst>
          </p:cNvPr>
          <p:cNvSpPr txBox="1"/>
          <p:nvPr/>
        </p:nvSpPr>
        <p:spPr>
          <a:xfrm>
            <a:off x="4454272" y="6073769"/>
            <a:ext cx="3654425" cy="224838"/>
          </a:xfrm>
          <a:prstGeom prst="rect">
            <a:avLst/>
          </a:prstGeom>
        </p:spPr>
        <p:txBody>
          <a:bodyPr vert="horz" wrap="square" lIns="91440" tIns="45720" rIns="91440" bIns="45720" rtlCol="0" anchor="t">
            <a:noAutofit/>
          </a:bodyPr>
          <a:lstStyle/>
          <a:p>
            <a:r>
              <a:rPr lang="en-US" sz="800" dirty="0">
                <a:solidFill>
                  <a:schemeClr val="tx1">
                    <a:lumMod val="75000"/>
                    <a:lumOff val="25000"/>
                  </a:schemeClr>
                </a:solidFill>
              </a:rPr>
              <a:t>*Indicative only, the Function Point computation was not calibrated</a:t>
            </a:r>
            <a:endParaRPr lang="en-US" sz="1050" dirty="0"/>
          </a:p>
        </p:txBody>
      </p:sp>
      <p:sp>
        <p:nvSpPr>
          <p:cNvPr id="28" name="Rectangle: Rounded Corners 16">
            <a:extLst>
              <a:ext uri="{FF2B5EF4-FFF2-40B4-BE49-F238E27FC236}">
                <a16:creationId xmlns:a16="http://schemas.microsoft.com/office/drawing/2014/main" id="{CB221580-9C79-45A3-8DA5-5E1358FBA75C}"/>
              </a:ext>
            </a:extLst>
          </p:cNvPr>
          <p:cNvSpPr/>
          <p:nvPr/>
        </p:nvSpPr>
        <p:spPr>
          <a:xfrm>
            <a:off x="7667625" y="2137910"/>
            <a:ext cx="901712" cy="93862"/>
          </a:xfrm>
          <a:prstGeom prst="roundRect">
            <a:avLst>
              <a:gd name="adj" fmla="val 38159"/>
            </a:avLst>
          </a:prstGeom>
          <a:solidFill>
            <a:srgbClr val="D6D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descr="TEXT;APPLICATION_METRIC;ID=60014">
            <a:extLst>
              <a:ext uri="{FF2B5EF4-FFF2-40B4-BE49-F238E27FC236}">
                <a16:creationId xmlns:a16="http://schemas.microsoft.com/office/drawing/2014/main" id="{0923B74E-ECEF-43B3-BBB4-DB8751ADECB1}"/>
              </a:ext>
            </a:extLst>
          </p:cNvPr>
          <p:cNvSpPr/>
          <p:nvPr/>
        </p:nvSpPr>
        <p:spPr>
          <a:xfrm>
            <a:off x="3337560" y="1732780"/>
            <a:ext cx="1371600"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a:solidFill>
                  <a:srgbClr val="1E0000"/>
                </a:solidFill>
              </a:rPr>
              <a:t>3.64</a:t>
            </a:r>
          </a:p>
        </p:txBody>
      </p:sp>
      <p:sp>
        <p:nvSpPr>
          <p:cNvPr id="30" name="Rectangle 29" descr="TEXT;APPLICATION_METRIC;ID=60013">
            <a:extLst>
              <a:ext uri="{FF2B5EF4-FFF2-40B4-BE49-F238E27FC236}">
                <a16:creationId xmlns:a16="http://schemas.microsoft.com/office/drawing/2014/main" id="{998535C2-082C-4992-BCD7-D5A693DE2170}"/>
              </a:ext>
            </a:extLst>
          </p:cNvPr>
          <p:cNvSpPr/>
          <p:nvPr/>
        </p:nvSpPr>
        <p:spPr>
          <a:xfrm>
            <a:off x="1150769" y="1732780"/>
            <a:ext cx="1200546"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a:solidFill>
                  <a:srgbClr val="1E0000"/>
                </a:solidFill>
              </a:rPr>
              <a:t>3.08</a:t>
            </a:r>
          </a:p>
        </p:txBody>
      </p:sp>
      <p:sp>
        <p:nvSpPr>
          <p:cNvPr id="31" name="Rectangle 30" descr="TEXT;APPLICATION_METRIC;ID=60016">
            <a:extLst>
              <a:ext uri="{FF2B5EF4-FFF2-40B4-BE49-F238E27FC236}">
                <a16:creationId xmlns:a16="http://schemas.microsoft.com/office/drawing/2014/main" id="{A4F201B1-E38D-4FB4-A5D3-9F3D6B8C47A6}"/>
              </a:ext>
            </a:extLst>
          </p:cNvPr>
          <p:cNvSpPr/>
          <p:nvPr/>
        </p:nvSpPr>
        <p:spPr>
          <a:xfrm>
            <a:off x="5519138" y="1732780"/>
            <a:ext cx="1371600"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a:solidFill>
                  <a:srgbClr val="1E0000"/>
                </a:solidFill>
              </a:rPr>
              <a:t>2.74</a:t>
            </a:r>
          </a:p>
        </p:txBody>
      </p:sp>
      <p:sp>
        <p:nvSpPr>
          <p:cNvPr id="32" name="Rectangle 31" descr="TEXT;APPLICATION_METRIC;ID=60012">
            <a:extLst>
              <a:ext uri="{FF2B5EF4-FFF2-40B4-BE49-F238E27FC236}">
                <a16:creationId xmlns:a16="http://schemas.microsoft.com/office/drawing/2014/main" id="{EB6A84B9-6930-40FF-B854-AB7E01B492B4}"/>
              </a:ext>
            </a:extLst>
          </p:cNvPr>
          <p:cNvSpPr/>
          <p:nvPr/>
        </p:nvSpPr>
        <p:spPr>
          <a:xfrm>
            <a:off x="7676107" y="1732780"/>
            <a:ext cx="1371600"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a:solidFill>
                  <a:srgbClr val="D2D1D3"/>
                </a:solidFill>
              </a:rPr>
              <a:t>3.00</a:t>
            </a:r>
          </a:p>
        </p:txBody>
      </p:sp>
      <p:sp>
        <p:nvSpPr>
          <p:cNvPr id="33" name="Rectangle 32" descr="TEXT;APPLICATION_METRIC;ID=60011">
            <a:extLst>
              <a:ext uri="{FF2B5EF4-FFF2-40B4-BE49-F238E27FC236}">
                <a16:creationId xmlns:a16="http://schemas.microsoft.com/office/drawing/2014/main" id="{1A4BAF98-ED50-4E09-A894-B8CDA3674918}"/>
              </a:ext>
            </a:extLst>
          </p:cNvPr>
          <p:cNvSpPr/>
          <p:nvPr/>
        </p:nvSpPr>
        <p:spPr>
          <a:xfrm>
            <a:off x="9774057" y="1732780"/>
            <a:ext cx="1371600"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a:solidFill>
                  <a:srgbClr val="D2D1D3"/>
                </a:solidFill>
              </a:rPr>
              <a:t>3.14</a:t>
            </a:r>
          </a:p>
        </p:txBody>
      </p:sp>
      <p:sp>
        <p:nvSpPr>
          <p:cNvPr id="34" name="Rectangle: Rounded Corners 49">
            <a:extLst>
              <a:ext uri="{FF2B5EF4-FFF2-40B4-BE49-F238E27FC236}">
                <a16:creationId xmlns:a16="http://schemas.microsoft.com/office/drawing/2014/main" id="{4DEE9B7F-98AF-43DA-99FC-590724B4485C}"/>
              </a:ext>
            </a:extLst>
          </p:cNvPr>
          <p:cNvSpPr/>
          <p:nvPr/>
        </p:nvSpPr>
        <p:spPr>
          <a:xfrm>
            <a:off x="9774057" y="2137910"/>
            <a:ext cx="1090100" cy="122602"/>
          </a:xfrm>
          <a:prstGeom prst="roundRect">
            <a:avLst>
              <a:gd name="adj" fmla="val 38159"/>
            </a:avLst>
          </a:prstGeom>
          <a:solidFill>
            <a:srgbClr val="D6D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50">
            <a:extLst>
              <a:ext uri="{FF2B5EF4-FFF2-40B4-BE49-F238E27FC236}">
                <a16:creationId xmlns:a16="http://schemas.microsoft.com/office/drawing/2014/main" id="{04562ED0-6C27-4FEE-88BC-2DD972D7BD0E}"/>
              </a:ext>
            </a:extLst>
          </p:cNvPr>
          <p:cNvSpPr/>
          <p:nvPr/>
        </p:nvSpPr>
        <p:spPr>
          <a:xfrm>
            <a:off x="1139338" y="2148069"/>
            <a:ext cx="994262" cy="144557"/>
          </a:xfrm>
          <a:prstGeom prst="roundRect">
            <a:avLst>
              <a:gd name="adj" fmla="val 38159"/>
            </a:avLst>
          </a:prstGeom>
          <a:solidFill>
            <a:srgbClr val="1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51">
            <a:extLst>
              <a:ext uri="{FF2B5EF4-FFF2-40B4-BE49-F238E27FC236}">
                <a16:creationId xmlns:a16="http://schemas.microsoft.com/office/drawing/2014/main" id="{51826814-F6F0-4C2D-8A32-F53B967C9A74}"/>
              </a:ext>
            </a:extLst>
          </p:cNvPr>
          <p:cNvSpPr/>
          <p:nvPr/>
        </p:nvSpPr>
        <p:spPr>
          <a:xfrm>
            <a:off x="3337560" y="2148069"/>
            <a:ext cx="1116712" cy="138547"/>
          </a:xfrm>
          <a:prstGeom prst="roundRect">
            <a:avLst>
              <a:gd name="adj" fmla="val 38159"/>
            </a:avLst>
          </a:prstGeom>
          <a:solidFill>
            <a:srgbClr val="1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52">
            <a:extLst>
              <a:ext uri="{FF2B5EF4-FFF2-40B4-BE49-F238E27FC236}">
                <a16:creationId xmlns:a16="http://schemas.microsoft.com/office/drawing/2014/main" id="{5140951C-60B1-4BD8-969E-880F5F88A326}"/>
              </a:ext>
            </a:extLst>
          </p:cNvPr>
          <p:cNvSpPr/>
          <p:nvPr/>
        </p:nvSpPr>
        <p:spPr>
          <a:xfrm>
            <a:off x="5519136" y="2148070"/>
            <a:ext cx="828655" cy="144556"/>
          </a:xfrm>
          <a:prstGeom prst="roundRect">
            <a:avLst>
              <a:gd name="adj" fmla="val 38159"/>
            </a:avLst>
          </a:prstGeom>
          <a:solidFill>
            <a:srgbClr val="1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descr="TEXT;APPLICATION_METRIC;ID=60017">
            <a:extLst>
              <a:ext uri="{FF2B5EF4-FFF2-40B4-BE49-F238E27FC236}">
                <a16:creationId xmlns:a16="http://schemas.microsoft.com/office/drawing/2014/main" id="{4802160D-515B-4555-91E0-89CF575DD4DA}"/>
              </a:ext>
            </a:extLst>
          </p:cNvPr>
          <p:cNvSpPr/>
          <p:nvPr/>
        </p:nvSpPr>
        <p:spPr>
          <a:xfrm>
            <a:off x="3337560" y="4273722"/>
            <a:ext cx="1371600"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200" dirty="0">
                <a:solidFill>
                  <a:srgbClr val="D2D1D3"/>
                </a:solidFill>
              </a:rPr>
              <a:t>3.08</a:t>
            </a:r>
          </a:p>
        </p:txBody>
      </p:sp>
      <p:sp>
        <p:nvSpPr>
          <p:cNvPr id="41" name="Rectangle 40" descr="TEXT;APPLICATION_METRIC;SZID=10202">
            <a:extLst>
              <a:ext uri="{FF2B5EF4-FFF2-40B4-BE49-F238E27FC236}">
                <a16:creationId xmlns:a16="http://schemas.microsoft.com/office/drawing/2014/main" id="{37367B4F-7966-423B-8114-4DE406FC0988}"/>
              </a:ext>
            </a:extLst>
          </p:cNvPr>
          <p:cNvSpPr/>
          <p:nvPr/>
        </p:nvSpPr>
        <p:spPr>
          <a:xfrm>
            <a:off x="5476898" y="4243242"/>
            <a:ext cx="1371600"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ECF3F7"/>
                </a:solidFill>
              </a:rPr>
              <a:t>8,226</a:t>
            </a:r>
            <a:endParaRPr lang="en-US" sz="2000" dirty="0">
              <a:solidFill>
                <a:srgbClr val="ECF3F7"/>
              </a:solidFill>
              <a:latin typeface="+mj-lt"/>
            </a:endParaRPr>
          </a:p>
        </p:txBody>
      </p:sp>
      <p:sp>
        <p:nvSpPr>
          <p:cNvPr id="42" name="Rectangle 41" descr="TEXT;APPLICATION_METRIC;SZID=10151">
            <a:extLst>
              <a:ext uri="{FF2B5EF4-FFF2-40B4-BE49-F238E27FC236}">
                <a16:creationId xmlns:a16="http://schemas.microsoft.com/office/drawing/2014/main" id="{FFD5ECC4-5F4F-472B-8881-80175D405133}"/>
              </a:ext>
            </a:extLst>
          </p:cNvPr>
          <p:cNvSpPr/>
          <p:nvPr/>
        </p:nvSpPr>
        <p:spPr>
          <a:xfrm>
            <a:off x="7676107" y="4243242"/>
            <a:ext cx="1371600"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ECF3F7"/>
                </a:solidFill>
              </a:rPr>
              <a:t>1,405,565</a:t>
            </a:r>
            <a:endParaRPr lang="en-US" sz="2000" dirty="0">
              <a:solidFill>
                <a:srgbClr val="ECF3F7"/>
              </a:solidFill>
              <a:latin typeface="+mj-lt"/>
            </a:endParaRPr>
          </a:p>
        </p:txBody>
      </p:sp>
      <p:sp>
        <p:nvSpPr>
          <p:cNvPr id="43" name="Rectangle 42" descr="TEXT;APPLICATION_METRIC;SZID=67011">
            <a:extLst>
              <a:ext uri="{FF2B5EF4-FFF2-40B4-BE49-F238E27FC236}">
                <a16:creationId xmlns:a16="http://schemas.microsoft.com/office/drawing/2014/main" id="{B7E70004-25AE-425B-AC24-3898E39EFE84}"/>
              </a:ext>
            </a:extLst>
          </p:cNvPr>
          <p:cNvSpPr/>
          <p:nvPr/>
        </p:nvSpPr>
        <p:spPr>
          <a:xfrm>
            <a:off x="9788433" y="4243242"/>
            <a:ext cx="1371600" cy="44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ECF3F7"/>
                </a:solidFill>
                <a:latin typeface="+mj-lt"/>
              </a:rPr>
              <a:t>5,705</a:t>
            </a:r>
          </a:p>
        </p:txBody>
      </p:sp>
      <p:pic>
        <p:nvPicPr>
          <p:cNvPr id="45" name="Picture 44">
            <a:hlinkClick r:id="" action="ppaction://noaction"/>
            <a:extLst>
              <a:ext uri="{FF2B5EF4-FFF2-40B4-BE49-F238E27FC236}">
                <a16:creationId xmlns:a16="http://schemas.microsoft.com/office/drawing/2014/main" id="{9833FF7E-D8D6-4AD4-9BE6-435CE9B8627D}"/>
              </a:ext>
            </a:extLst>
          </p:cNvPr>
          <p:cNvPicPr>
            <a:picLocks noChangeAspect="1"/>
          </p:cNvPicPr>
          <p:nvPr/>
        </p:nvPicPr>
        <p:blipFill>
          <a:blip r:embed="rId11"/>
          <a:stretch>
            <a:fillRect/>
          </a:stretch>
        </p:blipFill>
        <p:spPr>
          <a:xfrm>
            <a:off x="249381" y="5555771"/>
            <a:ext cx="1160288" cy="854950"/>
          </a:xfrm>
          <a:prstGeom prst="rect">
            <a:avLst/>
          </a:prstGeom>
        </p:spPr>
      </p:pic>
      <p:sp>
        <p:nvSpPr>
          <p:cNvPr id="47" name="Title 1">
            <a:extLst>
              <a:ext uri="{FF2B5EF4-FFF2-40B4-BE49-F238E27FC236}">
                <a16:creationId xmlns:a16="http://schemas.microsoft.com/office/drawing/2014/main" id="{ED853CF6-8D64-4F94-85F3-8C3B5E6DA1D8}"/>
              </a:ext>
            </a:extLst>
          </p:cNvPr>
          <p:cNvSpPr txBox="1">
            <a:spLocks/>
          </p:cNvSpPr>
          <p:nvPr/>
        </p:nvSpPr>
        <p:spPr bwMode="gray">
          <a:xfrm>
            <a:off x="1865679" y="421838"/>
            <a:ext cx="7597653" cy="4617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bg2"/>
                </a:solidFill>
                <a:latin typeface="Arial" pitchFamily="34" charset="0"/>
                <a:ea typeface="+mj-ea"/>
                <a:cs typeface="Arial" pitchFamily="34" charset="0"/>
              </a:defRPr>
            </a:lvl1pPr>
          </a:lstStyle>
          <a:p>
            <a:r>
              <a:rPr lang="en-US" sz="2400" dirty="0">
                <a:solidFill>
                  <a:schemeClr val="bg2">
                    <a:lumMod val="50000"/>
                  </a:schemeClr>
                </a:solidFill>
              </a:rPr>
              <a:t>Executive Summary of the Application Health</a:t>
            </a:r>
          </a:p>
        </p:txBody>
      </p:sp>
      <p:sp>
        <p:nvSpPr>
          <p:cNvPr id="48" name="TextBox 47">
            <a:extLst>
              <a:ext uri="{FF2B5EF4-FFF2-40B4-BE49-F238E27FC236}">
                <a16:creationId xmlns:a16="http://schemas.microsoft.com/office/drawing/2014/main" id="{318E63BB-692C-4FED-B510-FF82AFD5A0AE}"/>
              </a:ext>
            </a:extLst>
          </p:cNvPr>
          <p:cNvSpPr txBox="1"/>
          <p:nvPr/>
        </p:nvSpPr>
        <p:spPr>
          <a:xfrm>
            <a:off x="2018098" y="6305479"/>
            <a:ext cx="8846059" cy="369332"/>
          </a:xfrm>
          <a:prstGeom prst="rect">
            <a:avLst/>
          </a:prstGeom>
          <a:noFill/>
        </p:spPr>
        <p:txBody>
          <a:bodyPr wrap="square" rtlCol="0">
            <a:spAutoFit/>
          </a:bodyPr>
          <a:lstStyle/>
          <a:p>
            <a:r>
              <a:rPr lang="en-US" dirty="0"/>
              <a:t>URL - </a:t>
            </a:r>
            <a:r>
              <a:rPr lang="en-US" dirty="0">
                <a:hlinkClick r:id="rId12"/>
              </a:rPr>
              <a:t>https://infra-nad.techmahindra.com/CAST-Health-Engineering/portal/index.html </a:t>
            </a:r>
            <a:endParaRPr lang="en-US" dirty="0"/>
          </a:p>
        </p:txBody>
      </p:sp>
      <p:sp>
        <p:nvSpPr>
          <p:cNvPr id="44" name="Rectangle: Rounded Corners 52">
            <a:extLst>
              <a:ext uri="{FF2B5EF4-FFF2-40B4-BE49-F238E27FC236}">
                <a16:creationId xmlns:a16="http://schemas.microsoft.com/office/drawing/2014/main" id="{408A74E2-7A05-4DC2-8822-0B17284FF4B1}"/>
              </a:ext>
            </a:extLst>
          </p:cNvPr>
          <p:cNvSpPr/>
          <p:nvPr/>
        </p:nvSpPr>
        <p:spPr>
          <a:xfrm>
            <a:off x="3360382" y="4672449"/>
            <a:ext cx="986331" cy="124838"/>
          </a:xfrm>
          <a:prstGeom prst="roundRect">
            <a:avLst>
              <a:gd name="adj" fmla="val 381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336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E79C684B-1750-4471-9E3F-9FCAEA50AD93}"/>
              </a:ext>
            </a:extLst>
          </p:cNvPr>
          <p:cNvSpPr>
            <a:spLocks noGrp="1"/>
          </p:cNvSpPr>
          <p:nvPr>
            <p:ph type="title"/>
          </p:nvPr>
        </p:nvSpPr>
        <p:spPr>
          <a:xfrm>
            <a:off x="2804474" y="345752"/>
            <a:ext cx="3940882" cy="430873"/>
          </a:xfrm>
        </p:spPr>
        <p:txBody>
          <a:bodyPr>
            <a:noAutofit/>
          </a:bodyPr>
          <a:lstStyle/>
          <a:p>
            <a:r>
              <a:rPr lang="en-IN" sz="3200" dirty="0">
                <a:solidFill>
                  <a:schemeClr val="tx1">
                    <a:lumMod val="50000"/>
                    <a:lumOff val="50000"/>
                  </a:schemeClr>
                </a:solidFill>
                <a:ea typeface="Tahoma" panose="020B0604030504040204" pitchFamily="34" charset="0"/>
                <a:cs typeface="Tahoma" panose="020B0604030504040204" pitchFamily="34" charset="0"/>
              </a:rPr>
              <a:t> </a:t>
            </a:r>
            <a:r>
              <a:rPr lang="en-IN" sz="2400" dirty="0">
                <a:solidFill>
                  <a:schemeClr val="bg2">
                    <a:lumMod val="50000"/>
                  </a:schemeClr>
                </a:solidFill>
              </a:rPr>
              <a:t>Engineering Dashboard</a:t>
            </a:r>
            <a:endParaRPr lang="en-US" sz="2400" dirty="0">
              <a:solidFill>
                <a:schemeClr val="bg2">
                  <a:lumMod val="50000"/>
                </a:schemeClr>
              </a:solidFill>
            </a:endParaRPr>
          </a:p>
        </p:txBody>
      </p:sp>
      <p:sp>
        <p:nvSpPr>
          <p:cNvPr id="4" name="Rectangle: Rounded Corners 3">
            <a:extLst>
              <a:ext uri="{FF2B5EF4-FFF2-40B4-BE49-F238E27FC236}">
                <a16:creationId xmlns:a16="http://schemas.microsoft.com/office/drawing/2014/main" id="{1A626BA0-1EC6-43CE-B317-7AD28BE0861C}"/>
              </a:ext>
            </a:extLst>
          </p:cNvPr>
          <p:cNvSpPr/>
          <p:nvPr/>
        </p:nvSpPr>
        <p:spPr>
          <a:xfrm>
            <a:off x="258603" y="1042579"/>
            <a:ext cx="11650899" cy="698438"/>
          </a:xfrm>
          <a:prstGeom prst="roundRect">
            <a:avLst>
              <a:gd name="adj" fmla="val 6281"/>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300" dirty="0">
                <a:solidFill>
                  <a:srgbClr val="293C47"/>
                </a:solidFill>
                <a:latin typeface="Gotham Light" panose="02000603030000020004" pitchFamily="2" charset="0"/>
              </a:rPr>
              <a:t>The </a:t>
            </a:r>
            <a:r>
              <a:rPr lang="en-US" sz="1300" b="1" dirty="0">
                <a:solidFill>
                  <a:srgbClr val="293C47"/>
                </a:solidFill>
                <a:latin typeface="Gotham Light" panose="02000603030000020004" pitchFamily="2" charset="0"/>
              </a:rPr>
              <a:t>Engineering Dashboard</a:t>
            </a:r>
            <a:r>
              <a:rPr lang="en-US" sz="1300" dirty="0">
                <a:solidFill>
                  <a:srgbClr val="293C47"/>
                </a:solidFill>
                <a:latin typeface="Gotham Light" panose="02000603030000020004" pitchFamily="2" charset="0"/>
              </a:rPr>
              <a:t> gives visibility into the quality rules, critical code violations, riskiest components, riskiest transactions, etc. The developer can drill-down from </a:t>
            </a:r>
            <a:r>
              <a:rPr lang="en-US" sz="1300" b="1" dirty="0">
                <a:solidFill>
                  <a:srgbClr val="293C47"/>
                </a:solidFill>
                <a:latin typeface="Gotham Light" panose="02000603030000020004" pitchFamily="2" charset="0"/>
              </a:rPr>
              <a:t>Health Factors -&gt; Technical Criteria -&gt; Quality Rules -&gt; Violated objects</a:t>
            </a:r>
            <a:r>
              <a:rPr lang="en-US" sz="1300" dirty="0">
                <a:solidFill>
                  <a:srgbClr val="293C47"/>
                </a:solidFill>
                <a:latin typeface="Gotham Light" panose="02000603030000020004" pitchFamily="2" charset="0"/>
              </a:rPr>
              <a:t>. It also shows the line of code or block of code where the error occurs and the “learn more” feature gives more information such as rule description, rationale, references and remediation details of the quality rule</a:t>
            </a:r>
          </a:p>
        </p:txBody>
      </p:sp>
      <p:sp>
        <p:nvSpPr>
          <p:cNvPr id="5" name="Rectangle: Rounded Corners 4">
            <a:extLst>
              <a:ext uri="{FF2B5EF4-FFF2-40B4-BE49-F238E27FC236}">
                <a16:creationId xmlns:a16="http://schemas.microsoft.com/office/drawing/2014/main" id="{3B860EF8-3A48-41FA-BB7D-F140D2D5D261}"/>
              </a:ext>
            </a:extLst>
          </p:cNvPr>
          <p:cNvSpPr/>
          <p:nvPr/>
        </p:nvSpPr>
        <p:spPr>
          <a:xfrm>
            <a:off x="8245660" y="2061176"/>
            <a:ext cx="3563194" cy="1033590"/>
          </a:xfrm>
          <a:prstGeom prst="roundRect">
            <a:avLst>
              <a:gd name="adj" fmla="val 6281"/>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293C47"/>
                </a:solidFill>
                <a:latin typeface="Gotham Light" panose="02000603030000020004" pitchFamily="2" charset="0"/>
              </a:rPr>
              <a:t>Critical Violations (CV)  </a:t>
            </a:r>
            <a:r>
              <a:rPr lang="en-US" sz="2200" b="1" dirty="0">
                <a:solidFill>
                  <a:srgbClr val="FF0000"/>
                </a:solidFill>
                <a:latin typeface="Gotham Light" panose="02000603030000020004" pitchFamily="2" charset="0"/>
              </a:rPr>
              <a:t>5705</a:t>
            </a:r>
          </a:p>
          <a:p>
            <a:endParaRPr lang="en-US" sz="1400" dirty="0">
              <a:solidFill>
                <a:srgbClr val="293C47"/>
              </a:solidFill>
              <a:latin typeface="Gotham Light" panose="02000603030000020004" pitchFamily="2" charset="0"/>
            </a:endParaRPr>
          </a:p>
          <a:p>
            <a:r>
              <a:rPr lang="en-US" b="1" dirty="0">
                <a:solidFill>
                  <a:srgbClr val="293C47"/>
                </a:solidFill>
                <a:latin typeface="Gotham Light" panose="02000603030000020004" pitchFamily="2" charset="0"/>
              </a:rPr>
              <a:t>Total Violations    </a:t>
            </a:r>
            <a:r>
              <a:rPr lang="en-US" sz="2200" b="1" dirty="0">
                <a:solidFill>
                  <a:srgbClr val="FF0000"/>
                </a:solidFill>
                <a:latin typeface="Gotham Light" panose="02000603030000020004" pitchFamily="2" charset="0"/>
              </a:rPr>
              <a:t>312.9k</a:t>
            </a:r>
          </a:p>
          <a:p>
            <a:endParaRPr lang="en-US" sz="1400" dirty="0">
              <a:solidFill>
                <a:srgbClr val="293C47"/>
              </a:solidFill>
              <a:latin typeface="Gotham Light" panose="02000603030000020004" pitchFamily="2" charset="0"/>
            </a:endParaRPr>
          </a:p>
          <a:p>
            <a:endParaRPr lang="en-US" sz="1400" dirty="0">
              <a:solidFill>
                <a:srgbClr val="293C47"/>
              </a:solidFill>
              <a:latin typeface="Gotham Light" panose="02000603030000020004" pitchFamily="2" charset="0"/>
            </a:endParaRPr>
          </a:p>
        </p:txBody>
      </p:sp>
      <p:sp>
        <p:nvSpPr>
          <p:cNvPr id="10" name="TextBox 9">
            <a:extLst>
              <a:ext uri="{FF2B5EF4-FFF2-40B4-BE49-F238E27FC236}">
                <a16:creationId xmlns:a16="http://schemas.microsoft.com/office/drawing/2014/main" id="{9DBB4348-A505-47F3-A077-9C57F07ADA55}"/>
              </a:ext>
            </a:extLst>
          </p:cNvPr>
          <p:cNvSpPr txBox="1"/>
          <p:nvPr/>
        </p:nvSpPr>
        <p:spPr>
          <a:xfrm>
            <a:off x="8326340" y="3515243"/>
            <a:ext cx="3164462" cy="369332"/>
          </a:xfrm>
          <a:prstGeom prst="rect">
            <a:avLst/>
          </a:prstGeom>
          <a:noFill/>
        </p:spPr>
        <p:txBody>
          <a:bodyPr wrap="square">
            <a:spAutoFit/>
          </a:bodyPr>
          <a:lstStyle/>
          <a:p>
            <a:r>
              <a:rPr lang="en-US" b="1" dirty="0">
                <a:solidFill>
                  <a:srgbClr val="293C47"/>
                </a:solidFill>
                <a:latin typeface="Gotham Light" panose="02000603030000020004" pitchFamily="2" charset="0"/>
              </a:rPr>
              <a:t>CV split across Technologies</a:t>
            </a:r>
          </a:p>
        </p:txBody>
      </p:sp>
      <p:sp>
        <p:nvSpPr>
          <p:cNvPr id="3" name="TextBox 2">
            <a:extLst>
              <a:ext uri="{FF2B5EF4-FFF2-40B4-BE49-F238E27FC236}">
                <a16:creationId xmlns:a16="http://schemas.microsoft.com/office/drawing/2014/main" id="{FA4D39B5-B700-4D62-BB43-88966DEED51A}"/>
              </a:ext>
            </a:extLst>
          </p:cNvPr>
          <p:cNvSpPr txBox="1"/>
          <p:nvPr/>
        </p:nvSpPr>
        <p:spPr>
          <a:xfrm>
            <a:off x="1547321" y="6296430"/>
            <a:ext cx="8846059" cy="369332"/>
          </a:xfrm>
          <a:prstGeom prst="rect">
            <a:avLst/>
          </a:prstGeom>
          <a:noFill/>
        </p:spPr>
        <p:txBody>
          <a:bodyPr wrap="square" rtlCol="0">
            <a:spAutoFit/>
          </a:bodyPr>
          <a:lstStyle/>
          <a:p>
            <a:r>
              <a:rPr lang="en-US" dirty="0"/>
              <a:t>URL - </a:t>
            </a:r>
            <a:r>
              <a:rPr lang="en-US" dirty="0">
                <a:hlinkClick r:id="rId3"/>
              </a:rPr>
              <a:t>https://infra-nad.techmahindra.com/CAST-Health-Engineering/engineering/index.html</a:t>
            </a:r>
            <a:endParaRPr lang="en-US" dirty="0"/>
          </a:p>
        </p:txBody>
      </p:sp>
      <p:pic>
        <p:nvPicPr>
          <p:cNvPr id="11" name="Picture 10">
            <a:extLst>
              <a:ext uri="{FF2B5EF4-FFF2-40B4-BE49-F238E27FC236}">
                <a16:creationId xmlns:a16="http://schemas.microsoft.com/office/drawing/2014/main" id="{7C4FA978-6748-450D-A3CF-8911AA4AD861}"/>
              </a:ext>
            </a:extLst>
          </p:cNvPr>
          <p:cNvPicPr>
            <a:picLocks noChangeAspect="1"/>
          </p:cNvPicPr>
          <p:nvPr/>
        </p:nvPicPr>
        <p:blipFill>
          <a:blip r:embed="rId4"/>
          <a:stretch>
            <a:fillRect/>
          </a:stretch>
        </p:blipFill>
        <p:spPr>
          <a:xfrm>
            <a:off x="8441344" y="3884575"/>
            <a:ext cx="3171825" cy="1304925"/>
          </a:xfrm>
          <a:prstGeom prst="rect">
            <a:avLst/>
          </a:prstGeom>
        </p:spPr>
      </p:pic>
      <p:pic>
        <p:nvPicPr>
          <p:cNvPr id="6" name="Picture 5">
            <a:extLst>
              <a:ext uri="{FF2B5EF4-FFF2-40B4-BE49-F238E27FC236}">
                <a16:creationId xmlns:a16="http://schemas.microsoft.com/office/drawing/2014/main" id="{DAE9E013-CAFD-4006-9FF1-C625CA41DC5F}"/>
              </a:ext>
            </a:extLst>
          </p:cNvPr>
          <p:cNvPicPr>
            <a:picLocks noChangeAspect="1"/>
          </p:cNvPicPr>
          <p:nvPr/>
        </p:nvPicPr>
        <p:blipFill>
          <a:blip r:embed="rId5"/>
          <a:stretch>
            <a:fillRect/>
          </a:stretch>
        </p:blipFill>
        <p:spPr>
          <a:xfrm>
            <a:off x="369115" y="1869685"/>
            <a:ext cx="7754178" cy="4217207"/>
          </a:xfrm>
          <a:prstGeom prst="rect">
            <a:avLst/>
          </a:prstGeom>
        </p:spPr>
      </p:pic>
    </p:spTree>
    <p:extLst>
      <p:ext uri="{BB962C8B-B14F-4D97-AF65-F5344CB8AC3E}">
        <p14:creationId xmlns:p14="http://schemas.microsoft.com/office/powerpoint/2010/main" val="79002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598D593-FEFF-4A03-B25C-7D9528744C65}"/>
              </a:ext>
            </a:extLst>
          </p:cNvPr>
          <p:cNvGraphicFramePr>
            <a:graphicFrameLocks noGrp="1"/>
          </p:cNvGraphicFramePr>
          <p:nvPr>
            <p:extLst>
              <p:ext uri="{D42A27DB-BD31-4B8C-83A1-F6EECF244321}">
                <p14:modId xmlns:p14="http://schemas.microsoft.com/office/powerpoint/2010/main" val="816726178"/>
              </p:ext>
            </p:extLst>
          </p:nvPr>
        </p:nvGraphicFramePr>
        <p:xfrm>
          <a:off x="326572" y="1145896"/>
          <a:ext cx="11325496" cy="5092377"/>
        </p:xfrm>
        <a:graphic>
          <a:graphicData uri="http://schemas.openxmlformats.org/drawingml/2006/table">
            <a:tbl>
              <a:tblPr firstRow="1" bandRow="1">
                <a:tableStyleId>{5C22544A-7EE6-4342-B048-85BDC9FD1C3A}</a:tableStyleId>
              </a:tblPr>
              <a:tblGrid>
                <a:gridCol w="3017519">
                  <a:extLst>
                    <a:ext uri="{9D8B030D-6E8A-4147-A177-3AD203B41FA5}">
                      <a16:colId xmlns:a16="http://schemas.microsoft.com/office/drawing/2014/main" val="390400009"/>
                    </a:ext>
                  </a:extLst>
                </a:gridCol>
                <a:gridCol w="3348257">
                  <a:extLst>
                    <a:ext uri="{9D8B030D-6E8A-4147-A177-3AD203B41FA5}">
                      <a16:colId xmlns:a16="http://schemas.microsoft.com/office/drawing/2014/main" val="20001"/>
                    </a:ext>
                  </a:extLst>
                </a:gridCol>
                <a:gridCol w="2782956">
                  <a:extLst>
                    <a:ext uri="{9D8B030D-6E8A-4147-A177-3AD203B41FA5}">
                      <a16:colId xmlns:a16="http://schemas.microsoft.com/office/drawing/2014/main" val="3510383272"/>
                    </a:ext>
                  </a:extLst>
                </a:gridCol>
                <a:gridCol w="2176764">
                  <a:extLst>
                    <a:ext uri="{9D8B030D-6E8A-4147-A177-3AD203B41FA5}">
                      <a16:colId xmlns:a16="http://schemas.microsoft.com/office/drawing/2014/main" val="4083021116"/>
                    </a:ext>
                  </a:extLst>
                </a:gridCol>
              </a:tblGrid>
              <a:tr h="1192159">
                <a:tc>
                  <a:txBody>
                    <a:bodyPr/>
                    <a:lstStyle/>
                    <a:p>
                      <a:pPr algn="ctr"/>
                      <a:r>
                        <a:rPr lang="en-US" sz="4000" dirty="0"/>
                        <a:t>S</a:t>
                      </a:r>
                    </a:p>
                    <a:p>
                      <a:pPr algn="ctr"/>
                      <a:r>
                        <a:rPr lang="en-US" dirty="0"/>
                        <a:t>STRENGTHS</a:t>
                      </a:r>
                      <a:endParaRPr lang="en-IN" dirty="0"/>
                    </a:p>
                  </a:txBody>
                  <a:tcPr/>
                </a:tc>
                <a:tc>
                  <a:txBody>
                    <a:bodyPr/>
                    <a:lstStyle/>
                    <a:p>
                      <a:pPr algn="ctr"/>
                      <a:r>
                        <a:rPr lang="en-US" sz="4000" dirty="0"/>
                        <a:t>W</a:t>
                      </a:r>
                    </a:p>
                    <a:p>
                      <a:pPr algn="ctr"/>
                      <a:r>
                        <a:rPr lang="en-IN" dirty="0"/>
                        <a:t>WEAKNESSES</a:t>
                      </a:r>
                    </a:p>
                  </a:txBody>
                  <a:tcPr>
                    <a:solidFill>
                      <a:schemeClr val="bg2">
                        <a:lumMod val="50000"/>
                      </a:schemeClr>
                    </a:solidFill>
                  </a:tcPr>
                </a:tc>
                <a:tc>
                  <a:txBody>
                    <a:bodyPr/>
                    <a:lstStyle/>
                    <a:p>
                      <a:pPr algn="ctr"/>
                      <a:r>
                        <a:rPr lang="en-US" sz="4000" dirty="0"/>
                        <a:t>O</a:t>
                      </a:r>
                    </a:p>
                    <a:p>
                      <a:pPr algn="ctr"/>
                      <a:r>
                        <a:rPr lang="en-US" dirty="0"/>
                        <a:t>OPPORTUNITIES</a:t>
                      </a:r>
                      <a:endParaRPr lang="en-IN" dirty="0"/>
                    </a:p>
                    <a:p>
                      <a:endParaRPr lang="en-IN" dirty="0"/>
                    </a:p>
                  </a:txBody>
                  <a:tcPr>
                    <a:solidFill>
                      <a:schemeClr val="accent6">
                        <a:lumMod val="75000"/>
                      </a:schemeClr>
                    </a:solidFill>
                  </a:tcPr>
                </a:tc>
                <a:tc>
                  <a:txBody>
                    <a:bodyPr/>
                    <a:lstStyle/>
                    <a:p>
                      <a:pPr algn="ctr"/>
                      <a:r>
                        <a:rPr lang="en-US" sz="4000" dirty="0"/>
                        <a:t>T</a:t>
                      </a:r>
                    </a:p>
                    <a:p>
                      <a:pPr algn="ctr"/>
                      <a:r>
                        <a:rPr lang="en-IN" dirty="0"/>
                        <a:t>THREATS</a:t>
                      </a:r>
                    </a:p>
                    <a:p>
                      <a:endParaRPr lang="en-IN" dirty="0"/>
                    </a:p>
                  </a:txBody>
                  <a:tcPr>
                    <a:solidFill>
                      <a:srgbClr val="C00000"/>
                    </a:solidFill>
                  </a:tcPr>
                </a:tc>
                <a:extLst>
                  <a:ext uri="{0D108BD9-81ED-4DB2-BD59-A6C34878D82A}">
                    <a16:rowId xmlns:a16="http://schemas.microsoft.com/office/drawing/2014/main" val="143222838"/>
                  </a:ext>
                </a:extLst>
              </a:tr>
              <a:tr h="595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Secure</a:t>
                      </a:r>
                      <a:r>
                        <a:rPr lang="en-IN" sz="1600" b="1" dirty="0">
                          <a:solidFill>
                            <a:schemeClr val="tx1"/>
                          </a:solidFill>
                        </a:rPr>
                        <a:t> Coding –Handling of API Abuse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Secure Coding - Weak Security Features</a:t>
                      </a: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Secure Coding - Handling of Input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US" sz="1600" b="1" kern="1200" dirty="0">
                          <a:solidFill>
                            <a:schemeClr val="tx1"/>
                          </a:solidFill>
                          <a:latin typeface="+mn-lt"/>
                          <a:ea typeface="+mn-ea"/>
                          <a:cs typeface="+mn-cs"/>
                        </a:rPr>
                        <a:t>CWE violations </a:t>
                      </a:r>
                      <a:endParaRPr lang="en-IN" sz="1600" b="1" kern="1200" dirty="0">
                        <a:solidFill>
                          <a:schemeClr val="tx1"/>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175418244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Architecture –Handling of Multi-Layers and Data Access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Secure Coding - Encapsulation</a:t>
                      </a: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Efficiency - Memory, Network and Disk Space Management</a:t>
                      </a: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CISQ violations</a:t>
                      </a:r>
                      <a:endParaRPr lang="en-IN" sz="1600" b="1" kern="1200" dirty="0">
                        <a:solidFill>
                          <a:schemeClr val="tx1"/>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1011831575"/>
                  </a:ext>
                </a:extLst>
              </a:tr>
              <a:tr h="326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Efficiency – Handling of Expensive Calls in Loops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Programming Practices – Handling of Errors and Exceptions</a:t>
                      </a:r>
                      <a:endParaRPr lang="en-IN" sz="1600" b="1" kern="1200" dirty="0">
                        <a:solidFill>
                          <a:schemeClr val="tx1"/>
                        </a:solidFill>
                        <a:latin typeface="+mn-lt"/>
                        <a:ea typeface="+mn-ea"/>
                        <a:cs typeface="+mn-cs"/>
                      </a:endParaRP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Complexity - Algorithmic and Control Structure Complexity</a:t>
                      </a:r>
                      <a:endParaRPr lang="en-IN" sz="1600" b="1" kern="1200" dirty="0">
                        <a:solidFill>
                          <a:schemeClr val="tx1"/>
                        </a:solidFill>
                        <a:latin typeface="+mn-lt"/>
                        <a:ea typeface="+mn-ea"/>
                        <a:cs typeface="+mn-cs"/>
                      </a:endParaRPr>
                    </a:p>
                  </a:txBody>
                  <a:tcPr>
                    <a:solidFill>
                      <a:schemeClr val="accent6">
                        <a:lumMod val="20000"/>
                        <a:lumOff val="80000"/>
                      </a:schemeClr>
                    </a:solidFill>
                  </a:tcPr>
                </a:tc>
                <a:tc>
                  <a:txBody>
                    <a:bodyPr/>
                    <a:lstStyle/>
                    <a:p>
                      <a:r>
                        <a:rPr lang="en-IN" sz="1600" b="1" kern="1200" dirty="0">
                          <a:solidFill>
                            <a:schemeClr val="tx1"/>
                          </a:solidFill>
                          <a:latin typeface="+mn-lt"/>
                          <a:ea typeface="+mn-ea"/>
                          <a:cs typeface="+mn-cs"/>
                        </a:rPr>
                        <a:t>OWASP Violations</a:t>
                      </a:r>
                    </a:p>
                  </a:txBody>
                  <a:tcPr>
                    <a:solidFill>
                      <a:schemeClr val="accent2">
                        <a:lumMod val="20000"/>
                        <a:lumOff val="80000"/>
                      </a:schemeClr>
                    </a:solidFill>
                  </a:tcPr>
                </a:tc>
                <a:extLst>
                  <a:ext uri="{0D108BD9-81ED-4DB2-BD59-A6C34878D82A}">
                    <a16:rowId xmlns:a16="http://schemas.microsoft.com/office/drawing/2014/main" val="2067552894"/>
                  </a:ext>
                </a:extLst>
              </a:tr>
              <a:tr h="199401">
                <a:tc>
                  <a:txBody>
                    <a:bodyPr/>
                    <a:lstStyle/>
                    <a:p>
                      <a:endParaRPr lang="en-IN" sz="15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Programming Practices - Structuredness</a:t>
                      </a: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Efficiency - SQL and Data Handling Performance</a:t>
                      </a:r>
                      <a:endParaRPr lang="en-IN" sz="1600" b="1" kern="1200" dirty="0">
                        <a:solidFill>
                          <a:schemeClr val="tx1"/>
                        </a:solidFill>
                        <a:latin typeface="+mn-lt"/>
                        <a:ea typeface="+mn-ea"/>
                        <a:cs typeface="+mn-cs"/>
                      </a:endParaRPr>
                    </a:p>
                  </a:txBody>
                  <a:tcPr>
                    <a:solidFill>
                      <a:schemeClr val="accent6">
                        <a:lumMod val="20000"/>
                        <a:lumOff val="80000"/>
                      </a:schemeClr>
                    </a:solidFill>
                  </a:tcPr>
                </a:tc>
                <a:tc>
                  <a:txBody>
                    <a:bodyPr/>
                    <a:lstStyle/>
                    <a:p>
                      <a:endParaRPr lang="en-IN" sz="1600" b="1" kern="1200" dirty="0">
                        <a:solidFill>
                          <a:schemeClr val="tx1"/>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10004"/>
                  </a:ext>
                </a:extLst>
              </a:tr>
              <a:tr h="518160">
                <a:tc>
                  <a:txBody>
                    <a:bodyPr/>
                    <a:lstStyle/>
                    <a:p>
                      <a:endParaRPr lang="en-IN" sz="15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i="0" kern="1200" dirty="0">
                        <a:solidFill>
                          <a:schemeClr val="dk1"/>
                        </a:solidFill>
                        <a:effectLst/>
                        <a:latin typeface="+mn-lt"/>
                        <a:ea typeface="+mn-ea"/>
                        <a:cs typeface="+mn-cs"/>
                      </a:endParaRPr>
                    </a:p>
                  </a:txBody>
                  <a:tcPr anchor="ct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i="0" kern="1200" dirty="0">
                        <a:solidFill>
                          <a:schemeClr val="dk1"/>
                        </a:solidFill>
                        <a:effectLst/>
                        <a:latin typeface="+mn-lt"/>
                        <a:ea typeface="+mn-ea"/>
                        <a:cs typeface="+mn-cs"/>
                      </a:endParaRPr>
                    </a:p>
                  </a:txBody>
                  <a:tcPr>
                    <a:solidFill>
                      <a:schemeClr val="accent6">
                        <a:lumMod val="20000"/>
                        <a:lumOff val="80000"/>
                      </a:schemeClr>
                    </a:solidFill>
                  </a:tcPr>
                </a:tc>
                <a:tc>
                  <a:txBody>
                    <a:bodyPr/>
                    <a:lstStyle/>
                    <a:p>
                      <a:endParaRPr lang="en-IN" sz="1500" b="1" kern="1200" dirty="0">
                        <a:solidFill>
                          <a:schemeClr val="tx1"/>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10005"/>
                  </a:ext>
                </a:extLst>
              </a:tr>
              <a:tr h="764217">
                <a:tc>
                  <a:txBody>
                    <a:bodyPr/>
                    <a:lstStyle/>
                    <a:p>
                      <a:endParaRPr lang="en-IN" sz="1500" b="1" dirty="0">
                        <a:solidFill>
                          <a:schemeClr val="tx1"/>
                        </a:solidFill>
                      </a:endParaRPr>
                    </a:p>
                  </a:txBody>
                  <a:tcPr/>
                </a:tc>
                <a:tc>
                  <a:txBody>
                    <a:bodyPr/>
                    <a:lstStyle/>
                    <a:p>
                      <a:endParaRPr lang="en-IN" sz="1600" b="1" i="0" kern="1200" dirty="0">
                        <a:solidFill>
                          <a:schemeClr val="dk1"/>
                        </a:solidFill>
                        <a:effectLst/>
                        <a:latin typeface="+mn-lt"/>
                        <a:ea typeface="+mn-ea"/>
                        <a:cs typeface="+mn-cs"/>
                      </a:endParaRPr>
                    </a:p>
                  </a:txBody>
                  <a:tcPr anchor="ct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b="1" i="0" kern="1200" dirty="0">
                        <a:solidFill>
                          <a:schemeClr val="dk1"/>
                        </a:solidFill>
                        <a:effectLst/>
                        <a:latin typeface="+mn-lt"/>
                        <a:ea typeface="+mn-ea"/>
                        <a:cs typeface="+mn-cs"/>
                      </a:endParaRPr>
                    </a:p>
                  </a:txBody>
                  <a:tcPr>
                    <a:solidFill>
                      <a:schemeClr val="accent6">
                        <a:lumMod val="20000"/>
                        <a:lumOff val="80000"/>
                      </a:schemeClr>
                    </a:solidFill>
                  </a:tcPr>
                </a:tc>
                <a:tc>
                  <a:txBody>
                    <a:bodyPr/>
                    <a:lstStyle/>
                    <a:p>
                      <a:endParaRPr lang="en-IN" sz="1500" b="1" kern="1200" dirty="0">
                        <a:solidFill>
                          <a:schemeClr val="tx1"/>
                        </a:solidFill>
                        <a:latin typeface="+mn-lt"/>
                        <a:ea typeface="+mn-ea"/>
                        <a:cs typeface="+mn-cs"/>
                      </a:endParaRPr>
                    </a:p>
                  </a:txBody>
                  <a:tcPr>
                    <a:solidFill>
                      <a:schemeClr val="accent2">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157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72797-D988-434E-9F8B-FC2BB569A485}"/>
              </a:ext>
            </a:extLst>
          </p:cNvPr>
          <p:cNvSpPr>
            <a:spLocks noGrp="1"/>
          </p:cNvSpPr>
          <p:nvPr>
            <p:ph type="title"/>
          </p:nvPr>
        </p:nvSpPr>
        <p:spPr>
          <a:xfrm>
            <a:off x="2046173" y="441739"/>
            <a:ext cx="6193366" cy="615553"/>
          </a:xfrm>
        </p:spPr>
        <p:txBody>
          <a:bodyPr>
            <a:normAutofit/>
          </a:bodyPr>
          <a:lstStyle/>
          <a:p>
            <a:r>
              <a:rPr lang="en-US" sz="2400">
                <a:solidFill>
                  <a:schemeClr val="bg2">
                    <a:lumMod val="50000"/>
                  </a:schemeClr>
                </a:solidFill>
              </a:rPr>
              <a:t>Health Focus - Efficiency</a:t>
            </a:r>
            <a:endParaRPr lang="en-IN" sz="2400" dirty="0">
              <a:solidFill>
                <a:schemeClr val="bg2">
                  <a:lumMod val="50000"/>
                </a:schemeClr>
              </a:solidFill>
            </a:endParaRPr>
          </a:p>
        </p:txBody>
      </p:sp>
      <p:sp>
        <p:nvSpPr>
          <p:cNvPr id="6" name="Rectangle 3">
            <a:extLst>
              <a:ext uri="{FF2B5EF4-FFF2-40B4-BE49-F238E27FC236}">
                <a16:creationId xmlns:a16="http://schemas.microsoft.com/office/drawing/2014/main" id="{698F8A06-E37F-41BB-ABE0-75D7101AE728}"/>
              </a:ext>
            </a:extLst>
          </p:cNvPr>
          <p:cNvSpPr txBox="1">
            <a:spLocks noChangeArrowheads="1"/>
          </p:cNvSpPr>
          <p:nvPr/>
        </p:nvSpPr>
        <p:spPr>
          <a:xfrm>
            <a:off x="561976" y="4436756"/>
            <a:ext cx="11106672" cy="759182"/>
          </a:xfrm>
          <a:prstGeom prst="rect">
            <a:avLst/>
          </a:prstGeom>
          <a:ln>
            <a:noFill/>
          </a:ln>
        </p:spPr>
        <p:txBody>
          <a:bodyPr vert="horz" wrap="square"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spcBef>
                <a:spcPct val="0"/>
              </a:spcBef>
            </a:pPr>
            <a:r>
              <a:rPr lang="en-US" sz="2000" b="1" kern="0" dirty="0">
                <a:solidFill>
                  <a:srgbClr val="FF0000"/>
                </a:solidFill>
                <a:latin typeface="Corbel" panose="020B0503020204020204" pitchFamily="34" charset="0"/>
              </a:rPr>
              <a:t>Application Efficiency score is </a:t>
            </a:r>
            <a:r>
              <a:rPr lang="en-US" sz="1800" b="1" kern="0" dirty="0">
                <a:solidFill>
                  <a:srgbClr val="FF0000"/>
                </a:solidFill>
                <a:latin typeface="Cambria" panose="02040503050406030204" pitchFamily="18" charset="0"/>
                <a:ea typeface="Cambria" panose="02040503050406030204" pitchFamily="18" charset="0"/>
              </a:rPr>
              <a:t>3.64</a:t>
            </a:r>
            <a:r>
              <a:rPr lang="en-US" sz="2000" b="1" kern="0" dirty="0">
                <a:solidFill>
                  <a:srgbClr val="FF0000"/>
                </a:solidFill>
                <a:latin typeface="Corbel" panose="020B0503020204020204" pitchFamily="34" charset="0"/>
              </a:rPr>
              <a:t> and needs to be looked for remediation </a:t>
            </a:r>
          </a:p>
          <a:p>
            <a:pPr>
              <a:spcBef>
                <a:spcPct val="0"/>
              </a:spcBef>
            </a:pPr>
            <a:r>
              <a:rPr lang="en-US" sz="2000" b="1" kern="0" dirty="0">
                <a:solidFill>
                  <a:srgbClr val="FF0000"/>
                </a:solidFill>
                <a:latin typeface="Corbel" panose="020B0503020204020204" pitchFamily="34" charset="0"/>
              </a:rPr>
              <a:t>Falls under the 1</a:t>
            </a:r>
            <a:r>
              <a:rPr lang="en-US" sz="2000" b="1" kern="0" baseline="30000" dirty="0">
                <a:solidFill>
                  <a:srgbClr val="FF0000"/>
                </a:solidFill>
                <a:latin typeface="Corbel" panose="020B0503020204020204" pitchFamily="34" charset="0"/>
              </a:rPr>
              <a:t>st  </a:t>
            </a:r>
            <a:r>
              <a:rPr lang="en-US" sz="2000" b="1" kern="0" dirty="0">
                <a:solidFill>
                  <a:srgbClr val="FF0000"/>
                </a:solidFill>
                <a:latin typeface="Corbel" panose="020B0503020204020204" pitchFamily="34" charset="0"/>
              </a:rPr>
              <a:t> (in top 25%) quartile against peer applications.</a:t>
            </a:r>
          </a:p>
        </p:txBody>
      </p:sp>
      <p:pic>
        <p:nvPicPr>
          <p:cNvPr id="2" name="Picture 1">
            <a:extLst>
              <a:ext uri="{FF2B5EF4-FFF2-40B4-BE49-F238E27FC236}">
                <a16:creationId xmlns:a16="http://schemas.microsoft.com/office/drawing/2014/main" id="{2D5D0B6D-7609-4B55-AC22-0CE293614A59}"/>
              </a:ext>
            </a:extLst>
          </p:cNvPr>
          <p:cNvPicPr>
            <a:picLocks noChangeAspect="1"/>
          </p:cNvPicPr>
          <p:nvPr/>
        </p:nvPicPr>
        <p:blipFill>
          <a:blip r:embed="rId3"/>
          <a:stretch>
            <a:fillRect/>
          </a:stretch>
        </p:blipFill>
        <p:spPr>
          <a:xfrm>
            <a:off x="1268176" y="1509101"/>
            <a:ext cx="7219950" cy="2114550"/>
          </a:xfrm>
          <a:prstGeom prst="rect">
            <a:avLst/>
          </a:prstGeom>
        </p:spPr>
      </p:pic>
    </p:spTree>
    <p:extLst>
      <p:ext uri="{BB962C8B-B14F-4D97-AF65-F5344CB8AC3E}">
        <p14:creationId xmlns:p14="http://schemas.microsoft.com/office/powerpoint/2010/main" val="4250143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9"/>
</p:tagLst>
</file>

<file path=ppt/tags/tag2.xml><?xml version="1.0" encoding="utf-8"?>
<p:tagLst xmlns:a="http://schemas.openxmlformats.org/drawingml/2006/main" xmlns:r="http://schemas.openxmlformats.org/officeDocument/2006/relationships" xmlns:p="http://schemas.openxmlformats.org/presentationml/2006/main">
  <p:tag name="NUM" val="14"/>
</p:tagLst>
</file>

<file path=ppt/tags/tag3.xml><?xml version="1.0" encoding="utf-8"?>
<p:tagLst xmlns:a="http://schemas.openxmlformats.org/drawingml/2006/main" xmlns:r="http://schemas.openxmlformats.org/officeDocument/2006/relationships" xmlns:p="http://schemas.openxmlformats.org/presentationml/2006/main">
  <p:tag name="NUM" val="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21600</TotalTime>
  <Words>3173</Words>
  <Application>Microsoft Office PowerPoint</Application>
  <PresentationFormat>Widescreen</PresentationFormat>
  <Paragraphs>509</Paragraphs>
  <Slides>30</Slides>
  <Notes>20</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50" baseType="lpstr">
      <vt:lpstr>Arial</vt:lpstr>
      <vt:lpstr>Arial Narrow</vt:lpstr>
      <vt:lpstr>Calibri</vt:lpstr>
      <vt:lpstr>Calibri Light</vt:lpstr>
      <vt:lpstr>Cambria</vt:lpstr>
      <vt:lpstr>Corbel</vt:lpstr>
      <vt:lpstr>Gotham Book</vt:lpstr>
      <vt:lpstr>Gotham Light</vt:lpstr>
      <vt:lpstr>Gotham Narrow Book</vt:lpstr>
      <vt:lpstr>Open Sans</vt:lpstr>
      <vt:lpstr>osRegular</vt:lpstr>
      <vt:lpstr>Perpetua</vt:lpstr>
      <vt:lpstr>Sinkin Sans 400 Regular</vt:lpstr>
      <vt:lpstr>Tahoma</vt:lpstr>
      <vt:lpstr>Times New Roman</vt:lpstr>
      <vt:lpstr>Verdana</vt:lpstr>
      <vt:lpstr>Webdings</vt:lpstr>
      <vt:lpstr>Wingdings</vt:lpstr>
      <vt:lpstr>Office Theme</vt:lpstr>
      <vt:lpstr>Document</vt:lpstr>
      <vt:lpstr>PowerPoint Presentation</vt:lpstr>
      <vt:lpstr>CAST ‘MRI for Software’</vt:lpstr>
      <vt:lpstr>How CAST AIP Works</vt:lpstr>
      <vt:lpstr>PowerPoint Presentation</vt:lpstr>
      <vt:lpstr>PowerPoint Presentation</vt:lpstr>
      <vt:lpstr>PowerPoint Presentation</vt:lpstr>
      <vt:lpstr> Engineering Dashboard</vt:lpstr>
      <vt:lpstr>PowerPoint Presentation</vt:lpstr>
      <vt:lpstr>Health Focus - Efficiency</vt:lpstr>
      <vt:lpstr>Efficiency - Avoid using @error suppression (PHP)</vt:lpstr>
      <vt:lpstr>Health Focus - Robustness</vt:lpstr>
      <vt:lpstr>Robustness- Avoid artifacts using exit and die expressions (PHP)</vt:lpstr>
      <vt:lpstr>Robustness - Avoid artifacts with optional parameters before required parameters (PHP)</vt:lpstr>
      <vt:lpstr>Health Focus - Security</vt:lpstr>
      <vt:lpstr>Security-Avoid direct access to superglobals (PHP)</vt:lpstr>
      <vt:lpstr>Security - Avoid empty catch blocks (PHP)</vt:lpstr>
      <vt:lpstr>OWASP Top Violations &amp; Report</vt:lpstr>
      <vt:lpstr>CWE Violations &amp; Report</vt:lpstr>
      <vt:lpstr>CISQ Violations &amp; Report</vt:lpstr>
      <vt:lpstr>Complexity assessment – Definitions</vt:lpstr>
      <vt:lpstr>Complexity assessment</vt:lpstr>
      <vt:lpstr>Long-Term Risks  Changeability/Transferability</vt:lpstr>
      <vt:lpstr>Top Violations in Changeability/Transferability Health Factor</vt:lpstr>
      <vt:lpstr>Architecture Checker</vt:lpstr>
      <vt:lpstr>Remediation plans built for D3OP EAC Quick-wins amounts to 00 man-days; Mid-term plan yields massive results</vt:lpstr>
      <vt:lpstr>Next steps – For Discussion</vt:lpstr>
      <vt:lpstr>Shift Left:  Scrum Retrospectives example</vt:lpstr>
      <vt:lpstr>Suggested Education plan</vt:lpstr>
      <vt:lpstr>Focus on Pain Areas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Poldas</dc:creator>
  <cp:lastModifiedBy>Srinivas Poldas</cp:lastModifiedBy>
  <cp:revision>2295</cp:revision>
  <dcterms:created xsi:type="dcterms:W3CDTF">2019-09-30T06:58:02Z</dcterms:created>
  <dcterms:modified xsi:type="dcterms:W3CDTF">2021-04-29T06:36:31Z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{A4C504E1-EA63-4BB1-BE8A-9B058D048744}</vt:lpwstr>
  </property>
  <property fmtid="{D5CDD505-2E9C-101B-9397-08002B2CF9AE}" pid="3" name="DLPManualFileClassificationLastModifiedBy">
    <vt:lpwstr>TECHMAHINDRA\SP00476965</vt:lpwstr>
  </property>
  <property fmtid="{D5CDD505-2E9C-101B-9397-08002B2CF9AE}" pid="4" name="DLPManualFileClassificationLastModificationDate">
    <vt:lpwstr>1603971456</vt:lpwstr>
  </property>
  <property fmtid="{D5CDD505-2E9C-101B-9397-08002B2CF9AE}" pid="5" name="DLPManualFileClassificationVersion">
    <vt:lpwstr>11.3.2.8</vt:lpwstr>
  </property>
</Properties>
</file>