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6858000" cx="12192000"/>
  <p:notesSz cx="12192000" cy="6858000"/>
  <p:embeddedFontLst>
    <p:embeddedFont>
      <p:font typeface="Tahoma"/>
      <p:regular r:id="rId42"/>
      <p:bold r:id="rId43"/>
    </p:embeddedFont>
    <p:embeddedFont>
      <p:font typeface="Arial Black"/>
      <p:regular r:id="rId44"/>
    </p:embeddedFont>
    <p:embeddedFont>
      <p:font typeface="Roboto Mono"/>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Tahoma-regular.fntdata"/><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ArialBlack-regular.fntdata"/><Relationship Id="rId21" Type="http://schemas.openxmlformats.org/officeDocument/2006/relationships/slide" Target="slides/slide16.xml"/><Relationship Id="rId43" Type="http://schemas.openxmlformats.org/officeDocument/2006/relationships/font" Target="fonts/Tahoma-bold.fntdata"/><Relationship Id="rId24" Type="http://schemas.openxmlformats.org/officeDocument/2006/relationships/slide" Target="slides/slide19.xml"/><Relationship Id="rId46" Type="http://schemas.openxmlformats.org/officeDocument/2006/relationships/font" Target="fonts/RobotoMono-bold.fntdata"/><Relationship Id="rId23" Type="http://schemas.openxmlformats.org/officeDocument/2006/relationships/slide" Target="slides/slide18.xml"/><Relationship Id="rId45" Type="http://schemas.openxmlformats.org/officeDocument/2006/relationships/font" Target="fonts/RobotoMon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font" Target="fonts/RobotoMono-boldItalic.fntdata"/><Relationship Id="rId25" Type="http://schemas.openxmlformats.org/officeDocument/2006/relationships/slide" Target="slides/slide20.xml"/><Relationship Id="rId47" Type="http://schemas.openxmlformats.org/officeDocument/2006/relationships/font" Target="fonts/RobotoMono-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p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522e3ec674_0_28: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522e3ec674_0_2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436df4eb5b45f05e_32: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436df4eb5b45f05e_3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3522e3ec674_0_48: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3522e3ec674_0_4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34bf827c853_0_0: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34bf827c853_0_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4bf827c853_0_21: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4bf827c853_0_2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34bf827c853_0_32: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34bf827c853_0_3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34bf827c853_0_47: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34bf827c853_0_4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34bf827c853_0_66: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34bf827c853_0_6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34bf827c853_1_18: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34bf827c853_1_1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34bf827c853_1_5: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34bf827c853_1_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34bf827c853_1_42: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34bf827c853_1_4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34bf827c853_0_100: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34bf827c853_0_10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34bf827c853_0_112: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34bf827c853_0_11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34bf827c853_0_154: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34bf827c853_0_15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34bf827c853_0_124: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34bf827c853_0_12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34bf827c853_1_76: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34bf827c853_1_7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34bf827c853_0_136: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34bf827c853_0_13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34bf827c853_1_92: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34bf827c853_1_9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34bf827c853_0_170: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34bf827c853_0_17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34bf827c853_0_195: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34bf827c853_0_19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34bbadc349a_0_6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g34bbadc349a_0_65: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34bf827c853_0_208: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34bf827c853_0_20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34bf827c853_0_226: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34bf827c853_0_22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34bf827c853_0_315: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34bf827c853_0_31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34bf827c853_0_242: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34bf827c853_0_24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34bf827c853_0_267: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34bf827c853_0_26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34bf827c853_0_256: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34bf827c853_0_25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34bf827c853_2_2: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34bf827c853_2_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4bbadc349a_0_7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g34bbadc349a_0_77: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4bbadc349a_0_150: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96" name="Google Shape;96;g34bbadc349a_0_15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436df4eb5b45f05e_10: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436df4eb5b45f05e_1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522e3ec674_0_1: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522e3ec674_0_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436df4eb5b45f05e_21: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436df4eb5b45f05e_2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522e3ec674_0_15: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522e3ec674_0_1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2"/>
          <p:cNvSpPr txBox="1"/>
          <p:nvPr>
            <p:ph type="title"/>
          </p:nvPr>
        </p:nvSpPr>
        <p:spPr>
          <a:xfrm>
            <a:off x="3196566" y="268086"/>
            <a:ext cx="5771515" cy="136969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600">
                <a:solidFill>
                  <a:srgbClr val="FFB71E"/>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 name="Google Shape;14;p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2"/>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7" name="Shape 17"/>
        <p:cNvGrpSpPr/>
        <p:nvPr/>
      </p:nvGrpSpPr>
      <p:grpSpPr>
        <a:xfrm>
          <a:off x="0" y="0"/>
          <a:ext cx="0" cy="0"/>
          <a:chOff x="0" y="0"/>
          <a:chExt cx="0" cy="0"/>
        </a:xfrm>
      </p:grpSpPr>
      <p:sp>
        <p:nvSpPr>
          <p:cNvPr id="18" name="Google Shape;18;p3"/>
          <p:cNvSpPr txBox="1"/>
          <p:nvPr>
            <p:ph type="ctrTitle"/>
          </p:nvPr>
        </p:nvSpPr>
        <p:spPr>
          <a:xfrm>
            <a:off x="914400" y="2125980"/>
            <a:ext cx="10363200" cy="144018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600">
                <a:solidFill>
                  <a:srgbClr val="FFB71E"/>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3" name="Shape 23"/>
        <p:cNvGrpSpPr/>
        <p:nvPr/>
      </p:nvGrpSpPr>
      <p:grpSpPr>
        <a:xfrm>
          <a:off x="0" y="0"/>
          <a:ext cx="0" cy="0"/>
          <a:chOff x="0" y="0"/>
          <a:chExt cx="0" cy="0"/>
        </a:xfrm>
      </p:grpSpPr>
      <p:sp>
        <p:nvSpPr>
          <p:cNvPr id="24" name="Google Shape;24;p4"/>
          <p:cNvSpPr txBox="1"/>
          <p:nvPr>
            <p:ph type="title"/>
          </p:nvPr>
        </p:nvSpPr>
        <p:spPr>
          <a:xfrm>
            <a:off x="3196566" y="268086"/>
            <a:ext cx="5771515" cy="136969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600">
                <a:solidFill>
                  <a:srgbClr val="FFB71E"/>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 name="Google Shape;26;p4"/>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7" name="Google Shape;27;p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0" name="Shape 30"/>
        <p:cNvGrpSpPr/>
        <p:nvPr/>
      </p:nvGrpSpPr>
      <p:grpSpPr>
        <a:xfrm>
          <a:off x="0" y="0"/>
          <a:ext cx="0" cy="0"/>
          <a:chOff x="0" y="0"/>
          <a:chExt cx="0" cy="0"/>
        </a:xfrm>
      </p:grpSpPr>
      <p:sp>
        <p:nvSpPr>
          <p:cNvPr id="31" name="Google Shape;31;p5"/>
          <p:cNvSpPr txBox="1"/>
          <p:nvPr>
            <p:ph type="title"/>
          </p:nvPr>
        </p:nvSpPr>
        <p:spPr>
          <a:xfrm>
            <a:off x="3196566" y="268086"/>
            <a:ext cx="5771515" cy="136969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600">
                <a:solidFill>
                  <a:srgbClr val="FFB71E"/>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5"/>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5" name="Shape 35"/>
        <p:cNvGrpSpPr/>
        <p:nvPr/>
      </p:nvGrpSpPr>
      <p:grpSpPr>
        <a:xfrm>
          <a:off x="0" y="0"/>
          <a:ext cx="0" cy="0"/>
          <a:chOff x="0" y="0"/>
          <a:chExt cx="0" cy="0"/>
        </a:xfrm>
      </p:grpSpPr>
      <p:sp>
        <p:nvSpPr>
          <p:cNvPr id="36" name="Google Shape;36;p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96566" y="268086"/>
            <a:ext cx="5771515" cy="136969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3600" u="none" cap="none" strike="noStrike">
                <a:solidFill>
                  <a:srgbClr val="FFB71E"/>
                </a:solidFill>
                <a:latin typeface="Tahoma"/>
                <a:ea typeface="Tahoma"/>
                <a:cs typeface="Tahoma"/>
                <a:sym typeface="Tahom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8" name="Google Shape;8;p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 name="Google Shape;10;p1"/>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algn="r">
              <a:spcBef>
                <a:spcPts val="0"/>
              </a:spcBef>
              <a:buNone/>
              <a:defRPr sz="1800">
                <a:solidFill>
                  <a:srgbClr val="888888"/>
                </a:solidFill>
              </a:defRPr>
            </a:lvl1pPr>
            <a:lvl2pPr indent="0" lvl="1" algn="r">
              <a:spcBef>
                <a:spcPts val="0"/>
              </a:spcBef>
              <a:buNone/>
              <a:defRPr sz="1800">
                <a:solidFill>
                  <a:srgbClr val="888888"/>
                </a:solidFill>
              </a:defRPr>
            </a:lvl2pPr>
            <a:lvl3pPr indent="0" lvl="2" algn="r">
              <a:spcBef>
                <a:spcPts val="0"/>
              </a:spcBef>
              <a:buNone/>
              <a:defRPr sz="1800">
                <a:solidFill>
                  <a:srgbClr val="888888"/>
                </a:solidFill>
              </a:defRPr>
            </a:lvl3pPr>
            <a:lvl4pPr indent="0" lvl="3" algn="r">
              <a:spcBef>
                <a:spcPts val="0"/>
              </a:spcBef>
              <a:buNone/>
              <a:defRPr sz="1800">
                <a:solidFill>
                  <a:srgbClr val="888888"/>
                </a:solidFill>
              </a:defRPr>
            </a:lvl4pPr>
            <a:lvl5pPr indent="0" lvl="4" algn="r">
              <a:spcBef>
                <a:spcPts val="0"/>
              </a:spcBef>
              <a:buNone/>
              <a:defRPr sz="1800">
                <a:solidFill>
                  <a:srgbClr val="888888"/>
                </a:solidFill>
              </a:defRPr>
            </a:lvl5pPr>
            <a:lvl6pPr indent="0" lvl="5" algn="r">
              <a:spcBef>
                <a:spcPts val="0"/>
              </a:spcBef>
              <a:buNone/>
              <a:defRPr sz="1800">
                <a:solidFill>
                  <a:srgbClr val="888888"/>
                </a:solidFill>
              </a:defRPr>
            </a:lvl6pPr>
            <a:lvl7pPr indent="0" lvl="6" algn="r">
              <a:spcBef>
                <a:spcPts val="0"/>
              </a:spcBef>
              <a:buNone/>
              <a:defRPr sz="1800">
                <a:solidFill>
                  <a:srgbClr val="888888"/>
                </a:solidFill>
              </a:defRPr>
            </a:lvl7pPr>
            <a:lvl8pPr indent="0" lvl="7" algn="r">
              <a:spcBef>
                <a:spcPts val="0"/>
              </a:spcBef>
              <a:buNone/>
              <a:defRPr sz="1800">
                <a:solidFill>
                  <a:srgbClr val="888888"/>
                </a:solidFill>
              </a:defRPr>
            </a:lvl8pPr>
            <a:lvl9pPr indent="0" lvl="8" algn="r">
              <a:spcBef>
                <a:spcPts val="0"/>
              </a:spcBef>
              <a:buNone/>
              <a:defRPr sz="1800">
                <a:solidFill>
                  <a:srgbClr val="888888"/>
                </a:solidFil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1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16.png"/><Relationship Id="rId5" Type="http://schemas.openxmlformats.org/officeDocument/2006/relationships/image" Target="../media/image1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21.png"/><Relationship Id="rId5" Type="http://schemas.openxmlformats.org/officeDocument/2006/relationships/image" Target="../media/image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15.png"/><Relationship Id="rId5" Type="http://schemas.openxmlformats.org/officeDocument/2006/relationships/image" Target="../media/image10.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8.jpg"/><Relationship Id="rId5"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18.jpg"/><Relationship Id="rId5"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image" Target="../media/image27.jpg"/><Relationship Id="rId5" Type="http://schemas.openxmlformats.org/officeDocument/2006/relationships/image" Target="../media/image2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image" Target="../media/image25.jpg"/><Relationship Id="rId5"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png"/><Relationship Id="rId4" Type="http://schemas.openxmlformats.org/officeDocument/2006/relationships/image" Target="../media/image3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png"/><Relationship Id="rId4" Type="http://schemas.openxmlformats.org/officeDocument/2006/relationships/image" Target="../media/image29.jpg"/><Relationship Id="rId5"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2.png"/><Relationship Id="rId4" Type="http://schemas.openxmlformats.org/officeDocument/2006/relationships/image" Target="../media/image33.png"/><Relationship Id="rId5" Type="http://schemas.openxmlformats.org/officeDocument/2006/relationships/image" Target="../media/image3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2.png"/><Relationship Id="rId4" Type="http://schemas.openxmlformats.org/officeDocument/2006/relationships/image" Target="../media/image3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2.png"/><Relationship Id="rId4" Type="http://schemas.openxmlformats.org/officeDocument/2006/relationships/image" Target="../media/image24.jpg"/><Relationship Id="rId5" Type="http://schemas.openxmlformats.org/officeDocument/2006/relationships/image" Target="../media/image3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2.png"/><Relationship Id="rId4" Type="http://schemas.openxmlformats.org/officeDocument/2006/relationships/hyperlink" Target="https://link.springer.com/article/10.1023/A:1010933404324" TargetMode="External"/><Relationship Id="rId5" Type="http://schemas.openxmlformats.org/officeDocument/2006/relationships/hyperlink" Target="https://environmentalsystemsresearch.springeropen.com/articles/10.1186/s40068-024-00378-z#:~:text=The%20proposed%20research%20uses%20various,Multinomial%20Na%C3%AFve%20Bayes%20(52%25)" TargetMode="External"/><Relationship Id="rId6" Type="http://schemas.openxmlformats.org/officeDocument/2006/relationships/hyperlink" Target="https://medium.com/dataflair/predicting-air-quality-index-using-python-4381b64904f1"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3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3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3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2" name="Shape 42"/>
        <p:cNvGrpSpPr/>
        <p:nvPr/>
      </p:nvGrpSpPr>
      <p:grpSpPr>
        <a:xfrm>
          <a:off x="0" y="0"/>
          <a:ext cx="0" cy="0"/>
          <a:chOff x="0" y="0"/>
          <a:chExt cx="0" cy="0"/>
        </a:xfrm>
      </p:grpSpPr>
      <p:grpSp>
        <p:nvGrpSpPr>
          <p:cNvPr id="43" name="Google Shape;43;p7"/>
          <p:cNvGrpSpPr/>
          <p:nvPr/>
        </p:nvGrpSpPr>
        <p:grpSpPr>
          <a:xfrm>
            <a:off x="0" y="5499100"/>
            <a:ext cx="12192000" cy="1358900"/>
            <a:chOff x="0" y="5499100"/>
            <a:chExt cx="12192000" cy="1358900"/>
          </a:xfrm>
        </p:grpSpPr>
        <p:sp>
          <p:nvSpPr>
            <p:cNvPr id="44" name="Google Shape;44;p7"/>
            <p:cNvSpPr/>
            <p:nvPr/>
          </p:nvSpPr>
          <p:spPr>
            <a:xfrm>
              <a:off x="0" y="5499100"/>
              <a:ext cx="12192000" cy="1358900"/>
            </a:xfrm>
            <a:custGeom>
              <a:rect b="b" l="l" r="r" t="t"/>
              <a:pathLst>
                <a:path extrusionOk="0" h="1358900" w="12192000">
                  <a:moveTo>
                    <a:pt x="12191999" y="1358899"/>
                  </a:moveTo>
                  <a:lnTo>
                    <a:pt x="0" y="1358899"/>
                  </a:lnTo>
                  <a:lnTo>
                    <a:pt x="0" y="0"/>
                  </a:lnTo>
                  <a:lnTo>
                    <a:pt x="12191999" y="0"/>
                  </a:lnTo>
                  <a:lnTo>
                    <a:pt x="12191999" y="1358899"/>
                  </a:lnTo>
                  <a:close/>
                </a:path>
              </a:pathLst>
            </a:custGeom>
            <a:solidFill>
              <a:srgbClr val="59167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5" name="Google Shape;45;p7"/>
            <p:cNvSpPr/>
            <p:nvPr/>
          </p:nvSpPr>
          <p:spPr>
            <a:xfrm>
              <a:off x="0" y="5499100"/>
              <a:ext cx="12192000" cy="1358900"/>
            </a:xfrm>
            <a:custGeom>
              <a:rect b="b" l="l" r="r" t="t"/>
              <a:pathLst>
                <a:path extrusionOk="0" h="1358900" w="12192000">
                  <a:moveTo>
                    <a:pt x="0" y="0"/>
                  </a:moveTo>
                  <a:lnTo>
                    <a:pt x="12191999" y="0"/>
                  </a:lnTo>
                  <a:lnTo>
                    <a:pt x="12191999" y="1358899"/>
                  </a:lnTo>
                  <a:lnTo>
                    <a:pt x="0" y="1358899"/>
                  </a:lnTo>
                  <a:lnTo>
                    <a:pt x="0" y="0"/>
                  </a:lnTo>
                  <a:close/>
                </a:path>
              </a:pathLst>
            </a:custGeom>
            <a:noFill/>
            <a:ln cap="flat" cmpd="sng" w="12675">
              <a:solidFill>
                <a:srgbClr val="31538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46" name="Google Shape;46;p7"/>
            <p:cNvPicPr preferRelativeResize="0"/>
            <p:nvPr/>
          </p:nvPicPr>
          <p:blipFill rotWithShape="1">
            <a:blip r:embed="rId3">
              <a:alphaModFix/>
            </a:blip>
            <a:srcRect b="0" l="0" r="0" t="0"/>
            <a:stretch/>
          </p:blipFill>
          <p:spPr>
            <a:xfrm>
              <a:off x="386380" y="5630838"/>
              <a:ext cx="6444343" cy="914399"/>
            </a:xfrm>
            <a:prstGeom prst="rect">
              <a:avLst/>
            </a:prstGeom>
            <a:noFill/>
            <a:ln>
              <a:noFill/>
            </a:ln>
          </p:spPr>
        </p:pic>
      </p:grpSp>
      <p:sp>
        <p:nvSpPr>
          <p:cNvPr id="47" name="Google Shape;47;p7"/>
          <p:cNvSpPr txBox="1"/>
          <p:nvPr>
            <p:ph type="title"/>
          </p:nvPr>
        </p:nvSpPr>
        <p:spPr>
          <a:xfrm>
            <a:off x="881825" y="140575"/>
            <a:ext cx="9841800" cy="1245000"/>
          </a:xfrm>
          <a:prstGeom prst="rect">
            <a:avLst/>
          </a:prstGeom>
          <a:noFill/>
          <a:ln>
            <a:noFill/>
          </a:ln>
        </p:spPr>
        <p:txBody>
          <a:bodyPr anchorCtr="0" anchor="t" bIns="0" lIns="0" spcFirstLastPara="1" rIns="0" wrap="square" tIns="12050">
            <a:spAutoFit/>
          </a:bodyPr>
          <a:lstStyle/>
          <a:p>
            <a:pPr indent="-65405" lvl="0" marL="77470" marR="5080" rtl="0" algn="ctr">
              <a:lnSpc>
                <a:spcPct val="122500"/>
              </a:lnSpc>
              <a:spcBef>
                <a:spcPts val="0"/>
              </a:spcBef>
              <a:spcAft>
                <a:spcPts val="0"/>
              </a:spcAft>
              <a:buNone/>
            </a:pPr>
            <a:r>
              <a:rPr lang="en-US">
                <a:solidFill>
                  <a:srgbClr val="591676"/>
                </a:solidFill>
              </a:rPr>
              <a:t>CS209:Artificial Intelligence </a:t>
            </a:r>
            <a:endParaRPr>
              <a:solidFill>
                <a:srgbClr val="591676"/>
              </a:solidFill>
            </a:endParaRPr>
          </a:p>
          <a:p>
            <a:pPr indent="-65405" lvl="0" marL="77470" marR="5080" rtl="0" algn="l">
              <a:lnSpc>
                <a:spcPct val="122500"/>
              </a:lnSpc>
              <a:spcBef>
                <a:spcPts val="0"/>
              </a:spcBef>
              <a:spcAft>
                <a:spcPts val="0"/>
              </a:spcAft>
              <a:buNone/>
            </a:pPr>
            <a:r>
              <a:rPr lang="en-US"/>
              <a:t>Course Project Title:</a:t>
            </a:r>
            <a:r>
              <a:rPr b="0" lang="en-US">
                <a:latin typeface="Arial"/>
                <a:ea typeface="Arial"/>
                <a:cs typeface="Arial"/>
                <a:sym typeface="Arial"/>
              </a:rPr>
              <a:t> </a:t>
            </a:r>
            <a:r>
              <a:rPr b="0" lang="en-US" sz="3300">
                <a:latin typeface="Arial"/>
                <a:ea typeface="Arial"/>
                <a:cs typeface="Arial"/>
                <a:sym typeface="Arial"/>
              </a:rPr>
              <a:t>Air Quality Classification</a:t>
            </a:r>
            <a:endParaRPr sz="3300"/>
          </a:p>
        </p:txBody>
      </p:sp>
      <p:sp>
        <p:nvSpPr>
          <p:cNvPr id="48" name="Google Shape;48;p7"/>
          <p:cNvSpPr txBox="1"/>
          <p:nvPr/>
        </p:nvSpPr>
        <p:spPr>
          <a:xfrm>
            <a:off x="2120250" y="1488000"/>
            <a:ext cx="6856200" cy="19785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2350">
                <a:latin typeface="Arial Black"/>
                <a:ea typeface="Arial Black"/>
                <a:cs typeface="Arial Black"/>
                <a:sym typeface="Arial Black"/>
              </a:rPr>
              <a:t>Submitted by: </a:t>
            </a:r>
            <a:endParaRPr sz="2350">
              <a:solidFill>
                <a:schemeClr val="dk1"/>
              </a:solidFill>
              <a:latin typeface="Arial Black"/>
              <a:ea typeface="Arial Black"/>
              <a:cs typeface="Arial Black"/>
              <a:sym typeface="Arial Black"/>
            </a:endParaRPr>
          </a:p>
          <a:p>
            <a:pPr indent="-377825" lvl="0" marL="457200" rtl="0" algn="l">
              <a:spcBef>
                <a:spcPts val="1195"/>
              </a:spcBef>
              <a:spcAft>
                <a:spcPts val="0"/>
              </a:spcAft>
              <a:buClr>
                <a:schemeClr val="dk1"/>
              </a:buClr>
              <a:buSzPts val="2350"/>
              <a:buFont typeface="Lucida Sans"/>
              <a:buAutoNum type="arabicPeriod"/>
            </a:pPr>
            <a:r>
              <a:rPr lang="en-US" sz="2350">
                <a:solidFill>
                  <a:schemeClr val="dk1"/>
                </a:solidFill>
                <a:latin typeface="Lucida Sans"/>
                <a:ea typeface="Lucida Sans"/>
                <a:cs typeface="Lucida Sans"/>
                <a:sym typeface="Lucida Sans"/>
              </a:rPr>
              <a:t>Preksha             MC23BT029</a:t>
            </a:r>
            <a:endParaRPr sz="2350">
              <a:solidFill>
                <a:schemeClr val="dk1"/>
              </a:solidFill>
              <a:latin typeface="Lucida Sans"/>
              <a:ea typeface="Lucida Sans"/>
              <a:cs typeface="Lucida Sans"/>
              <a:sym typeface="Lucida Sans"/>
            </a:endParaRPr>
          </a:p>
          <a:p>
            <a:pPr indent="-377825" lvl="0" marL="457200" rtl="0" algn="l">
              <a:spcBef>
                <a:spcPts val="0"/>
              </a:spcBef>
              <a:spcAft>
                <a:spcPts val="0"/>
              </a:spcAft>
              <a:buClr>
                <a:schemeClr val="dk1"/>
              </a:buClr>
              <a:buSzPts val="2350"/>
              <a:buFont typeface="Lucida Sans"/>
              <a:buAutoNum type="arabicPeriod"/>
            </a:pPr>
            <a:r>
              <a:rPr lang="en-US" sz="2350">
                <a:solidFill>
                  <a:schemeClr val="dk1"/>
                </a:solidFill>
                <a:latin typeface="Lucida Sans"/>
                <a:ea typeface="Lucida Sans"/>
                <a:cs typeface="Lucida Sans"/>
                <a:sym typeface="Lucida Sans"/>
              </a:rPr>
              <a:t>Srinivas             MC23BT004</a:t>
            </a:r>
            <a:endParaRPr sz="2350">
              <a:solidFill>
                <a:schemeClr val="dk1"/>
              </a:solidFill>
              <a:latin typeface="Lucida Sans"/>
              <a:ea typeface="Lucida Sans"/>
              <a:cs typeface="Lucida Sans"/>
              <a:sym typeface="Lucida Sans"/>
            </a:endParaRPr>
          </a:p>
          <a:p>
            <a:pPr indent="-377825" lvl="0" marL="457200" rtl="0" algn="l">
              <a:spcBef>
                <a:spcPts val="0"/>
              </a:spcBef>
              <a:spcAft>
                <a:spcPts val="0"/>
              </a:spcAft>
              <a:buClr>
                <a:schemeClr val="dk1"/>
              </a:buClr>
              <a:buSzPts val="2350"/>
              <a:buFont typeface="Lucida Sans"/>
              <a:buAutoNum type="arabicPeriod"/>
            </a:pPr>
            <a:r>
              <a:rPr lang="en-US" sz="2350">
                <a:solidFill>
                  <a:schemeClr val="dk1"/>
                </a:solidFill>
                <a:latin typeface="Lucida Sans"/>
                <a:ea typeface="Lucida Sans"/>
                <a:cs typeface="Lucida Sans"/>
                <a:sym typeface="Lucida Sans"/>
              </a:rPr>
              <a:t>Deepthi             MC23BT008</a:t>
            </a:r>
            <a:endParaRPr sz="2350">
              <a:solidFill>
                <a:schemeClr val="dk1"/>
              </a:solidFill>
              <a:latin typeface="Lucida Sans"/>
              <a:ea typeface="Lucida Sans"/>
              <a:cs typeface="Lucida Sans"/>
              <a:sym typeface="Lucida Sans"/>
            </a:endParaRPr>
          </a:p>
          <a:p>
            <a:pPr indent="-377825" lvl="0" marL="457200" rtl="0" algn="l">
              <a:spcBef>
                <a:spcPts val="0"/>
              </a:spcBef>
              <a:spcAft>
                <a:spcPts val="0"/>
              </a:spcAft>
              <a:buClr>
                <a:schemeClr val="dk1"/>
              </a:buClr>
              <a:buSzPts val="2350"/>
              <a:buFont typeface="Lucida Sans"/>
              <a:buAutoNum type="arabicPeriod"/>
            </a:pPr>
            <a:r>
              <a:rPr lang="en-US" sz="2350">
                <a:solidFill>
                  <a:schemeClr val="dk1"/>
                </a:solidFill>
                <a:latin typeface="Lucida Sans"/>
                <a:ea typeface="Lucida Sans"/>
                <a:cs typeface="Lucida Sans"/>
                <a:sym typeface="Lucida Sans"/>
              </a:rPr>
              <a:t>Sricharan           MC23BT031</a:t>
            </a:r>
            <a:endParaRPr sz="2350">
              <a:solidFill>
                <a:schemeClr val="dk1"/>
              </a:solidFill>
              <a:latin typeface="Lucida Sans"/>
              <a:ea typeface="Lucida Sans"/>
              <a:cs typeface="Lucida Sans"/>
              <a:sym typeface="Lucida Sans"/>
            </a:endParaRPr>
          </a:p>
        </p:txBody>
      </p:sp>
      <p:sp>
        <p:nvSpPr>
          <p:cNvPr id="49" name="Google Shape;49;p7"/>
          <p:cNvSpPr txBox="1"/>
          <p:nvPr/>
        </p:nvSpPr>
        <p:spPr>
          <a:xfrm>
            <a:off x="2587825" y="3850425"/>
            <a:ext cx="7595700" cy="743400"/>
          </a:xfrm>
          <a:prstGeom prst="rect">
            <a:avLst/>
          </a:prstGeom>
          <a:noFill/>
          <a:ln>
            <a:noFill/>
          </a:ln>
        </p:spPr>
        <p:txBody>
          <a:bodyPr anchorCtr="0" anchor="t" bIns="0" lIns="0" spcFirstLastPara="1" rIns="0" wrap="square" tIns="12050">
            <a:spAutoFit/>
          </a:bodyPr>
          <a:lstStyle/>
          <a:p>
            <a:pPr indent="-253364" lvl="0" marL="403860" marR="1082675" rtl="0" algn="ctr">
              <a:lnSpc>
                <a:spcPct val="101099"/>
              </a:lnSpc>
              <a:spcBef>
                <a:spcPts val="0"/>
              </a:spcBef>
              <a:spcAft>
                <a:spcPts val="0"/>
              </a:spcAft>
              <a:buNone/>
            </a:pPr>
            <a:r>
              <a:rPr lang="en-US" sz="2350">
                <a:latin typeface="Arial Black"/>
                <a:ea typeface="Arial Black"/>
                <a:cs typeface="Arial Black"/>
                <a:sym typeface="Arial Black"/>
              </a:rPr>
              <a:t>Course Instructor</a:t>
            </a:r>
            <a:r>
              <a:rPr lang="en-US" sz="2350">
                <a:latin typeface="Lucida Sans"/>
                <a:ea typeface="Lucida Sans"/>
                <a:cs typeface="Lucida Sans"/>
                <a:sym typeface="Lucida Sans"/>
              </a:rPr>
              <a:t>: Prof. Dileep. A.D</a:t>
            </a:r>
            <a:endParaRPr sz="2350">
              <a:latin typeface="Lucida Sans"/>
              <a:ea typeface="Lucida Sans"/>
              <a:cs typeface="Lucida Sans"/>
              <a:sym typeface="Lucida Sans"/>
            </a:endParaRPr>
          </a:p>
          <a:p>
            <a:pPr indent="0" lvl="0" marL="12700" rtl="0" algn="ctr">
              <a:lnSpc>
                <a:spcPct val="100000"/>
              </a:lnSpc>
              <a:spcBef>
                <a:spcPts val="30"/>
              </a:spcBef>
              <a:spcAft>
                <a:spcPts val="0"/>
              </a:spcAft>
              <a:buNone/>
            </a:pPr>
            <a:r>
              <a:rPr lang="en-US" sz="2350">
                <a:latin typeface="Arial Black"/>
                <a:ea typeface="Arial Black"/>
                <a:cs typeface="Arial Black"/>
                <a:sym typeface="Arial Black"/>
              </a:rPr>
              <a:t>Mentor Name</a:t>
            </a:r>
            <a:r>
              <a:rPr lang="en-US" sz="2350">
                <a:latin typeface="Lucida Sans"/>
                <a:ea typeface="Lucida Sans"/>
                <a:cs typeface="Lucida Sans"/>
                <a:sym typeface="Lucida Sans"/>
              </a:rPr>
              <a:t>: </a:t>
            </a:r>
            <a:r>
              <a:rPr lang="en-US" sz="2350">
                <a:latin typeface="Times New Roman"/>
                <a:ea typeface="Times New Roman"/>
                <a:cs typeface="Times New Roman"/>
                <a:sym typeface="Times New Roman"/>
              </a:rPr>
              <a:t>Neha Mam</a:t>
            </a:r>
            <a:endParaRPr sz="2350">
              <a:latin typeface="Times New Roman"/>
              <a:ea typeface="Times New Roman"/>
              <a:cs typeface="Times New Roman"/>
              <a:sym typeface="Times New Roman"/>
            </a:endParaRPr>
          </a:p>
        </p:txBody>
      </p:sp>
      <p:pic>
        <p:nvPicPr>
          <p:cNvPr id="50" name="Google Shape;50;p7"/>
          <p:cNvPicPr preferRelativeResize="0"/>
          <p:nvPr/>
        </p:nvPicPr>
        <p:blipFill rotWithShape="1">
          <a:blip r:embed="rId4">
            <a:alphaModFix/>
          </a:blip>
          <a:srcRect b="0" l="0" r="0" t="0"/>
          <a:stretch/>
        </p:blipFill>
        <p:spPr>
          <a:xfrm>
            <a:off x="10533126" y="0"/>
            <a:ext cx="1658874" cy="14879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6"/>
          <p:cNvSpPr/>
          <p:nvPr/>
        </p:nvSpPr>
        <p:spPr>
          <a:xfrm>
            <a:off x="0" y="0"/>
            <a:ext cx="12192000" cy="365125"/>
          </a:xfrm>
          <a:custGeom>
            <a:rect b="b" l="l" r="r" t="t"/>
            <a:pathLst>
              <a:path extrusionOk="0" h="365125" w="12192000">
                <a:moveTo>
                  <a:pt x="12191999" y="365126"/>
                </a:moveTo>
                <a:lnTo>
                  <a:pt x="0" y="365126"/>
                </a:lnTo>
                <a:lnTo>
                  <a:pt x="0" y="0"/>
                </a:lnTo>
                <a:lnTo>
                  <a:pt x="12191999" y="0"/>
                </a:lnTo>
                <a:lnTo>
                  <a:pt x="12191999" y="365126"/>
                </a:lnTo>
                <a:close/>
              </a:path>
            </a:pathLst>
          </a:custGeom>
          <a:solidFill>
            <a:srgbClr val="59167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nvGrpSpPr>
          <p:cNvPr id="159" name="Google Shape;159;p16"/>
          <p:cNvGrpSpPr/>
          <p:nvPr/>
        </p:nvGrpSpPr>
        <p:grpSpPr>
          <a:xfrm>
            <a:off x="0" y="6492875"/>
            <a:ext cx="12192000" cy="365125"/>
            <a:chOff x="0" y="6492875"/>
            <a:chExt cx="12192000" cy="365125"/>
          </a:xfrm>
        </p:grpSpPr>
        <p:sp>
          <p:nvSpPr>
            <p:cNvPr id="160" name="Google Shape;160;p16"/>
            <p:cNvSpPr/>
            <p:nvPr/>
          </p:nvSpPr>
          <p:spPr>
            <a:xfrm>
              <a:off x="0" y="6492875"/>
              <a:ext cx="12192000" cy="365125"/>
            </a:xfrm>
            <a:custGeom>
              <a:rect b="b" l="l" r="r" t="t"/>
              <a:pathLst>
                <a:path extrusionOk="0" h="365125" w="12192000">
                  <a:moveTo>
                    <a:pt x="12191999" y="365124"/>
                  </a:moveTo>
                  <a:lnTo>
                    <a:pt x="0" y="365124"/>
                  </a:lnTo>
                  <a:lnTo>
                    <a:pt x="0" y="0"/>
                  </a:lnTo>
                  <a:lnTo>
                    <a:pt x="12191999" y="0"/>
                  </a:lnTo>
                  <a:lnTo>
                    <a:pt x="12191999" y="365124"/>
                  </a:lnTo>
                  <a:close/>
                </a:path>
              </a:pathLst>
            </a:custGeom>
            <a:solidFill>
              <a:srgbClr val="59167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1" name="Google Shape;161;p16"/>
            <p:cNvSpPr/>
            <p:nvPr/>
          </p:nvSpPr>
          <p:spPr>
            <a:xfrm>
              <a:off x="0" y="6492875"/>
              <a:ext cx="12192000" cy="365125"/>
            </a:xfrm>
            <a:custGeom>
              <a:rect b="b" l="l" r="r" t="t"/>
              <a:pathLst>
                <a:path extrusionOk="0" h="365125" w="12192000">
                  <a:moveTo>
                    <a:pt x="0" y="0"/>
                  </a:moveTo>
                  <a:lnTo>
                    <a:pt x="12191999" y="0"/>
                  </a:lnTo>
                  <a:lnTo>
                    <a:pt x="12191999" y="365124"/>
                  </a:lnTo>
                  <a:lnTo>
                    <a:pt x="0" y="365124"/>
                  </a:lnTo>
                  <a:lnTo>
                    <a:pt x="0" y="0"/>
                  </a:lnTo>
                  <a:close/>
                </a:path>
              </a:pathLst>
            </a:custGeom>
            <a:noFill/>
            <a:ln cap="flat" cmpd="sng" w="12675">
              <a:solidFill>
                <a:srgbClr val="31538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pic>
        <p:nvPicPr>
          <p:cNvPr id="162" name="Google Shape;162;p16"/>
          <p:cNvPicPr preferRelativeResize="0"/>
          <p:nvPr/>
        </p:nvPicPr>
        <p:blipFill rotWithShape="1">
          <a:blip r:embed="rId3">
            <a:alphaModFix/>
          </a:blip>
          <a:srcRect b="0" l="0" r="0" t="0"/>
          <a:stretch/>
        </p:blipFill>
        <p:spPr>
          <a:xfrm>
            <a:off x="114845" y="6538273"/>
            <a:ext cx="7390800" cy="274337"/>
          </a:xfrm>
          <a:prstGeom prst="rect">
            <a:avLst/>
          </a:prstGeom>
          <a:noFill/>
          <a:ln>
            <a:noFill/>
          </a:ln>
        </p:spPr>
      </p:pic>
      <p:sp>
        <p:nvSpPr>
          <p:cNvPr id="163" name="Google Shape;163;p16"/>
          <p:cNvSpPr txBox="1"/>
          <p:nvPr/>
        </p:nvSpPr>
        <p:spPr>
          <a:xfrm>
            <a:off x="234950" y="357475"/>
            <a:ext cx="11956800" cy="8004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US" sz="4000">
                <a:solidFill>
                  <a:schemeClr val="dk1"/>
                </a:solidFill>
              </a:rPr>
              <a:t>Kde Distribution Curves </a:t>
            </a:r>
            <a:r>
              <a:rPr b="1" lang="en-US" sz="4000">
                <a:solidFill>
                  <a:schemeClr val="dk1"/>
                </a:solidFill>
              </a:rPr>
              <a:t>After Transforming</a:t>
            </a:r>
            <a:endParaRPr b="1" sz="4000">
              <a:solidFill>
                <a:schemeClr val="dk1"/>
              </a:solidFill>
            </a:endParaRPr>
          </a:p>
        </p:txBody>
      </p:sp>
      <p:pic>
        <p:nvPicPr>
          <p:cNvPr id="164" name="Google Shape;164;p16" title="kde_after.png"/>
          <p:cNvPicPr preferRelativeResize="0"/>
          <p:nvPr/>
        </p:nvPicPr>
        <p:blipFill>
          <a:blip r:embed="rId4">
            <a:alphaModFix/>
          </a:blip>
          <a:stretch>
            <a:fillRect/>
          </a:stretch>
        </p:blipFill>
        <p:spPr>
          <a:xfrm>
            <a:off x="152400" y="1157875"/>
            <a:ext cx="11956800" cy="5250300"/>
          </a:xfrm>
          <a:prstGeom prst="rect">
            <a:avLst/>
          </a:prstGeom>
          <a:noFill/>
          <a:ln>
            <a:noFill/>
          </a:ln>
        </p:spPr>
      </p:pic>
      <p:sp>
        <p:nvSpPr>
          <p:cNvPr id="165" name="Google Shape;165;p16"/>
          <p:cNvSpPr txBox="1"/>
          <p:nvPr/>
        </p:nvSpPr>
        <p:spPr>
          <a:xfrm>
            <a:off x="114850" y="83863"/>
            <a:ext cx="1441800" cy="197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FFFFFF"/>
                </a:solidFill>
                <a:latin typeface="Lucida Sans"/>
                <a:ea typeface="Lucida Sans"/>
                <a:cs typeface="Lucida Sans"/>
                <a:sym typeface="Lucida Sans"/>
              </a:rPr>
              <a:t>Date:15/05/2025</a:t>
            </a:r>
            <a:endParaRPr sz="1200">
              <a:latin typeface="Lucida Sans"/>
              <a:ea typeface="Lucida Sans"/>
              <a:cs typeface="Lucida Sans"/>
              <a:sym typeface="Lucida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7"/>
          <p:cNvSpPr/>
          <p:nvPr/>
        </p:nvSpPr>
        <p:spPr>
          <a:xfrm>
            <a:off x="0" y="0"/>
            <a:ext cx="12192000" cy="365125"/>
          </a:xfrm>
          <a:custGeom>
            <a:rect b="b" l="l" r="r" t="t"/>
            <a:pathLst>
              <a:path extrusionOk="0" h="365125" w="12192000">
                <a:moveTo>
                  <a:pt x="12191999" y="365126"/>
                </a:moveTo>
                <a:lnTo>
                  <a:pt x="0" y="365126"/>
                </a:lnTo>
                <a:lnTo>
                  <a:pt x="0" y="0"/>
                </a:lnTo>
                <a:lnTo>
                  <a:pt x="12191999" y="0"/>
                </a:lnTo>
                <a:lnTo>
                  <a:pt x="12191999" y="365126"/>
                </a:lnTo>
                <a:close/>
              </a:path>
            </a:pathLst>
          </a:custGeom>
          <a:solidFill>
            <a:srgbClr val="59167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nvGrpSpPr>
          <p:cNvPr id="171" name="Google Shape;171;p17"/>
          <p:cNvGrpSpPr/>
          <p:nvPr/>
        </p:nvGrpSpPr>
        <p:grpSpPr>
          <a:xfrm>
            <a:off x="0" y="6492875"/>
            <a:ext cx="12192000" cy="365125"/>
            <a:chOff x="0" y="6492875"/>
            <a:chExt cx="12192000" cy="365125"/>
          </a:xfrm>
        </p:grpSpPr>
        <p:sp>
          <p:nvSpPr>
            <p:cNvPr id="172" name="Google Shape;172;p17"/>
            <p:cNvSpPr/>
            <p:nvPr/>
          </p:nvSpPr>
          <p:spPr>
            <a:xfrm>
              <a:off x="0" y="6492875"/>
              <a:ext cx="12192000" cy="365125"/>
            </a:xfrm>
            <a:custGeom>
              <a:rect b="b" l="l" r="r" t="t"/>
              <a:pathLst>
                <a:path extrusionOk="0" h="365125" w="12192000">
                  <a:moveTo>
                    <a:pt x="12191999" y="365124"/>
                  </a:moveTo>
                  <a:lnTo>
                    <a:pt x="0" y="365124"/>
                  </a:lnTo>
                  <a:lnTo>
                    <a:pt x="0" y="0"/>
                  </a:lnTo>
                  <a:lnTo>
                    <a:pt x="12191999" y="0"/>
                  </a:lnTo>
                  <a:lnTo>
                    <a:pt x="12191999" y="365124"/>
                  </a:lnTo>
                  <a:close/>
                </a:path>
              </a:pathLst>
            </a:custGeom>
            <a:solidFill>
              <a:srgbClr val="59167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73" name="Google Shape;173;p17"/>
            <p:cNvSpPr/>
            <p:nvPr/>
          </p:nvSpPr>
          <p:spPr>
            <a:xfrm>
              <a:off x="0" y="6492875"/>
              <a:ext cx="12192000" cy="365125"/>
            </a:xfrm>
            <a:custGeom>
              <a:rect b="b" l="l" r="r" t="t"/>
              <a:pathLst>
                <a:path extrusionOk="0" h="365125" w="12192000">
                  <a:moveTo>
                    <a:pt x="0" y="0"/>
                  </a:moveTo>
                  <a:lnTo>
                    <a:pt x="12191999" y="0"/>
                  </a:lnTo>
                  <a:lnTo>
                    <a:pt x="12191999" y="365124"/>
                  </a:lnTo>
                  <a:lnTo>
                    <a:pt x="0" y="365124"/>
                  </a:lnTo>
                  <a:lnTo>
                    <a:pt x="0" y="0"/>
                  </a:lnTo>
                  <a:close/>
                </a:path>
              </a:pathLst>
            </a:custGeom>
            <a:noFill/>
            <a:ln cap="flat" cmpd="sng" w="12675">
              <a:solidFill>
                <a:srgbClr val="31538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pic>
        <p:nvPicPr>
          <p:cNvPr id="174" name="Google Shape;174;p17"/>
          <p:cNvPicPr preferRelativeResize="0"/>
          <p:nvPr/>
        </p:nvPicPr>
        <p:blipFill rotWithShape="1">
          <a:blip r:embed="rId3">
            <a:alphaModFix/>
          </a:blip>
          <a:srcRect b="0" l="0" r="0" t="0"/>
          <a:stretch/>
        </p:blipFill>
        <p:spPr>
          <a:xfrm>
            <a:off x="114845" y="6538273"/>
            <a:ext cx="7390800" cy="274337"/>
          </a:xfrm>
          <a:prstGeom prst="rect">
            <a:avLst/>
          </a:prstGeom>
          <a:noFill/>
          <a:ln>
            <a:noFill/>
          </a:ln>
        </p:spPr>
      </p:pic>
      <p:sp>
        <p:nvSpPr>
          <p:cNvPr id="175" name="Google Shape;175;p17"/>
          <p:cNvSpPr txBox="1"/>
          <p:nvPr/>
        </p:nvSpPr>
        <p:spPr>
          <a:xfrm>
            <a:off x="234950" y="357475"/>
            <a:ext cx="11956800" cy="831300"/>
          </a:xfrm>
          <a:prstGeom prst="rect">
            <a:avLst/>
          </a:prstGeom>
          <a:noFill/>
          <a:ln>
            <a:noFill/>
          </a:ln>
        </p:spPr>
        <p:txBody>
          <a:bodyPr anchorCtr="0" anchor="t" bIns="91425" lIns="91425" spcFirstLastPara="1" rIns="91425" wrap="square" tIns="91425">
            <a:spAutoFit/>
          </a:bodyPr>
          <a:lstStyle/>
          <a:p>
            <a:pPr indent="0" lvl="0" marL="457200" rtl="0" algn="ctr">
              <a:spcBef>
                <a:spcPts val="0"/>
              </a:spcBef>
              <a:spcAft>
                <a:spcPts val="0"/>
              </a:spcAft>
              <a:buNone/>
            </a:pPr>
            <a:r>
              <a:rPr b="1" lang="en-US" sz="4200">
                <a:solidFill>
                  <a:schemeClr val="dk1"/>
                </a:solidFill>
              </a:rPr>
              <a:t>Class Imbalance</a:t>
            </a:r>
            <a:endParaRPr b="1" sz="7400">
              <a:latin typeface="Calibri"/>
              <a:ea typeface="Calibri"/>
              <a:cs typeface="Calibri"/>
              <a:sym typeface="Calibri"/>
            </a:endParaRPr>
          </a:p>
        </p:txBody>
      </p:sp>
      <p:pic>
        <p:nvPicPr>
          <p:cNvPr id="176" name="Google Shape;176;p17" title="Classimbalance.png"/>
          <p:cNvPicPr preferRelativeResize="0"/>
          <p:nvPr/>
        </p:nvPicPr>
        <p:blipFill>
          <a:blip r:embed="rId4">
            <a:alphaModFix/>
          </a:blip>
          <a:stretch>
            <a:fillRect/>
          </a:stretch>
        </p:blipFill>
        <p:spPr>
          <a:xfrm>
            <a:off x="5392500" y="1188763"/>
            <a:ext cx="6705600" cy="5210175"/>
          </a:xfrm>
          <a:prstGeom prst="rect">
            <a:avLst/>
          </a:prstGeom>
          <a:noFill/>
          <a:ln>
            <a:noFill/>
          </a:ln>
        </p:spPr>
      </p:pic>
      <p:sp>
        <p:nvSpPr>
          <p:cNvPr id="177" name="Google Shape;177;p17"/>
          <p:cNvSpPr txBox="1"/>
          <p:nvPr/>
        </p:nvSpPr>
        <p:spPr>
          <a:xfrm>
            <a:off x="72650" y="1201675"/>
            <a:ext cx="5231700" cy="529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000">
                <a:solidFill>
                  <a:schemeClr val="dk1"/>
                </a:solidFill>
              </a:rPr>
              <a:t>→ </a:t>
            </a:r>
            <a:r>
              <a:rPr lang="en-US" sz="2200">
                <a:solidFill>
                  <a:schemeClr val="dk1"/>
                </a:solidFill>
              </a:rPr>
              <a:t>The bar graph shows a clear imbalance in class distribution, where one class significantly outnumbers the others. </a:t>
            </a:r>
            <a:endParaRPr sz="2200">
              <a:solidFill>
                <a:schemeClr val="dk1"/>
              </a:solidFill>
            </a:endParaRPr>
          </a:p>
          <a:p>
            <a:pPr indent="0" lvl="0" marL="0" rtl="0" algn="l">
              <a:lnSpc>
                <a:spcPct val="115000"/>
              </a:lnSpc>
              <a:spcBef>
                <a:spcPts val="1200"/>
              </a:spcBef>
              <a:spcAft>
                <a:spcPts val="0"/>
              </a:spcAft>
              <a:buNone/>
            </a:pPr>
            <a:r>
              <a:rPr b="1" lang="en-US" sz="3000">
                <a:solidFill>
                  <a:schemeClr val="dk1"/>
                </a:solidFill>
              </a:rPr>
              <a:t>→ </a:t>
            </a:r>
            <a:r>
              <a:rPr lang="en-US" sz="2200">
                <a:solidFill>
                  <a:schemeClr val="dk1"/>
                </a:solidFill>
              </a:rPr>
              <a:t>Models trained on imbalanced data tend to be biased toward the majority class, leading to poor performance on the minority class.</a:t>
            </a:r>
            <a:endParaRPr sz="2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sz="3000">
                <a:solidFill>
                  <a:schemeClr val="dk1"/>
                </a:solidFill>
              </a:rPr>
              <a:t>→ </a:t>
            </a:r>
            <a:r>
              <a:rPr lang="en-US" sz="2200">
                <a:solidFill>
                  <a:schemeClr val="dk1"/>
                </a:solidFill>
              </a:rPr>
              <a:t>To address this, we used </a:t>
            </a:r>
            <a:r>
              <a:rPr b="1" lang="en-US" sz="2200">
                <a:solidFill>
                  <a:schemeClr val="dk1"/>
                </a:solidFill>
              </a:rPr>
              <a:t>SMOTE (Synthetic Minority Over-sampling Technique)</a:t>
            </a:r>
            <a:r>
              <a:rPr lang="en-US" sz="2200">
                <a:solidFill>
                  <a:schemeClr val="dk1"/>
                </a:solidFill>
              </a:rPr>
              <a:t> after splitting the data.</a:t>
            </a:r>
            <a:endParaRPr sz="3300">
              <a:solidFill>
                <a:schemeClr val="dk1"/>
              </a:solidFill>
            </a:endParaRPr>
          </a:p>
          <a:p>
            <a:pPr indent="0" lvl="0" marL="0" rtl="0" algn="l">
              <a:spcBef>
                <a:spcPts val="1200"/>
              </a:spcBef>
              <a:spcAft>
                <a:spcPts val="0"/>
              </a:spcAft>
              <a:buNone/>
            </a:pPr>
            <a:r>
              <a:t/>
            </a:r>
            <a:endParaRPr sz="2200">
              <a:solidFill>
                <a:schemeClr val="dk1"/>
              </a:solidFill>
            </a:endParaRPr>
          </a:p>
        </p:txBody>
      </p:sp>
      <p:sp>
        <p:nvSpPr>
          <p:cNvPr id="178" name="Google Shape;178;p17"/>
          <p:cNvSpPr txBox="1"/>
          <p:nvPr/>
        </p:nvSpPr>
        <p:spPr>
          <a:xfrm>
            <a:off x="114850" y="83863"/>
            <a:ext cx="1441800" cy="197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FFFFFF"/>
                </a:solidFill>
                <a:latin typeface="Lucida Sans"/>
                <a:ea typeface="Lucida Sans"/>
                <a:cs typeface="Lucida Sans"/>
                <a:sym typeface="Lucida Sans"/>
              </a:rPr>
              <a:t>Date:15/05/2025</a:t>
            </a:r>
            <a:endParaRPr sz="1200">
              <a:latin typeface="Lucida Sans"/>
              <a:ea typeface="Lucida Sans"/>
              <a:cs typeface="Lucida Sans"/>
              <a:sym typeface="Lucida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8"/>
          <p:cNvSpPr/>
          <p:nvPr/>
        </p:nvSpPr>
        <p:spPr>
          <a:xfrm>
            <a:off x="0" y="0"/>
            <a:ext cx="12192000" cy="365125"/>
          </a:xfrm>
          <a:custGeom>
            <a:rect b="b" l="l" r="r" t="t"/>
            <a:pathLst>
              <a:path extrusionOk="0" h="365125" w="12192000">
                <a:moveTo>
                  <a:pt x="12191999" y="365126"/>
                </a:moveTo>
                <a:lnTo>
                  <a:pt x="0" y="365126"/>
                </a:lnTo>
                <a:lnTo>
                  <a:pt x="0" y="0"/>
                </a:lnTo>
                <a:lnTo>
                  <a:pt x="12191999" y="0"/>
                </a:lnTo>
                <a:lnTo>
                  <a:pt x="12191999" y="365126"/>
                </a:lnTo>
                <a:close/>
              </a:path>
            </a:pathLst>
          </a:custGeom>
          <a:solidFill>
            <a:srgbClr val="59167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nvGrpSpPr>
          <p:cNvPr id="184" name="Google Shape;184;p18"/>
          <p:cNvGrpSpPr/>
          <p:nvPr/>
        </p:nvGrpSpPr>
        <p:grpSpPr>
          <a:xfrm>
            <a:off x="0" y="6492875"/>
            <a:ext cx="12192000" cy="365125"/>
            <a:chOff x="0" y="6492875"/>
            <a:chExt cx="12192000" cy="365125"/>
          </a:xfrm>
        </p:grpSpPr>
        <p:sp>
          <p:nvSpPr>
            <p:cNvPr id="185" name="Google Shape;185;p18"/>
            <p:cNvSpPr/>
            <p:nvPr/>
          </p:nvSpPr>
          <p:spPr>
            <a:xfrm>
              <a:off x="0" y="6492875"/>
              <a:ext cx="12192000" cy="365125"/>
            </a:xfrm>
            <a:custGeom>
              <a:rect b="b" l="l" r="r" t="t"/>
              <a:pathLst>
                <a:path extrusionOk="0" h="365125" w="12192000">
                  <a:moveTo>
                    <a:pt x="12191999" y="365124"/>
                  </a:moveTo>
                  <a:lnTo>
                    <a:pt x="0" y="365124"/>
                  </a:lnTo>
                  <a:lnTo>
                    <a:pt x="0" y="0"/>
                  </a:lnTo>
                  <a:lnTo>
                    <a:pt x="12191999" y="0"/>
                  </a:lnTo>
                  <a:lnTo>
                    <a:pt x="12191999" y="365124"/>
                  </a:lnTo>
                  <a:close/>
                </a:path>
              </a:pathLst>
            </a:custGeom>
            <a:solidFill>
              <a:srgbClr val="59167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86" name="Google Shape;186;p18"/>
            <p:cNvSpPr/>
            <p:nvPr/>
          </p:nvSpPr>
          <p:spPr>
            <a:xfrm>
              <a:off x="0" y="6492875"/>
              <a:ext cx="12192000" cy="365125"/>
            </a:xfrm>
            <a:custGeom>
              <a:rect b="b" l="l" r="r" t="t"/>
              <a:pathLst>
                <a:path extrusionOk="0" h="365125" w="12192000">
                  <a:moveTo>
                    <a:pt x="0" y="0"/>
                  </a:moveTo>
                  <a:lnTo>
                    <a:pt x="12191999" y="0"/>
                  </a:lnTo>
                  <a:lnTo>
                    <a:pt x="12191999" y="365124"/>
                  </a:lnTo>
                  <a:lnTo>
                    <a:pt x="0" y="365124"/>
                  </a:lnTo>
                  <a:lnTo>
                    <a:pt x="0" y="0"/>
                  </a:lnTo>
                  <a:close/>
                </a:path>
              </a:pathLst>
            </a:custGeom>
            <a:noFill/>
            <a:ln cap="flat" cmpd="sng" w="12675">
              <a:solidFill>
                <a:srgbClr val="31538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pic>
        <p:nvPicPr>
          <p:cNvPr id="187" name="Google Shape;187;p18"/>
          <p:cNvPicPr preferRelativeResize="0"/>
          <p:nvPr/>
        </p:nvPicPr>
        <p:blipFill rotWithShape="1">
          <a:blip r:embed="rId3">
            <a:alphaModFix/>
          </a:blip>
          <a:srcRect b="0" l="0" r="0" t="0"/>
          <a:stretch/>
        </p:blipFill>
        <p:spPr>
          <a:xfrm>
            <a:off x="114845" y="6538273"/>
            <a:ext cx="7390800" cy="274337"/>
          </a:xfrm>
          <a:prstGeom prst="rect">
            <a:avLst/>
          </a:prstGeom>
          <a:noFill/>
          <a:ln>
            <a:noFill/>
          </a:ln>
        </p:spPr>
      </p:pic>
      <p:sp>
        <p:nvSpPr>
          <p:cNvPr id="188" name="Google Shape;188;p18"/>
          <p:cNvSpPr txBox="1"/>
          <p:nvPr/>
        </p:nvSpPr>
        <p:spPr>
          <a:xfrm>
            <a:off x="234950" y="357475"/>
            <a:ext cx="11956800" cy="831300"/>
          </a:xfrm>
          <a:prstGeom prst="rect">
            <a:avLst/>
          </a:prstGeom>
          <a:noFill/>
          <a:ln>
            <a:noFill/>
          </a:ln>
        </p:spPr>
        <p:txBody>
          <a:bodyPr anchorCtr="0" anchor="t" bIns="91425" lIns="91425" spcFirstLastPara="1" rIns="91425" wrap="square" tIns="91425">
            <a:spAutoFit/>
          </a:bodyPr>
          <a:lstStyle/>
          <a:p>
            <a:pPr indent="0" lvl="0" marL="457200" rtl="0" algn="ctr">
              <a:spcBef>
                <a:spcPts val="0"/>
              </a:spcBef>
              <a:spcAft>
                <a:spcPts val="0"/>
              </a:spcAft>
              <a:buNone/>
            </a:pPr>
            <a:r>
              <a:rPr b="1" lang="en-US" sz="4200">
                <a:solidFill>
                  <a:schemeClr val="dk1"/>
                </a:solidFill>
              </a:rPr>
              <a:t>SMOTE</a:t>
            </a:r>
            <a:endParaRPr b="1" sz="7400">
              <a:latin typeface="Calibri"/>
              <a:ea typeface="Calibri"/>
              <a:cs typeface="Calibri"/>
              <a:sym typeface="Calibri"/>
            </a:endParaRPr>
          </a:p>
        </p:txBody>
      </p:sp>
      <p:sp>
        <p:nvSpPr>
          <p:cNvPr id="189" name="Google Shape;189;p18"/>
          <p:cNvSpPr txBox="1"/>
          <p:nvPr/>
        </p:nvSpPr>
        <p:spPr>
          <a:xfrm>
            <a:off x="72650" y="1049275"/>
            <a:ext cx="5231700" cy="509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000">
                <a:solidFill>
                  <a:schemeClr val="dk1"/>
                </a:solidFill>
              </a:rPr>
              <a:t>→ </a:t>
            </a:r>
            <a:r>
              <a:rPr lang="en-US" sz="2200">
                <a:solidFill>
                  <a:schemeClr val="dk1"/>
                </a:solidFill>
              </a:rPr>
              <a:t>Applied SMOTE (Synthetic Minority Over-sampling Technique) only on the training set to prevent data leakage.</a:t>
            </a:r>
            <a:endParaRPr sz="2200">
              <a:solidFill>
                <a:schemeClr val="dk1"/>
              </a:solidFill>
            </a:endParaRPr>
          </a:p>
          <a:p>
            <a:pPr indent="0" lvl="0" marL="0" rtl="0" algn="l">
              <a:spcBef>
                <a:spcPts val="0"/>
              </a:spcBef>
              <a:spcAft>
                <a:spcPts val="0"/>
              </a:spcAft>
              <a:buClr>
                <a:schemeClr val="dk1"/>
              </a:buClr>
              <a:buSzPts val="1100"/>
              <a:buFont typeface="Arial"/>
              <a:buNone/>
            </a:pPr>
            <a:r>
              <a:rPr b="1" lang="en-US" sz="3000">
                <a:solidFill>
                  <a:schemeClr val="dk1"/>
                </a:solidFill>
              </a:rPr>
              <a:t>→ </a:t>
            </a:r>
            <a:r>
              <a:rPr lang="en-US" sz="2200">
                <a:solidFill>
                  <a:schemeClr val="dk1"/>
                </a:solidFill>
              </a:rPr>
              <a:t>The bar graph shows that the class distribution is now balanced, with equal representation for all classes.</a:t>
            </a:r>
            <a:endParaRPr sz="2200">
              <a:solidFill>
                <a:schemeClr val="dk1"/>
              </a:solidFill>
            </a:endParaRPr>
          </a:p>
          <a:p>
            <a:pPr indent="0" lvl="0" marL="0" rtl="0" algn="l">
              <a:spcBef>
                <a:spcPts val="0"/>
              </a:spcBef>
              <a:spcAft>
                <a:spcPts val="0"/>
              </a:spcAft>
              <a:buNone/>
            </a:pPr>
            <a:r>
              <a:rPr b="1" lang="en-US" sz="3000">
                <a:solidFill>
                  <a:schemeClr val="dk1"/>
                </a:solidFill>
              </a:rPr>
              <a:t>→ </a:t>
            </a:r>
            <a:r>
              <a:rPr lang="en-US" sz="2200">
                <a:solidFill>
                  <a:schemeClr val="dk1"/>
                </a:solidFill>
              </a:rPr>
              <a:t>This ensures that the model can learn patterns from all classes effectively, improving prediction accuracy and reducing bias toward the majority class.</a:t>
            </a:r>
            <a:endParaRPr sz="2200">
              <a:solidFill>
                <a:schemeClr val="dk1"/>
              </a:solidFill>
            </a:endParaRPr>
          </a:p>
          <a:p>
            <a:pPr indent="0" lvl="0" marL="0" rtl="0" algn="l">
              <a:spcBef>
                <a:spcPts val="0"/>
              </a:spcBef>
              <a:spcAft>
                <a:spcPts val="0"/>
              </a:spcAft>
              <a:buNone/>
            </a:pPr>
            <a:r>
              <a:rPr b="1" lang="en-US" sz="3000">
                <a:solidFill>
                  <a:schemeClr val="dk1"/>
                </a:solidFill>
              </a:rPr>
              <a:t>→ </a:t>
            </a:r>
            <a:r>
              <a:rPr lang="en-US" sz="2200">
                <a:solidFill>
                  <a:schemeClr val="dk1"/>
                </a:solidFill>
              </a:rPr>
              <a:t>Standardized the data and now the data is ready to be given for training the model.</a:t>
            </a:r>
            <a:endParaRPr sz="2200">
              <a:solidFill>
                <a:schemeClr val="dk1"/>
              </a:solidFill>
            </a:endParaRPr>
          </a:p>
        </p:txBody>
      </p:sp>
      <p:pic>
        <p:nvPicPr>
          <p:cNvPr id="190" name="Google Shape;190;p18" title="samples_after.png"/>
          <p:cNvPicPr preferRelativeResize="0"/>
          <p:nvPr/>
        </p:nvPicPr>
        <p:blipFill>
          <a:blip r:embed="rId4">
            <a:alphaModFix/>
          </a:blip>
          <a:stretch>
            <a:fillRect/>
          </a:stretch>
        </p:blipFill>
        <p:spPr>
          <a:xfrm>
            <a:off x="5203575" y="1188775"/>
            <a:ext cx="6836026" cy="5156150"/>
          </a:xfrm>
          <a:prstGeom prst="rect">
            <a:avLst/>
          </a:prstGeom>
          <a:noFill/>
          <a:ln>
            <a:noFill/>
          </a:ln>
        </p:spPr>
      </p:pic>
      <p:sp>
        <p:nvSpPr>
          <p:cNvPr id="191" name="Google Shape;191;p18"/>
          <p:cNvSpPr txBox="1"/>
          <p:nvPr/>
        </p:nvSpPr>
        <p:spPr>
          <a:xfrm>
            <a:off x="114850" y="83863"/>
            <a:ext cx="1441800" cy="197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FFFFFF"/>
                </a:solidFill>
                <a:latin typeface="Lucida Sans"/>
                <a:ea typeface="Lucida Sans"/>
                <a:cs typeface="Lucida Sans"/>
                <a:sym typeface="Lucida Sans"/>
              </a:rPr>
              <a:t>Date:15/05/2025</a:t>
            </a:r>
            <a:endParaRPr sz="1200">
              <a:latin typeface="Lucida Sans"/>
              <a:ea typeface="Lucida Sans"/>
              <a:cs typeface="Lucida Sans"/>
              <a:sym typeface="Lucida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9"/>
          <p:cNvSpPr/>
          <p:nvPr/>
        </p:nvSpPr>
        <p:spPr>
          <a:xfrm>
            <a:off x="0" y="0"/>
            <a:ext cx="12192000" cy="365125"/>
          </a:xfrm>
          <a:custGeom>
            <a:rect b="b" l="l" r="r" t="t"/>
            <a:pathLst>
              <a:path extrusionOk="0" h="365125" w="12192000">
                <a:moveTo>
                  <a:pt x="12191999" y="365126"/>
                </a:moveTo>
                <a:lnTo>
                  <a:pt x="0" y="365126"/>
                </a:lnTo>
                <a:lnTo>
                  <a:pt x="0" y="0"/>
                </a:lnTo>
                <a:lnTo>
                  <a:pt x="12191999" y="0"/>
                </a:lnTo>
                <a:lnTo>
                  <a:pt x="12191999" y="365126"/>
                </a:lnTo>
                <a:close/>
              </a:path>
            </a:pathLst>
          </a:custGeom>
          <a:solidFill>
            <a:srgbClr val="59167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nvGrpSpPr>
          <p:cNvPr id="197" name="Google Shape;197;p19"/>
          <p:cNvGrpSpPr/>
          <p:nvPr/>
        </p:nvGrpSpPr>
        <p:grpSpPr>
          <a:xfrm>
            <a:off x="0" y="6492875"/>
            <a:ext cx="12192000" cy="365125"/>
            <a:chOff x="0" y="6492875"/>
            <a:chExt cx="12192000" cy="365125"/>
          </a:xfrm>
        </p:grpSpPr>
        <p:sp>
          <p:nvSpPr>
            <p:cNvPr id="198" name="Google Shape;198;p19"/>
            <p:cNvSpPr/>
            <p:nvPr/>
          </p:nvSpPr>
          <p:spPr>
            <a:xfrm>
              <a:off x="0" y="6492875"/>
              <a:ext cx="12192000" cy="365125"/>
            </a:xfrm>
            <a:custGeom>
              <a:rect b="b" l="l" r="r" t="t"/>
              <a:pathLst>
                <a:path extrusionOk="0" h="365125" w="12192000">
                  <a:moveTo>
                    <a:pt x="12191999" y="365124"/>
                  </a:moveTo>
                  <a:lnTo>
                    <a:pt x="0" y="365124"/>
                  </a:lnTo>
                  <a:lnTo>
                    <a:pt x="0" y="0"/>
                  </a:lnTo>
                  <a:lnTo>
                    <a:pt x="12191999" y="0"/>
                  </a:lnTo>
                  <a:lnTo>
                    <a:pt x="12191999" y="365124"/>
                  </a:lnTo>
                  <a:close/>
                </a:path>
              </a:pathLst>
            </a:custGeom>
            <a:solidFill>
              <a:srgbClr val="59167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99" name="Google Shape;199;p19"/>
            <p:cNvSpPr/>
            <p:nvPr/>
          </p:nvSpPr>
          <p:spPr>
            <a:xfrm>
              <a:off x="0" y="6492875"/>
              <a:ext cx="12192000" cy="365125"/>
            </a:xfrm>
            <a:custGeom>
              <a:rect b="b" l="l" r="r" t="t"/>
              <a:pathLst>
                <a:path extrusionOk="0" h="365125" w="12192000">
                  <a:moveTo>
                    <a:pt x="0" y="0"/>
                  </a:moveTo>
                  <a:lnTo>
                    <a:pt x="12191999" y="0"/>
                  </a:lnTo>
                  <a:lnTo>
                    <a:pt x="12191999" y="365124"/>
                  </a:lnTo>
                  <a:lnTo>
                    <a:pt x="0" y="365124"/>
                  </a:lnTo>
                  <a:lnTo>
                    <a:pt x="0" y="0"/>
                  </a:lnTo>
                  <a:close/>
                </a:path>
              </a:pathLst>
            </a:custGeom>
            <a:noFill/>
            <a:ln cap="flat" cmpd="sng" w="12675">
              <a:solidFill>
                <a:srgbClr val="31538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pic>
        <p:nvPicPr>
          <p:cNvPr id="200" name="Google Shape;200;p19"/>
          <p:cNvPicPr preferRelativeResize="0"/>
          <p:nvPr/>
        </p:nvPicPr>
        <p:blipFill rotWithShape="1">
          <a:blip r:embed="rId3">
            <a:alphaModFix/>
          </a:blip>
          <a:srcRect b="0" l="0" r="0" t="0"/>
          <a:stretch/>
        </p:blipFill>
        <p:spPr>
          <a:xfrm>
            <a:off x="114845" y="6538273"/>
            <a:ext cx="7390800" cy="274337"/>
          </a:xfrm>
          <a:prstGeom prst="rect">
            <a:avLst/>
          </a:prstGeom>
          <a:noFill/>
          <a:ln>
            <a:noFill/>
          </a:ln>
        </p:spPr>
      </p:pic>
      <p:sp>
        <p:nvSpPr>
          <p:cNvPr id="201" name="Google Shape;201;p19"/>
          <p:cNvSpPr txBox="1"/>
          <p:nvPr/>
        </p:nvSpPr>
        <p:spPr>
          <a:xfrm>
            <a:off x="0" y="366950"/>
            <a:ext cx="12192000" cy="708000"/>
          </a:xfrm>
          <a:prstGeom prst="rect">
            <a:avLst/>
          </a:prstGeom>
          <a:noFill/>
          <a:ln>
            <a:noFill/>
          </a:ln>
        </p:spPr>
        <p:txBody>
          <a:bodyPr anchorCtr="0" anchor="t" bIns="91425" lIns="91425" spcFirstLastPara="1" rIns="91425" wrap="square" tIns="91425">
            <a:spAutoFit/>
          </a:bodyPr>
          <a:lstStyle/>
          <a:p>
            <a:pPr indent="0" lvl="0" marL="457200" rtl="0" algn="ctr">
              <a:spcBef>
                <a:spcPts val="0"/>
              </a:spcBef>
              <a:spcAft>
                <a:spcPts val="0"/>
              </a:spcAft>
              <a:buNone/>
            </a:pPr>
            <a:r>
              <a:rPr b="1" lang="en-US" sz="3400">
                <a:solidFill>
                  <a:schemeClr val="dk1"/>
                </a:solidFill>
              </a:rPr>
              <a:t>Model Building and Performance Comparison</a:t>
            </a:r>
            <a:endParaRPr b="1" sz="3400">
              <a:latin typeface="Calibri"/>
              <a:ea typeface="Calibri"/>
              <a:cs typeface="Calibri"/>
              <a:sym typeface="Calibri"/>
            </a:endParaRPr>
          </a:p>
        </p:txBody>
      </p:sp>
      <p:sp>
        <p:nvSpPr>
          <p:cNvPr id="202" name="Google Shape;202;p19"/>
          <p:cNvSpPr txBox="1"/>
          <p:nvPr/>
        </p:nvSpPr>
        <p:spPr>
          <a:xfrm>
            <a:off x="114850" y="83863"/>
            <a:ext cx="1441800" cy="197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FFFFFF"/>
                </a:solidFill>
                <a:latin typeface="Lucida Sans"/>
                <a:ea typeface="Lucida Sans"/>
                <a:cs typeface="Lucida Sans"/>
                <a:sym typeface="Lucida Sans"/>
              </a:rPr>
              <a:t>Date:15/05/2025</a:t>
            </a:r>
            <a:endParaRPr sz="1200">
              <a:latin typeface="Lucida Sans"/>
              <a:ea typeface="Lucida Sans"/>
              <a:cs typeface="Lucida Sans"/>
              <a:sym typeface="Lucida Sans"/>
            </a:endParaRPr>
          </a:p>
        </p:txBody>
      </p:sp>
      <p:pic>
        <p:nvPicPr>
          <p:cNvPr id="203" name="Google Shape;203;p19" title="40068_2024_378_Fig1_HTML.jpg"/>
          <p:cNvPicPr preferRelativeResize="0"/>
          <p:nvPr/>
        </p:nvPicPr>
        <p:blipFill>
          <a:blip r:embed="rId4">
            <a:alphaModFix/>
          </a:blip>
          <a:stretch>
            <a:fillRect/>
          </a:stretch>
        </p:blipFill>
        <p:spPr>
          <a:xfrm>
            <a:off x="152400" y="1074950"/>
            <a:ext cx="11959476" cy="526552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0"/>
          <p:cNvSpPr/>
          <p:nvPr/>
        </p:nvSpPr>
        <p:spPr>
          <a:xfrm>
            <a:off x="0" y="0"/>
            <a:ext cx="12192000" cy="365125"/>
          </a:xfrm>
          <a:custGeom>
            <a:rect b="b" l="l" r="r" t="t"/>
            <a:pathLst>
              <a:path extrusionOk="0" h="365125" w="12192000">
                <a:moveTo>
                  <a:pt x="12191999" y="365126"/>
                </a:moveTo>
                <a:lnTo>
                  <a:pt x="0" y="365126"/>
                </a:lnTo>
                <a:lnTo>
                  <a:pt x="0" y="0"/>
                </a:lnTo>
                <a:lnTo>
                  <a:pt x="12191999" y="0"/>
                </a:lnTo>
                <a:lnTo>
                  <a:pt x="12191999" y="365126"/>
                </a:lnTo>
                <a:close/>
              </a:path>
            </a:pathLst>
          </a:custGeom>
          <a:solidFill>
            <a:srgbClr val="59167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nvGrpSpPr>
          <p:cNvPr id="209" name="Google Shape;209;p20"/>
          <p:cNvGrpSpPr/>
          <p:nvPr/>
        </p:nvGrpSpPr>
        <p:grpSpPr>
          <a:xfrm>
            <a:off x="0" y="6492875"/>
            <a:ext cx="12192000" cy="365125"/>
            <a:chOff x="0" y="6492875"/>
            <a:chExt cx="12192000" cy="365125"/>
          </a:xfrm>
        </p:grpSpPr>
        <p:sp>
          <p:nvSpPr>
            <p:cNvPr id="210" name="Google Shape;210;p20"/>
            <p:cNvSpPr/>
            <p:nvPr/>
          </p:nvSpPr>
          <p:spPr>
            <a:xfrm>
              <a:off x="0" y="6492875"/>
              <a:ext cx="12192000" cy="365125"/>
            </a:xfrm>
            <a:custGeom>
              <a:rect b="b" l="l" r="r" t="t"/>
              <a:pathLst>
                <a:path extrusionOk="0" h="365125" w="12192000">
                  <a:moveTo>
                    <a:pt x="12191999" y="365124"/>
                  </a:moveTo>
                  <a:lnTo>
                    <a:pt x="0" y="365124"/>
                  </a:lnTo>
                  <a:lnTo>
                    <a:pt x="0" y="0"/>
                  </a:lnTo>
                  <a:lnTo>
                    <a:pt x="12191999" y="0"/>
                  </a:lnTo>
                  <a:lnTo>
                    <a:pt x="12191999" y="365124"/>
                  </a:lnTo>
                  <a:close/>
                </a:path>
              </a:pathLst>
            </a:custGeom>
            <a:solidFill>
              <a:srgbClr val="59167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11" name="Google Shape;211;p20"/>
            <p:cNvSpPr/>
            <p:nvPr/>
          </p:nvSpPr>
          <p:spPr>
            <a:xfrm>
              <a:off x="0" y="6492875"/>
              <a:ext cx="12192000" cy="365125"/>
            </a:xfrm>
            <a:custGeom>
              <a:rect b="b" l="l" r="r" t="t"/>
              <a:pathLst>
                <a:path extrusionOk="0" h="365125" w="12192000">
                  <a:moveTo>
                    <a:pt x="0" y="0"/>
                  </a:moveTo>
                  <a:lnTo>
                    <a:pt x="12191999" y="0"/>
                  </a:lnTo>
                  <a:lnTo>
                    <a:pt x="12191999" y="365124"/>
                  </a:lnTo>
                  <a:lnTo>
                    <a:pt x="0" y="365124"/>
                  </a:lnTo>
                  <a:lnTo>
                    <a:pt x="0" y="0"/>
                  </a:lnTo>
                  <a:close/>
                </a:path>
              </a:pathLst>
            </a:custGeom>
            <a:noFill/>
            <a:ln cap="flat" cmpd="sng" w="12675">
              <a:solidFill>
                <a:srgbClr val="31538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pic>
        <p:nvPicPr>
          <p:cNvPr id="212" name="Google Shape;212;p20"/>
          <p:cNvPicPr preferRelativeResize="0"/>
          <p:nvPr/>
        </p:nvPicPr>
        <p:blipFill rotWithShape="1">
          <a:blip r:embed="rId3">
            <a:alphaModFix/>
          </a:blip>
          <a:srcRect b="0" l="0" r="0" t="0"/>
          <a:stretch/>
        </p:blipFill>
        <p:spPr>
          <a:xfrm>
            <a:off x="114845" y="6538273"/>
            <a:ext cx="7390800" cy="274337"/>
          </a:xfrm>
          <a:prstGeom prst="rect">
            <a:avLst/>
          </a:prstGeom>
          <a:noFill/>
          <a:ln>
            <a:noFill/>
          </a:ln>
        </p:spPr>
      </p:pic>
      <p:sp>
        <p:nvSpPr>
          <p:cNvPr id="213" name="Google Shape;213;p20"/>
          <p:cNvSpPr txBox="1"/>
          <p:nvPr/>
        </p:nvSpPr>
        <p:spPr>
          <a:xfrm>
            <a:off x="-113750" y="357475"/>
            <a:ext cx="12192000" cy="861900"/>
          </a:xfrm>
          <a:prstGeom prst="rect">
            <a:avLst/>
          </a:prstGeom>
          <a:noFill/>
          <a:ln>
            <a:noFill/>
          </a:ln>
        </p:spPr>
        <p:txBody>
          <a:bodyPr anchorCtr="0" anchor="t" bIns="91425" lIns="91425" spcFirstLastPara="1" rIns="91425" wrap="square" tIns="91425">
            <a:spAutoFit/>
          </a:bodyPr>
          <a:lstStyle/>
          <a:p>
            <a:pPr indent="0" lvl="0" marL="457200" rtl="0" algn="ctr">
              <a:spcBef>
                <a:spcPts val="0"/>
              </a:spcBef>
              <a:spcAft>
                <a:spcPts val="0"/>
              </a:spcAft>
              <a:buNone/>
            </a:pPr>
            <a:r>
              <a:rPr b="1" lang="en-US" sz="4400">
                <a:solidFill>
                  <a:schemeClr val="dk1"/>
                </a:solidFill>
              </a:rPr>
              <a:t>Support Vector Machine (SVM)</a:t>
            </a:r>
            <a:endParaRPr b="1" sz="4400">
              <a:latin typeface="Calibri"/>
              <a:ea typeface="Calibri"/>
              <a:cs typeface="Calibri"/>
              <a:sym typeface="Calibri"/>
            </a:endParaRPr>
          </a:p>
        </p:txBody>
      </p:sp>
      <p:sp>
        <p:nvSpPr>
          <p:cNvPr id="214" name="Google Shape;214;p20"/>
          <p:cNvSpPr txBox="1"/>
          <p:nvPr/>
        </p:nvSpPr>
        <p:spPr>
          <a:xfrm>
            <a:off x="72650" y="1125475"/>
            <a:ext cx="6354900" cy="5291100"/>
          </a:xfrm>
          <a:prstGeom prst="rect">
            <a:avLst/>
          </a:prstGeom>
          <a:noFill/>
          <a:ln>
            <a:noFill/>
          </a:ln>
        </p:spPr>
        <p:txBody>
          <a:bodyPr anchorCtr="0" anchor="t" bIns="91425" lIns="91425" spcFirstLastPara="1" rIns="91425" wrap="square" tIns="91425">
            <a:noAutofit/>
          </a:bodyPr>
          <a:lstStyle/>
          <a:p>
            <a:pPr indent="-444500" lvl="0" marL="457200" rtl="0" algn="l">
              <a:spcBef>
                <a:spcPts val="0"/>
              </a:spcBef>
              <a:spcAft>
                <a:spcPts val="0"/>
              </a:spcAft>
              <a:buClr>
                <a:schemeClr val="dk1"/>
              </a:buClr>
              <a:buSzPts val="3400"/>
              <a:buAutoNum type="arabicPeriod"/>
            </a:pPr>
            <a:r>
              <a:rPr b="1" lang="en-US" sz="3400">
                <a:solidFill>
                  <a:schemeClr val="dk1"/>
                </a:solidFill>
              </a:rPr>
              <a:t>Linear SVM:</a:t>
            </a:r>
            <a:endParaRPr sz="2200">
              <a:solidFill>
                <a:schemeClr val="dk1"/>
              </a:solidFill>
            </a:endParaRPr>
          </a:p>
          <a:p>
            <a:pPr indent="0" lvl="0" marL="457200" rtl="0" algn="l">
              <a:spcBef>
                <a:spcPts val="0"/>
              </a:spcBef>
              <a:spcAft>
                <a:spcPts val="0"/>
              </a:spcAft>
              <a:buNone/>
            </a:pPr>
            <a:r>
              <a:t/>
            </a:r>
            <a:endParaRPr sz="1100">
              <a:solidFill>
                <a:schemeClr val="dk1"/>
              </a:solidFill>
            </a:endParaRPr>
          </a:p>
          <a:p>
            <a:pPr indent="-368300" lvl="0" marL="457200" rtl="0" algn="l">
              <a:spcBef>
                <a:spcPts val="0"/>
              </a:spcBef>
              <a:spcAft>
                <a:spcPts val="0"/>
              </a:spcAft>
              <a:buClr>
                <a:schemeClr val="dk1"/>
              </a:buClr>
              <a:buSzPts val="2200"/>
              <a:buChar char="●"/>
            </a:pPr>
            <a:r>
              <a:rPr lang="en-US" sz="2200">
                <a:solidFill>
                  <a:schemeClr val="dk1"/>
                </a:solidFill>
              </a:rPr>
              <a:t>In this dataset, even though the data points are dense, they still follow a linear pattern that the SVM can learn.</a:t>
            </a:r>
            <a:endParaRPr sz="2200">
              <a:solidFill>
                <a:schemeClr val="dk1"/>
              </a:solidFill>
            </a:endParaRPr>
          </a:p>
          <a:p>
            <a:pPr indent="0" lvl="0" marL="457200" rtl="0" algn="l">
              <a:spcBef>
                <a:spcPts val="0"/>
              </a:spcBef>
              <a:spcAft>
                <a:spcPts val="0"/>
              </a:spcAft>
              <a:buNone/>
            </a:pPr>
            <a:r>
              <a:t/>
            </a:r>
            <a:endParaRPr sz="1000">
              <a:solidFill>
                <a:schemeClr val="dk1"/>
              </a:solidFill>
            </a:endParaRPr>
          </a:p>
          <a:p>
            <a:pPr indent="0" lvl="0" marL="457200" rtl="0" algn="l">
              <a:spcBef>
                <a:spcPts val="0"/>
              </a:spcBef>
              <a:spcAft>
                <a:spcPts val="0"/>
              </a:spcAft>
              <a:buNone/>
            </a:pPr>
            <a:r>
              <a:t/>
            </a:r>
            <a:endParaRPr sz="2200">
              <a:solidFill>
                <a:schemeClr val="dk1"/>
              </a:solidFill>
            </a:endParaRPr>
          </a:p>
          <a:p>
            <a:pPr indent="0" lvl="0" marL="0" rtl="0" algn="l">
              <a:spcBef>
                <a:spcPts val="0"/>
              </a:spcBef>
              <a:spcAft>
                <a:spcPts val="0"/>
              </a:spcAft>
              <a:buNone/>
            </a:pPr>
            <a:r>
              <a:t/>
            </a:r>
            <a:endParaRPr sz="2200">
              <a:solidFill>
                <a:schemeClr val="dk1"/>
              </a:solidFill>
            </a:endParaRPr>
          </a:p>
          <a:p>
            <a:pPr indent="0" lvl="0" marL="0" rtl="0" algn="l">
              <a:spcBef>
                <a:spcPts val="0"/>
              </a:spcBef>
              <a:spcAft>
                <a:spcPts val="0"/>
              </a:spcAft>
              <a:buNone/>
            </a:pPr>
            <a:r>
              <a:t/>
            </a:r>
            <a:endParaRPr sz="1100">
              <a:solidFill>
                <a:schemeClr val="dk1"/>
              </a:solidFill>
            </a:endParaRPr>
          </a:p>
          <a:p>
            <a:pPr indent="-368300" lvl="0" marL="457200" rtl="0" algn="l">
              <a:spcBef>
                <a:spcPts val="0"/>
              </a:spcBef>
              <a:spcAft>
                <a:spcPts val="0"/>
              </a:spcAft>
              <a:buClr>
                <a:schemeClr val="dk1"/>
              </a:buClr>
              <a:buSzPts val="2200"/>
              <a:buChar char="●"/>
            </a:pPr>
            <a:r>
              <a:rPr lang="en-US" sz="2200">
                <a:solidFill>
                  <a:schemeClr val="dk1"/>
                </a:solidFill>
              </a:rPr>
              <a:t>The model uses a soft margin to allow a few misclassified points, which helps it generalize well.</a:t>
            </a:r>
            <a:endParaRPr sz="2200">
              <a:solidFill>
                <a:schemeClr val="dk1"/>
              </a:solidFill>
            </a:endParaRPr>
          </a:p>
          <a:p>
            <a:pPr indent="0" lvl="0" marL="457200" rtl="0" algn="l">
              <a:spcBef>
                <a:spcPts val="0"/>
              </a:spcBef>
              <a:spcAft>
                <a:spcPts val="0"/>
              </a:spcAft>
              <a:buNone/>
            </a:pPr>
            <a:r>
              <a:t/>
            </a:r>
            <a:endParaRPr sz="600">
              <a:solidFill>
                <a:schemeClr val="dk1"/>
              </a:solidFill>
            </a:endParaRPr>
          </a:p>
          <a:p>
            <a:pPr indent="-368300" lvl="0" marL="457200" rtl="0" algn="l">
              <a:spcBef>
                <a:spcPts val="0"/>
              </a:spcBef>
              <a:spcAft>
                <a:spcPts val="0"/>
              </a:spcAft>
              <a:buClr>
                <a:schemeClr val="dk1"/>
              </a:buClr>
              <a:buSzPts val="2200"/>
              <a:buChar char="●"/>
            </a:pPr>
            <a:r>
              <a:rPr lang="en-US" sz="2200">
                <a:solidFill>
                  <a:schemeClr val="dk1"/>
                </a:solidFill>
              </a:rPr>
              <a:t>Implemented with C=1.0, demonstrating robust performance for linearly separable components of the data</a:t>
            </a:r>
            <a:endParaRPr sz="2200">
              <a:solidFill>
                <a:schemeClr val="dk1"/>
              </a:solidFill>
            </a:endParaRPr>
          </a:p>
          <a:p>
            <a:pPr indent="0" lvl="0" marL="0" rtl="0" algn="l">
              <a:spcBef>
                <a:spcPts val="0"/>
              </a:spcBef>
              <a:spcAft>
                <a:spcPts val="0"/>
              </a:spcAft>
              <a:buNone/>
            </a:pPr>
            <a:r>
              <a:t/>
            </a:r>
            <a:endParaRPr sz="2200">
              <a:solidFill>
                <a:schemeClr val="dk1"/>
              </a:solidFill>
            </a:endParaRPr>
          </a:p>
        </p:txBody>
      </p:sp>
      <p:pic>
        <p:nvPicPr>
          <p:cNvPr id="215" name="Google Shape;215;p20" title="SVM (Linear Kernel).png"/>
          <p:cNvPicPr preferRelativeResize="0"/>
          <p:nvPr/>
        </p:nvPicPr>
        <p:blipFill>
          <a:blip r:embed="rId4">
            <a:alphaModFix/>
          </a:blip>
          <a:stretch>
            <a:fillRect/>
          </a:stretch>
        </p:blipFill>
        <p:spPr>
          <a:xfrm>
            <a:off x="6427550" y="1295575"/>
            <a:ext cx="5612049" cy="4956401"/>
          </a:xfrm>
          <a:prstGeom prst="rect">
            <a:avLst/>
          </a:prstGeom>
          <a:noFill/>
          <a:ln>
            <a:noFill/>
          </a:ln>
        </p:spPr>
      </p:pic>
      <p:pic>
        <p:nvPicPr>
          <p:cNvPr id="216" name="Google Shape;216;p20" title="Linear_acuuracy.jpg"/>
          <p:cNvPicPr preferRelativeResize="0"/>
          <p:nvPr/>
        </p:nvPicPr>
        <p:blipFill>
          <a:blip r:embed="rId5">
            <a:alphaModFix/>
          </a:blip>
          <a:stretch>
            <a:fillRect/>
          </a:stretch>
        </p:blipFill>
        <p:spPr>
          <a:xfrm>
            <a:off x="236200" y="2914650"/>
            <a:ext cx="6006975" cy="861900"/>
          </a:xfrm>
          <a:prstGeom prst="rect">
            <a:avLst/>
          </a:prstGeom>
          <a:noFill/>
          <a:ln>
            <a:noFill/>
          </a:ln>
        </p:spPr>
      </p:pic>
      <p:sp>
        <p:nvSpPr>
          <p:cNvPr id="217" name="Google Shape;217;p20"/>
          <p:cNvSpPr txBox="1"/>
          <p:nvPr/>
        </p:nvSpPr>
        <p:spPr>
          <a:xfrm>
            <a:off x="114850" y="83863"/>
            <a:ext cx="1441800" cy="197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FFFFFF"/>
                </a:solidFill>
                <a:latin typeface="Lucida Sans"/>
                <a:ea typeface="Lucida Sans"/>
                <a:cs typeface="Lucida Sans"/>
                <a:sym typeface="Lucida Sans"/>
              </a:rPr>
              <a:t>Date:15/05/2025</a:t>
            </a:r>
            <a:endParaRPr sz="1200">
              <a:latin typeface="Lucida Sans"/>
              <a:ea typeface="Lucida Sans"/>
              <a:cs typeface="Lucida Sans"/>
              <a:sym typeface="Lucida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1"/>
          <p:cNvSpPr/>
          <p:nvPr/>
        </p:nvSpPr>
        <p:spPr>
          <a:xfrm>
            <a:off x="0" y="0"/>
            <a:ext cx="12192000" cy="365125"/>
          </a:xfrm>
          <a:custGeom>
            <a:rect b="b" l="l" r="r" t="t"/>
            <a:pathLst>
              <a:path extrusionOk="0" h="365125" w="12192000">
                <a:moveTo>
                  <a:pt x="12191999" y="365126"/>
                </a:moveTo>
                <a:lnTo>
                  <a:pt x="0" y="365126"/>
                </a:lnTo>
                <a:lnTo>
                  <a:pt x="0" y="0"/>
                </a:lnTo>
                <a:lnTo>
                  <a:pt x="12191999" y="0"/>
                </a:lnTo>
                <a:lnTo>
                  <a:pt x="12191999" y="365126"/>
                </a:lnTo>
                <a:close/>
              </a:path>
            </a:pathLst>
          </a:custGeom>
          <a:solidFill>
            <a:srgbClr val="59167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nvGrpSpPr>
          <p:cNvPr id="223" name="Google Shape;223;p21"/>
          <p:cNvGrpSpPr/>
          <p:nvPr/>
        </p:nvGrpSpPr>
        <p:grpSpPr>
          <a:xfrm>
            <a:off x="0" y="6492875"/>
            <a:ext cx="12192000" cy="365125"/>
            <a:chOff x="0" y="6492875"/>
            <a:chExt cx="12192000" cy="365125"/>
          </a:xfrm>
        </p:grpSpPr>
        <p:sp>
          <p:nvSpPr>
            <p:cNvPr id="224" name="Google Shape;224;p21"/>
            <p:cNvSpPr/>
            <p:nvPr/>
          </p:nvSpPr>
          <p:spPr>
            <a:xfrm>
              <a:off x="0" y="6492875"/>
              <a:ext cx="12192000" cy="365125"/>
            </a:xfrm>
            <a:custGeom>
              <a:rect b="b" l="l" r="r" t="t"/>
              <a:pathLst>
                <a:path extrusionOk="0" h="365125" w="12192000">
                  <a:moveTo>
                    <a:pt x="12191999" y="365124"/>
                  </a:moveTo>
                  <a:lnTo>
                    <a:pt x="0" y="365124"/>
                  </a:lnTo>
                  <a:lnTo>
                    <a:pt x="0" y="0"/>
                  </a:lnTo>
                  <a:lnTo>
                    <a:pt x="12191999" y="0"/>
                  </a:lnTo>
                  <a:lnTo>
                    <a:pt x="12191999" y="365124"/>
                  </a:lnTo>
                  <a:close/>
                </a:path>
              </a:pathLst>
            </a:custGeom>
            <a:solidFill>
              <a:srgbClr val="59167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25" name="Google Shape;225;p21"/>
            <p:cNvSpPr/>
            <p:nvPr/>
          </p:nvSpPr>
          <p:spPr>
            <a:xfrm>
              <a:off x="0" y="6492875"/>
              <a:ext cx="12192000" cy="365125"/>
            </a:xfrm>
            <a:custGeom>
              <a:rect b="b" l="l" r="r" t="t"/>
              <a:pathLst>
                <a:path extrusionOk="0" h="365125" w="12192000">
                  <a:moveTo>
                    <a:pt x="0" y="0"/>
                  </a:moveTo>
                  <a:lnTo>
                    <a:pt x="12191999" y="0"/>
                  </a:lnTo>
                  <a:lnTo>
                    <a:pt x="12191999" y="365124"/>
                  </a:lnTo>
                  <a:lnTo>
                    <a:pt x="0" y="365124"/>
                  </a:lnTo>
                  <a:lnTo>
                    <a:pt x="0" y="0"/>
                  </a:lnTo>
                  <a:close/>
                </a:path>
              </a:pathLst>
            </a:custGeom>
            <a:noFill/>
            <a:ln cap="flat" cmpd="sng" w="12675">
              <a:solidFill>
                <a:srgbClr val="31538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pic>
        <p:nvPicPr>
          <p:cNvPr id="226" name="Google Shape;226;p21"/>
          <p:cNvPicPr preferRelativeResize="0"/>
          <p:nvPr/>
        </p:nvPicPr>
        <p:blipFill rotWithShape="1">
          <a:blip r:embed="rId3">
            <a:alphaModFix/>
          </a:blip>
          <a:srcRect b="0" l="0" r="0" t="0"/>
          <a:stretch/>
        </p:blipFill>
        <p:spPr>
          <a:xfrm>
            <a:off x="114845" y="6538273"/>
            <a:ext cx="7390800" cy="274337"/>
          </a:xfrm>
          <a:prstGeom prst="rect">
            <a:avLst/>
          </a:prstGeom>
          <a:noFill/>
          <a:ln>
            <a:noFill/>
          </a:ln>
        </p:spPr>
      </p:pic>
      <p:sp>
        <p:nvSpPr>
          <p:cNvPr id="227" name="Google Shape;227;p21"/>
          <p:cNvSpPr txBox="1"/>
          <p:nvPr/>
        </p:nvSpPr>
        <p:spPr>
          <a:xfrm>
            <a:off x="-113750" y="357475"/>
            <a:ext cx="12192000" cy="861900"/>
          </a:xfrm>
          <a:prstGeom prst="rect">
            <a:avLst/>
          </a:prstGeom>
          <a:noFill/>
          <a:ln>
            <a:noFill/>
          </a:ln>
        </p:spPr>
        <p:txBody>
          <a:bodyPr anchorCtr="0" anchor="t" bIns="91425" lIns="91425" spcFirstLastPara="1" rIns="91425" wrap="square" tIns="91425">
            <a:spAutoFit/>
          </a:bodyPr>
          <a:lstStyle/>
          <a:p>
            <a:pPr indent="0" lvl="0" marL="457200" rtl="0" algn="ctr">
              <a:spcBef>
                <a:spcPts val="0"/>
              </a:spcBef>
              <a:spcAft>
                <a:spcPts val="0"/>
              </a:spcAft>
              <a:buNone/>
            </a:pPr>
            <a:r>
              <a:rPr b="1" lang="en-US" sz="4400">
                <a:solidFill>
                  <a:schemeClr val="dk1"/>
                </a:solidFill>
              </a:rPr>
              <a:t>Support Vector Machine (SVM)</a:t>
            </a:r>
            <a:endParaRPr b="1" sz="4400">
              <a:latin typeface="Calibri"/>
              <a:ea typeface="Calibri"/>
              <a:cs typeface="Calibri"/>
              <a:sym typeface="Calibri"/>
            </a:endParaRPr>
          </a:p>
        </p:txBody>
      </p:sp>
      <p:sp>
        <p:nvSpPr>
          <p:cNvPr id="228" name="Google Shape;228;p21"/>
          <p:cNvSpPr txBox="1"/>
          <p:nvPr/>
        </p:nvSpPr>
        <p:spPr>
          <a:xfrm>
            <a:off x="72650" y="1049275"/>
            <a:ext cx="5868600" cy="529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400">
                <a:solidFill>
                  <a:schemeClr val="dk1"/>
                </a:solidFill>
              </a:rPr>
              <a:t>2. Polynomial </a:t>
            </a:r>
            <a:r>
              <a:rPr b="1" lang="en-US" sz="3400">
                <a:solidFill>
                  <a:schemeClr val="dk1"/>
                </a:solidFill>
              </a:rPr>
              <a:t>SVM:</a:t>
            </a:r>
            <a:endParaRPr sz="2200">
              <a:solidFill>
                <a:schemeClr val="dk1"/>
              </a:solidFill>
            </a:endParaRPr>
          </a:p>
          <a:p>
            <a:pPr indent="-368300" lvl="0" marL="457200" rtl="0" algn="l">
              <a:spcBef>
                <a:spcPts val="0"/>
              </a:spcBef>
              <a:spcAft>
                <a:spcPts val="0"/>
              </a:spcAft>
              <a:buClr>
                <a:schemeClr val="dk1"/>
              </a:buClr>
              <a:buSzPts val="2200"/>
              <a:buChar char="●"/>
            </a:pPr>
            <a:r>
              <a:rPr lang="en-US" sz="2200">
                <a:solidFill>
                  <a:schemeClr val="dk1"/>
                </a:solidFill>
              </a:rPr>
              <a:t>Captures non-linear relationships through polynomial interactions between features. It offered more flexibility but is computationally more expensive.</a:t>
            </a:r>
            <a:endParaRPr sz="2200">
              <a:solidFill>
                <a:schemeClr val="dk1"/>
              </a:solidFill>
            </a:endParaRPr>
          </a:p>
          <a:p>
            <a:pPr indent="-266700" lvl="0" marL="457200" rtl="0" algn="l">
              <a:spcBef>
                <a:spcPts val="0"/>
              </a:spcBef>
              <a:spcAft>
                <a:spcPts val="0"/>
              </a:spcAft>
              <a:buClr>
                <a:schemeClr val="dk1"/>
              </a:buClr>
              <a:buSzPts val="600"/>
              <a:buChar char="●"/>
            </a:pPr>
            <a:r>
              <a:t/>
            </a:r>
            <a:endParaRPr sz="600">
              <a:solidFill>
                <a:schemeClr val="dk1"/>
              </a:solidFill>
            </a:endParaRPr>
          </a:p>
          <a:p>
            <a:pPr indent="0" lvl="0" marL="457200" rtl="0" algn="l">
              <a:spcBef>
                <a:spcPts val="0"/>
              </a:spcBef>
              <a:spcAft>
                <a:spcPts val="0"/>
              </a:spcAft>
              <a:buNone/>
            </a:pPr>
            <a:r>
              <a:t/>
            </a:r>
            <a:endParaRPr sz="2200">
              <a:solidFill>
                <a:schemeClr val="dk1"/>
              </a:solidFill>
            </a:endParaRPr>
          </a:p>
          <a:p>
            <a:pPr indent="-419100" lvl="0" marL="457200" rtl="0" algn="l">
              <a:spcBef>
                <a:spcPts val="0"/>
              </a:spcBef>
              <a:spcAft>
                <a:spcPts val="0"/>
              </a:spcAft>
              <a:buClr>
                <a:schemeClr val="dk1"/>
              </a:buClr>
              <a:buSzPts val="3000"/>
              <a:buChar char="●"/>
            </a:pPr>
            <a:r>
              <a:t/>
            </a:r>
            <a:endParaRPr sz="3000">
              <a:solidFill>
                <a:schemeClr val="dk1"/>
              </a:solidFill>
            </a:endParaRPr>
          </a:p>
          <a:p>
            <a:pPr indent="-368300" lvl="0" marL="457200" rtl="0" algn="l">
              <a:spcBef>
                <a:spcPts val="0"/>
              </a:spcBef>
              <a:spcAft>
                <a:spcPts val="0"/>
              </a:spcAft>
              <a:buClr>
                <a:schemeClr val="dk1"/>
              </a:buClr>
              <a:buSzPts val="2200"/>
              <a:buChar char="●"/>
            </a:pPr>
            <a:r>
              <a:rPr lang="en-US" sz="2200">
                <a:solidFill>
                  <a:schemeClr val="dk1"/>
                </a:solidFill>
              </a:rPr>
              <a:t>It performed worse than Linear kernel because it can create overly complex decision boundaries, causing the model to overfit and not generalize well.</a:t>
            </a:r>
            <a:endParaRPr sz="2200">
              <a:solidFill>
                <a:schemeClr val="dk1"/>
              </a:solidFill>
            </a:endParaRPr>
          </a:p>
          <a:p>
            <a:pPr indent="0" lvl="0" marL="457200" rtl="0" algn="l">
              <a:spcBef>
                <a:spcPts val="0"/>
              </a:spcBef>
              <a:spcAft>
                <a:spcPts val="0"/>
              </a:spcAft>
              <a:buNone/>
            </a:pPr>
            <a:r>
              <a:t/>
            </a:r>
            <a:endParaRPr sz="600">
              <a:solidFill>
                <a:schemeClr val="dk1"/>
              </a:solidFill>
            </a:endParaRPr>
          </a:p>
          <a:p>
            <a:pPr indent="-368300" lvl="0" marL="457200" rtl="0" algn="l">
              <a:spcBef>
                <a:spcPts val="0"/>
              </a:spcBef>
              <a:spcAft>
                <a:spcPts val="0"/>
              </a:spcAft>
              <a:buClr>
                <a:schemeClr val="dk1"/>
              </a:buClr>
              <a:buSzPts val="2200"/>
              <a:buChar char="●"/>
            </a:pPr>
            <a:r>
              <a:rPr lang="en-US" sz="2200">
                <a:solidFill>
                  <a:schemeClr val="dk1"/>
                </a:solidFill>
              </a:rPr>
              <a:t>Polynomial kernels are better suited for complex, nonlinear data, but not all datasets require this complexity.</a:t>
            </a:r>
            <a:endParaRPr sz="2200">
              <a:solidFill>
                <a:schemeClr val="dk1"/>
              </a:solidFill>
            </a:endParaRPr>
          </a:p>
          <a:p>
            <a:pPr indent="0" lvl="0" marL="0" rtl="0" algn="l">
              <a:spcBef>
                <a:spcPts val="0"/>
              </a:spcBef>
              <a:spcAft>
                <a:spcPts val="0"/>
              </a:spcAft>
              <a:buNone/>
            </a:pPr>
            <a:r>
              <a:t/>
            </a:r>
            <a:endParaRPr sz="2200">
              <a:solidFill>
                <a:schemeClr val="dk1"/>
              </a:solidFill>
            </a:endParaRPr>
          </a:p>
        </p:txBody>
      </p:sp>
      <p:pic>
        <p:nvPicPr>
          <p:cNvPr id="229" name="Google Shape;229;p21" title="SVM (Polynomial).png"/>
          <p:cNvPicPr preferRelativeResize="0"/>
          <p:nvPr/>
        </p:nvPicPr>
        <p:blipFill>
          <a:blip r:embed="rId4">
            <a:alphaModFix/>
          </a:blip>
          <a:stretch>
            <a:fillRect/>
          </a:stretch>
        </p:blipFill>
        <p:spPr>
          <a:xfrm>
            <a:off x="6171000" y="1219375"/>
            <a:ext cx="5868600" cy="5044800"/>
          </a:xfrm>
          <a:prstGeom prst="rect">
            <a:avLst/>
          </a:prstGeom>
          <a:noFill/>
          <a:ln>
            <a:noFill/>
          </a:ln>
        </p:spPr>
      </p:pic>
      <p:pic>
        <p:nvPicPr>
          <p:cNvPr id="230" name="Google Shape;230;p21" title="poly.jpg"/>
          <p:cNvPicPr preferRelativeResize="0"/>
          <p:nvPr/>
        </p:nvPicPr>
        <p:blipFill>
          <a:blip r:embed="rId5">
            <a:alphaModFix/>
          </a:blip>
          <a:stretch>
            <a:fillRect/>
          </a:stretch>
        </p:blipFill>
        <p:spPr>
          <a:xfrm>
            <a:off x="114850" y="2944550"/>
            <a:ext cx="5588951" cy="861900"/>
          </a:xfrm>
          <a:prstGeom prst="rect">
            <a:avLst/>
          </a:prstGeom>
          <a:noFill/>
          <a:ln>
            <a:noFill/>
          </a:ln>
        </p:spPr>
      </p:pic>
      <p:sp>
        <p:nvSpPr>
          <p:cNvPr id="231" name="Google Shape;231;p21"/>
          <p:cNvSpPr txBox="1"/>
          <p:nvPr/>
        </p:nvSpPr>
        <p:spPr>
          <a:xfrm>
            <a:off x="114850" y="83863"/>
            <a:ext cx="1441800" cy="197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FFFFFF"/>
                </a:solidFill>
                <a:latin typeface="Lucida Sans"/>
                <a:ea typeface="Lucida Sans"/>
                <a:cs typeface="Lucida Sans"/>
                <a:sym typeface="Lucida Sans"/>
              </a:rPr>
              <a:t>Date:15/05/2025</a:t>
            </a:r>
            <a:endParaRPr sz="1200">
              <a:latin typeface="Lucida Sans"/>
              <a:ea typeface="Lucida Sans"/>
              <a:cs typeface="Lucida Sans"/>
              <a:sym typeface="Lucida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2"/>
          <p:cNvSpPr/>
          <p:nvPr/>
        </p:nvSpPr>
        <p:spPr>
          <a:xfrm>
            <a:off x="0" y="0"/>
            <a:ext cx="12192000" cy="365125"/>
          </a:xfrm>
          <a:custGeom>
            <a:rect b="b" l="l" r="r" t="t"/>
            <a:pathLst>
              <a:path extrusionOk="0" h="365125" w="12192000">
                <a:moveTo>
                  <a:pt x="12191999" y="365126"/>
                </a:moveTo>
                <a:lnTo>
                  <a:pt x="0" y="365126"/>
                </a:lnTo>
                <a:lnTo>
                  <a:pt x="0" y="0"/>
                </a:lnTo>
                <a:lnTo>
                  <a:pt x="12191999" y="0"/>
                </a:lnTo>
                <a:lnTo>
                  <a:pt x="12191999" y="365126"/>
                </a:lnTo>
                <a:close/>
              </a:path>
            </a:pathLst>
          </a:custGeom>
          <a:solidFill>
            <a:srgbClr val="59167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nvGrpSpPr>
          <p:cNvPr id="237" name="Google Shape;237;p22"/>
          <p:cNvGrpSpPr/>
          <p:nvPr/>
        </p:nvGrpSpPr>
        <p:grpSpPr>
          <a:xfrm>
            <a:off x="0" y="6492875"/>
            <a:ext cx="12192000" cy="365125"/>
            <a:chOff x="0" y="6492875"/>
            <a:chExt cx="12192000" cy="365125"/>
          </a:xfrm>
        </p:grpSpPr>
        <p:sp>
          <p:nvSpPr>
            <p:cNvPr id="238" name="Google Shape;238;p22"/>
            <p:cNvSpPr/>
            <p:nvPr/>
          </p:nvSpPr>
          <p:spPr>
            <a:xfrm>
              <a:off x="0" y="6492875"/>
              <a:ext cx="12192000" cy="365125"/>
            </a:xfrm>
            <a:custGeom>
              <a:rect b="b" l="l" r="r" t="t"/>
              <a:pathLst>
                <a:path extrusionOk="0" h="365125" w="12192000">
                  <a:moveTo>
                    <a:pt x="12191999" y="365124"/>
                  </a:moveTo>
                  <a:lnTo>
                    <a:pt x="0" y="365124"/>
                  </a:lnTo>
                  <a:lnTo>
                    <a:pt x="0" y="0"/>
                  </a:lnTo>
                  <a:lnTo>
                    <a:pt x="12191999" y="0"/>
                  </a:lnTo>
                  <a:lnTo>
                    <a:pt x="12191999" y="365124"/>
                  </a:lnTo>
                  <a:close/>
                </a:path>
              </a:pathLst>
            </a:custGeom>
            <a:solidFill>
              <a:srgbClr val="59167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39" name="Google Shape;239;p22"/>
            <p:cNvSpPr/>
            <p:nvPr/>
          </p:nvSpPr>
          <p:spPr>
            <a:xfrm>
              <a:off x="0" y="6492875"/>
              <a:ext cx="12192000" cy="365125"/>
            </a:xfrm>
            <a:custGeom>
              <a:rect b="b" l="l" r="r" t="t"/>
              <a:pathLst>
                <a:path extrusionOk="0" h="365125" w="12192000">
                  <a:moveTo>
                    <a:pt x="0" y="0"/>
                  </a:moveTo>
                  <a:lnTo>
                    <a:pt x="12191999" y="0"/>
                  </a:lnTo>
                  <a:lnTo>
                    <a:pt x="12191999" y="365124"/>
                  </a:lnTo>
                  <a:lnTo>
                    <a:pt x="0" y="365124"/>
                  </a:lnTo>
                  <a:lnTo>
                    <a:pt x="0" y="0"/>
                  </a:lnTo>
                  <a:close/>
                </a:path>
              </a:pathLst>
            </a:custGeom>
            <a:noFill/>
            <a:ln cap="flat" cmpd="sng" w="12675">
              <a:solidFill>
                <a:srgbClr val="31538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pic>
        <p:nvPicPr>
          <p:cNvPr id="240" name="Google Shape;240;p22"/>
          <p:cNvPicPr preferRelativeResize="0"/>
          <p:nvPr/>
        </p:nvPicPr>
        <p:blipFill rotWithShape="1">
          <a:blip r:embed="rId3">
            <a:alphaModFix/>
          </a:blip>
          <a:srcRect b="0" l="0" r="0" t="0"/>
          <a:stretch/>
        </p:blipFill>
        <p:spPr>
          <a:xfrm>
            <a:off x="114845" y="6538273"/>
            <a:ext cx="7390800" cy="274337"/>
          </a:xfrm>
          <a:prstGeom prst="rect">
            <a:avLst/>
          </a:prstGeom>
          <a:noFill/>
          <a:ln>
            <a:noFill/>
          </a:ln>
        </p:spPr>
      </p:pic>
      <p:sp>
        <p:nvSpPr>
          <p:cNvPr id="241" name="Google Shape;241;p22"/>
          <p:cNvSpPr txBox="1"/>
          <p:nvPr/>
        </p:nvSpPr>
        <p:spPr>
          <a:xfrm>
            <a:off x="-113750" y="357475"/>
            <a:ext cx="12192000" cy="861900"/>
          </a:xfrm>
          <a:prstGeom prst="rect">
            <a:avLst/>
          </a:prstGeom>
          <a:noFill/>
          <a:ln>
            <a:noFill/>
          </a:ln>
        </p:spPr>
        <p:txBody>
          <a:bodyPr anchorCtr="0" anchor="t" bIns="91425" lIns="91425" spcFirstLastPara="1" rIns="91425" wrap="square" tIns="91425">
            <a:spAutoFit/>
          </a:bodyPr>
          <a:lstStyle/>
          <a:p>
            <a:pPr indent="0" lvl="0" marL="457200" rtl="0" algn="ctr">
              <a:spcBef>
                <a:spcPts val="0"/>
              </a:spcBef>
              <a:spcAft>
                <a:spcPts val="0"/>
              </a:spcAft>
              <a:buNone/>
            </a:pPr>
            <a:r>
              <a:rPr b="1" lang="en-US" sz="4400">
                <a:solidFill>
                  <a:schemeClr val="dk1"/>
                </a:solidFill>
              </a:rPr>
              <a:t>Support Vector Machine (SVM)</a:t>
            </a:r>
            <a:endParaRPr b="1" sz="4400">
              <a:latin typeface="Calibri"/>
              <a:ea typeface="Calibri"/>
              <a:cs typeface="Calibri"/>
              <a:sym typeface="Calibri"/>
            </a:endParaRPr>
          </a:p>
        </p:txBody>
      </p:sp>
      <p:sp>
        <p:nvSpPr>
          <p:cNvPr id="242" name="Google Shape;242;p22"/>
          <p:cNvSpPr txBox="1"/>
          <p:nvPr/>
        </p:nvSpPr>
        <p:spPr>
          <a:xfrm>
            <a:off x="72650" y="1125475"/>
            <a:ext cx="6422100" cy="529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400">
                <a:solidFill>
                  <a:schemeClr val="dk1"/>
                </a:solidFill>
              </a:rPr>
              <a:t>3.  </a:t>
            </a:r>
            <a:r>
              <a:rPr b="1" lang="en-US" sz="3200">
                <a:solidFill>
                  <a:schemeClr val="dk1"/>
                </a:solidFill>
              </a:rPr>
              <a:t>RBF(Radial  Basis Function):</a:t>
            </a:r>
            <a:endParaRPr b="1" sz="3200">
              <a:solidFill>
                <a:schemeClr val="dk1"/>
              </a:solidFill>
            </a:endParaRPr>
          </a:p>
          <a:p>
            <a:pPr indent="0" lvl="0" marL="457200" rtl="0" algn="l">
              <a:spcBef>
                <a:spcPts val="0"/>
              </a:spcBef>
              <a:spcAft>
                <a:spcPts val="0"/>
              </a:spcAft>
              <a:buNone/>
            </a:pPr>
            <a:r>
              <a:t/>
            </a:r>
            <a:endParaRPr b="1" sz="600">
              <a:solidFill>
                <a:schemeClr val="dk1"/>
              </a:solidFill>
            </a:endParaRPr>
          </a:p>
          <a:p>
            <a:pPr indent="-368300" lvl="0" marL="457200" rtl="0" algn="l">
              <a:spcBef>
                <a:spcPts val="0"/>
              </a:spcBef>
              <a:spcAft>
                <a:spcPts val="0"/>
              </a:spcAft>
              <a:buClr>
                <a:schemeClr val="dk1"/>
              </a:buClr>
              <a:buSzPts val="2200"/>
              <a:buChar char="●"/>
            </a:pPr>
            <a:r>
              <a:rPr lang="en-US" sz="2200">
                <a:solidFill>
                  <a:schemeClr val="dk1"/>
                </a:solidFill>
              </a:rPr>
              <a:t>The RBF Kernel maps data into a high-dimensional space to capture complex, nonlinear patterns using a Gaussian function.</a:t>
            </a:r>
            <a:endParaRPr sz="2200">
              <a:solidFill>
                <a:schemeClr val="dk1"/>
              </a:solidFill>
            </a:endParaRPr>
          </a:p>
          <a:p>
            <a:pPr indent="0" lvl="0" marL="457200" rtl="0" algn="l">
              <a:spcBef>
                <a:spcPts val="0"/>
              </a:spcBef>
              <a:spcAft>
                <a:spcPts val="0"/>
              </a:spcAft>
              <a:buNone/>
            </a:pPr>
            <a:r>
              <a:t/>
            </a:r>
            <a:endParaRPr sz="2200">
              <a:solidFill>
                <a:schemeClr val="dk1"/>
              </a:solidFill>
            </a:endParaRPr>
          </a:p>
          <a:p>
            <a:pPr indent="0" lvl="0" marL="0" rtl="0" algn="l">
              <a:spcBef>
                <a:spcPts val="0"/>
              </a:spcBef>
              <a:spcAft>
                <a:spcPts val="0"/>
              </a:spcAft>
              <a:buNone/>
            </a:pPr>
            <a:r>
              <a:t/>
            </a:r>
            <a:endParaRPr sz="2200">
              <a:solidFill>
                <a:schemeClr val="dk1"/>
              </a:solidFill>
            </a:endParaRPr>
          </a:p>
          <a:p>
            <a:pPr indent="0" lvl="0" marL="0" rtl="0" algn="l">
              <a:spcBef>
                <a:spcPts val="0"/>
              </a:spcBef>
              <a:spcAft>
                <a:spcPts val="0"/>
              </a:spcAft>
              <a:buNone/>
            </a:pPr>
            <a:r>
              <a:t/>
            </a:r>
            <a:endParaRPr sz="2200">
              <a:solidFill>
                <a:schemeClr val="dk1"/>
              </a:solidFill>
            </a:endParaRPr>
          </a:p>
          <a:p>
            <a:pPr indent="0" lvl="0" marL="457200" rtl="0" algn="l">
              <a:spcBef>
                <a:spcPts val="0"/>
              </a:spcBef>
              <a:spcAft>
                <a:spcPts val="0"/>
              </a:spcAft>
              <a:buNone/>
            </a:pPr>
            <a:r>
              <a:t/>
            </a:r>
            <a:endParaRPr sz="600">
              <a:solidFill>
                <a:schemeClr val="dk1"/>
              </a:solidFill>
            </a:endParaRPr>
          </a:p>
          <a:p>
            <a:pPr indent="-368300" lvl="0" marL="457200" rtl="0" algn="l">
              <a:spcBef>
                <a:spcPts val="0"/>
              </a:spcBef>
              <a:spcAft>
                <a:spcPts val="0"/>
              </a:spcAft>
              <a:buClr>
                <a:schemeClr val="dk1"/>
              </a:buClr>
              <a:buSzPts val="2200"/>
              <a:buChar char="●"/>
            </a:pPr>
            <a:r>
              <a:rPr lang="en-US" sz="2200">
                <a:solidFill>
                  <a:schemeClr val="dk1"/>
                </a:solidFill>
              </a:rPr>
              <a:t>Focuses more on nearby data points, less on distant ones</a:t>
            </a:r>
            <a:endParaRPr sz="2200">
              <a:solidFill>
                <a:schemeClr val="dk1"/>
              </a:solidFill>
            </a:endParaRPr>
          </a:p>
          <a:p>
            <a:pPr indent="0" lvl="0" marL="457200" rtl="0" algn="l">
              <a:spcBef>
                <a:spcPts val="0"/>
              </a:spcBef>
              <a:spcAft>
                <a:spcPts val="0"/>
              </a:spcAft>
              <a:buNone/>
            </a:pPr>
            <a:r>
              <a:t/>
            </a:r>
            <a:endParaRPr sz="600">
              <a:solidFill>
                <a:schemeClr val="dk1"/>
              </a:solidFill>
            </a:endParaRPr>
          </a:p>
          <a:p>
            <a:pPr indent="-368300" lvl="0" marL="457200" rtl="0" algn="l">
              <a:spcBef>
                <a:spcPts val="0"/>
              </a:spcBef>
              <a:spcAft>
                <a:spcPts val="0"/>
              </a:spcAft>
              <a:buClr>
                <a:schemeClr val="dk1"/>
              </a:buClr>
              <a:buSzPts val="2200"/>
              <a:buChar char="●"/>
            </a:pPr>
            <a:r>
              <a:rPr lang="en-US" sz="2200">
                <a:solidFill>
                  <a:schemeClr val="dk1"/>
                </a:solidFill>
              </a:rPr>
              <a:t>It achieved the highest accuracy of 93.9% among all kernels tested by capturing subtle nonlinear relationships missed by the linear and polynomial kernels.</a:t>
            </a:r>
            <a:endParaRPr sz="2200">
              <a:solidFill>
                <a:schemeClr val="dk1"/>
              </a:solidFill>
            </a:endParaRPr>
          </a:p>
          <a:p>
            <a:pPr indent="0" lvl="0" marL="0" rtl="0" algn="l">
              <a:spcBef>
                <a:spcPts val="0"/>
              </a:spcBef>
              <a:spcAft>
                <a:spcPts val="0"/>
              </a:spcAft>
              <a:buNone/>
            </a:pPr>
            <a:r>
              <a:t/>
            </a:r>
            <a:endParaRPr sz="2200">
              <a:solidFill>
                <a:schemeClr val="dk1"/>
              </a:solidFill>
            </a:endParaRPr>
          </a:p>
        </p:txBody>
      </p:sp>
      <p:sp>
        <p:nvSpPr>
          <p:cNvPr id="243" name="Google Shape;243;p22"/>
          <p:cNvSpPr txBox="1"/>
          <p:nvPr/>
        </p:nvSpPr>
        <p:spPr>
          <a:xfrm>
            <a:off x="114850" y="83863"/>
            <a:ext cx="1441800" cy="197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FFFFFF"/>
                </a:solidFill>
                <a:latin typeface="Lucida Sans"/>
                <a:ea typeface="Lucida Sans"/>
                <a:cs typeface="Lucida Sans"/>
                <a:sym typeface="Lucida Sans"/>
              </a:rPr>
              <a:t>Date:15/05/2025</a:t>
            </a:r>
            <a:endParaRPr sz="1200">
              <a:latin typeface="Lucida Sans"/>
              <a:ea typeface="Lucida Sans"/>
              <a:cs typeface="Lucida Sans"/>
              <a:sym typeface="Lucida Sans"/>
            </a:endParaRPr>
          </a:p>
        </p:txBody>
      </p:sp>
      <p:pic>
        <p:nvPicPr>
          <p:cNvPr id="244" name="Google Shape;244;p22" title="rbf_cm.png"/>
          <p:cNvPicPr preferRelativeResize="0"/>
          <p:nvPr/>
        </p:nvPicPr>
        <p:blipFill>
          <a:blip r:embed="rId4">
            <a:alphaModFix/>
          </a:blip>
          <a:stretch>
            <a:fillRect/>
          </a:stretch>
        </p:blipFill>
        <p:spPr>
          <a:xfrm>
            <a:off x="6507300" y="1371775"/>
            <a:ext cx="5684700" cy="4759625"/>
          </a:xfrm>
          <a:prstGeom prst="rect">
            <a:avLst/>
          </a:prstGeom>
          <a:noFill/>
          <a:ln>
            <a:noFill/>
          </a:ln>
        </p:spPr>
      </p:pic>
      <p:pic>
        <p:nvPicPr>
          <p:cNvPr id="245" name="Google Shape;245;p22" title="rbfr.jpg"/>
          <p:cNvPicPr preferRelativeResize="0"/>
          <p:nvPr/>
        </p:nvPicPr>
        <p:blipFill>
          <a:blip r:embed="rId5">
            <a:alphaModFix/>
          </a:blip>
          <a:stretch>
            <a:fillRect/>
          </a:stretch>
        </p:blipFill>
        <p:spPr>
          <a:xfrm>
            <a:off x="376500" y="2924601"/>
            <a:ext cx="5916974" cy="861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3"/>
          <p:cNvSpPr/>
          <p:nvPr/>
        </p:nvSpPr>
        <p:spPr>
          <a:xfrm>
            <a:off x="0" y="0"/>
            <a:ext cx="12192000" cy="365125"/>
          </a:xfrm>
          <a:custGeom>
            <a:rect b="b" l="l" r="r" t="t"/>
            <a:pathLst>
              <a:path extrusionOk="0" h="365125" w="12192000">
                <a:moveTo>
                  <a:pt x="12191999" y="365126"/>
                </a:moveTo>
                <a:lnTo>
                  <a:pt x="0" y="365126"/>
                </a:lnTo>
                <a:lnTo>
                  <a:pt x="0" y="0"/>
                </a:lnTo>
                <a:lnTo>
                  <a:pt x="12191999" y="0"/>
                </a:lnTo>
                <a:lnTo>
                  <a:pt x="12191999" y="365126"/>
                </a:lnTo>
                <a:close/>
              </a:path>
            </a:pathLst>
          </a:custGeom>
          <a:solidFill>
            <a:srgbClr val="59167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nvGrpSpPr>
          <p:cNvPr id="251" name="Google Shape;251;p23"/>
          <p:cNvGrpSpPr/>
          <p:nvPr/>
        </p:nvGrpSpPr>
        <p:grpSpPr>
          <a:xfrm>
            <a:off x="0" y="6492875"/>
            <a:ext cx="12192000" cy="365125"/>
            <a:chOff x="0" y="6492875"/>
            <a:chExt cx="12192000" cy="365125"/>
          </a:xfrm>
        </p:grpSpPr>
        <p:sp>
          <p:nvSpPr>
            <p:cNvPr id="252" name="Google Shape;252;p23"/>
            <p:cNvSpPr/>
            <p:nvPr/>
          </p:nvSpPr>
          <p:spPr>
            <a:xfrm>
              <a:off x="0" y="6492875"/>
              <a:ext cx="12192000" cy="365125"/>
            </a:xfrm>
            <a:custGeom>
              <a:rect b="b" l="l" r="r" t="t"/>
              <a:pathLst>
                <a:path extrusionOk="0" h="365125" w="12192000">
                  <a:moveTo>
                    <a:pt x="12191999" y="365124"/>
                  </a:moveTo>
                  <a:lnTo>
                    <a:pt x="0" y="365124"/>
                  </a:lnTo>
                  <a:lnTo>
                    <a:pt x="0" y="0"/>
                  </a:lnTo>
                  <a:lnTo>
                    <a:pt x="12191999" y="0"/>
                  </a:lnTo>
                  <a:lnTo>
                    <a:pt x="12191999" y="365124"/>
                  </a:lnTo>
                  <a:close/>
                </a:path>
              </a:pathLst>
            </a:custGeom>
            <a:solidFill>
              <a:srgbClr val="59167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53" name="Google Shape;253;p23"/>
            <p:cNvSpPr/>
            <p:nvPr/>
          </p:nvSpPr>
          <p:spPr>
            <a:xfrm>
              <a:off x="0" y="6492875"/>
              <a:ext cx="12192000" cy="365125"/>
            </a:xfrm>
            <a:custGeom>
              <a:rect b="b" l="l" r="r" t="t"/>
              <a:pathLst>
                <a:path extrusionOk="0" h="365125" w="12192000">
                  <a:moveTo>
                    <a:pt x="0" y="0"/>
                  </a:moveTo>
                  <a:lnTo>
                    <a:pt x="12191999" y="0"/>
                  </a:lnTo>
                  <a:lnTo>
                    <a:pt x="12191999" y="365124"/>
                  </a:lnTo>
                  <a:lnTo>
                    <a:pt x="0" y="365124"/>
                  </a:lnTo>
                  <a:lnTo>
                    <a:pt x="0" y="0"/>
                  </a:lnTo>
                  <a:close/>
                </a:path>
              </a:pathLst>
            </a:custGeom>
            <a:noFill/>
            <a:ln cap="flat" cmpd="sng" w="12675">
              <a:solidFill>
                <a:srgbClr val="31538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pic>
        <p:nvPicPr>
          <p:cNvPr id="254" name="Google Shape;254;p23"/>
          <p:cNvPicPr preferRelativeResize="0"/>
          <p:nvPr/>
        </p:nvPicPr>
        <p:blipFill rotWithShape="1">
          <a:blip r:embed="rId3">
            <a:alphaModFix/>
          </a:blip>
          <a:srcRect b="0" l="0" r="0" t="0"/>
          <a:stretch/>
        </p:blipFill>
        <p:spPr>
          <a:xfrm>
            <a:off x="114845" y="6538273"/>
            <a:ext cx="7390800" cy="274337"/>
          </a:xfrm>
          <a:prstGeom prst="rect">
            <a:avLst/>
          </a:prstGeom>
          <a:noFill/>
          <a:ln>
            <a:noFill/>
          </a:ln>
        </p:spPr>
      </p:pic>
      <p:sp>
        <p:nvSpPr>
          <p:cNvPr id="255" name="Google Shape;255;p23"/>
          <p:cNvSpPr txBox="1"/>
          <p:nvPr/>
        </p:nvSpPr>
        <p:spPr>
          <a:xfrm>
            <a:off x="-113750" y="357475"/>
            <a:ext cx="12192000" cy="861900"/>
          </a:xfrm>
          <a:prstGeom prst="rect">
            <a:avLst/>
          </a:prstGeom>
          <a:noFill/>
          <a:ln>
            <a:noFill/>
          </a:ln>
        </p:spPr>
        <p:txBody>
          <a:bodyPr anchorCtr="0" anchor="t" bIns="91425" lIns="91425" spcFirstLastPara="1" rIns="91425" wrap="square" tIns="91425">
            <a:spAutoFit/>
          </a:bodyPr>
          <a:lstStyle/>
          <a:p>
            <a:pPr indent="0" lvl="0" marL="457200" rtl="0" algn="ctr">
              <a:spcBef>
                <a:spcPts val="0"/>
              </a:spcBef>
              <a:spcAft>
                <a:spcPts val="0"/>
              </a:spcAft>
              <a:buNone/>
            </a:pPr>
            <a:r>
              <a:rPr b="1" lang="en-US" sz="4400">
                <a:solidFill>
                  <a:schemeClr val="dk1"/>
                </a:solidFill>
              </a:rPr>
              <a:t>Logistic Regression</a:t>
            </a:r>
            <a:endParaRPr b="1" sz="4400">
              <a:latin typeface="Calibri"/>
              <a:ea typeface="Calibri"/>
              <a:cs typeface="Calibri"/>
              <a:sym typeface="Calibri"/>
            </a:endParaRPr>
          </a:p>
        </p:txBody>
      </p:sp>
      <p:sp>
        <p:nvSpPr>
          <p:cNvPr id="256" name="Google Shape;256;p23"/>
          <p:cNvSpPr txBox="1"/>
          <p:nvPr/>
        </p:nvSpPr>
        <p:spPr>
          <a:xfrm>
            <a:off x="72650" y="744475"/>
            <a:ext cx="6170400" cy="56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200">
              <a:solidFill>
                <a:schemeClr val="dk1"/>
              </a:solidFill>
            </a:endParaRPr>
          </a:p>
          <a:p>
            <a:pPr indent="0" lvl="0" marL="457200" rtl="0" algn="l">
              <a:spcBef>
                <a:spcPts val="0"/>
              </a:spcBef>
              <a:spcAft>
                <a:spcPts val="0"/>
              </a:spcAft>
              <a:buNone/>
            </a:pPr>
            <a:r>
              <a:t/>
            </a:r>
            <a:endParaRPr sz="600">
              <a:solidFill>
                <a:schemeClr val="dk1"/>
              </a:solidFill>
            </a:endParaRPr>
          </a:p>
          <a:p>
            <a:pPr indent="-368300" lvl="0" marL="457200" rtl="0" algn="l">
              <a:spcBef>
                <a:spcPts val="0"/>
              </a:spcBef>
              <a:spcAft>
                <a:spcPts val="0"/>
              </a:spcAft>
              <a:buClr>
                <a:schemeClr val="dk1"/>
              </a:buClr>
              <a:buSzPts val="2200"/>
              <a:buChar char="●"/>
            </a:pPr>
            <a:r>
              <a:rPr lang="en-US" sz="2200">
                <a:solidFill>
                  <a:schemeClr val="dk1"/>
                </a:solidFill>
              </a:rPr>
              <a:t>Learns a separate set of weights for each class. </a:t>
            </a:r>
            <a:r>
              <a:rPr lang="en-US" sz="2200">
                <a:solidFill>
                  <a:schemeClr val="dk1"/>
                </a:solidFill>
              </a:rPr>
              <a:t>Maximizes the log-likelihood across all classes to find the best decision boundaries.</a:t>
            </a:r>
            <a:endParaRPr sz="2200">
              <a:solidFill>
                <a:schemeClr val="dk1"/>
              </a:solidFill>
            </a:endParaRPr>
          </a:p>
          <a:p>
            <a:pPr indent="0" lvl="0" marL="0" rtl="0" algn="l">
              <a:spcBef>
                <a:spcPts val="0"/>
              </a:spcBef>
              <a:spcAft>
                <a:spcPts val="0"/>
              </a:spcAft>
              <a:buNone/>
            </a:pPr>
            <a:r>
              <a:t/>
            </a:r>
            <a:endParaRPr sz="2200">
              <a:solidFill>
                <a:schemeClr val="dk1"/>
              </a:solidFill>
            </a:endParaRPr>
          </a:p>
          <a:p>
            <a:pPr indent="0" lvl="0" marL="0" rtl="0" algn="l">
              <a:spcBef>
                <a:spcPts val="0"/>
              </a:spcBef>
              <a:spcAft>
                <a:spcPts val="0"/>
              </a:spcAft>
              <a:buNone/>
            </a:pPr>
            <a:r>
              <a:t/>
            </a:r>
            <a:endParaRPr sz="2200">
              <a:solidFill>
                <a:schemeClr val="dk1"/>
              </a:solidFill>
            </a:endParaRPr>
          </a:p>
          <a:p>
            <a:pPr indent="0" lvl="0" marL="0" rtl="0" algn="l">
              <a:spcBef>
                <a:spcPts val="0"/>
              </a:spcBef>
              <a:spcAft>
                <a:spcPts val="0"/>
              </a:spcAft>
              <a:buNone/>
            </a:pPr>
            <a:r>
              <a:t/>
            </a:r>
            <a:endParaRPr sz="2200">
              <a:solidFill>
                <a:schemeClr val="dk1"/>
              </a:solidFill>
            </a:endParaRPr>
          </a:p>
          <a:p>
            <a:pPr indent="0" lvl="0" marL="0" rtl="0" algn="l">
              <a:spcBef>
                <a:spcPts val="0"/>
              </a:spcBef>
              <a:spcAft>
                <a:spcPts val="0"/>
              </a:spcAft>
              <a:buNone/>
            </a:pPr>
            <a:r>
              <a:t/>
            </a:r>
            <a:endParaRPr sz="600">
              <a:solidFill>
                <a:schemeClr val="dk1"/>
              </a:solidFill>
            </a:endParaRPr>
          </a:p>
          <a:p>
            <a:pPr indent="-368300" lvl="0" marL="457200" rtl="0" algn="l">
              <a:spcBef>
                <a:spcPts val="0"/>
              </a:spcBef>
              <a:spcAft>
                <a:spcPts val="0"/>
              </a:spcAft>
              <a:buClr>
                <a:schemeClr val="dk1"/>
              </a:buClr>
              <a:buSzPts val="2200"/>
              <a:buChar char="●"/>
            </a:pPr>
            <a:r>
              <a:rPr lang="en-US" sz="2200">
                <a:solidFill>
                  <a:schemeClr val="dk1"/>
                </a:solidFill>
              </a:rPr>
              <a:t>Followed one-vs-rest approach since our data consists of 4 classes.</a:t>
            </a:r>
            <a:endParaRPr sz="2200">
              <a:solidFill>
                <a:schemeClr val="dk1"/>
              </a:solidFill>
            </a:endParaRPr>
          </a:p>
          <a:p>
            <a:pPr indent="0" lvl="0" marL="457200" rtl="0" algn="l">
              <a:spcBef>
                <a:spcPts val="0"/>
              </a:spcBef>
              <a:spcAft>
                <a:spcPts val="0"/>
              </a:spcAft>
              <a:buNone/>
            </a:pPr>
            <a:r>
              <a:t/>
            </a:r>
            <a:endParaRPr sz="600">
              <a:solidFill>
                <a:schemeClr val="dk1"/>
              </a:solidFill>
            </a:endParaRPr>
          </a:p>
          <a:p>
            <a:pPr indent="-368300" lvl="0" marL="457200" rtl="0" algn="l">
              <a:spcBef>
                <a:spcPts val="0"/>
              </a:spcBef>
              <a:spcAft>
                <a:spcPts val="0"/>
              </a:spcAft>
              <a:buClr>
                <a:schemeClr val="dk1"/>
              </a:buClr>
              <a:buSzPts val="2200"/>
              <a:buChar char="●"/>
            </a:pPr>
            <a:r>
              <a:rPr lang="en-US" sz="2200">
                <a:solidFill>
                  <a:schemeClr val="dk1"/>
                </a:solidFill>
              </a:rPr>
              <a:t>Achieved an accuracy of 93.6%, showing strong generalization despite class complexity.</a:t>
            </a:r>
            <a:endParaRPr sz="2200">
              <a:solidFill>
                <a:schemeClr val="dk1"/>
              </a:solidFill>
            </a:endParaRPr>
          </a:p>
          <a:p>
            <a:pPr indent="0" lvl="0" marL="0" rtl="0" algn="l">
              <a:spcBef>
                <a:spcPts val="0"/>
              </a:spcBef>
              <a:spcAft>
                <a:spcPts val="0"/>
              </a:spcAft>
              <a:buNone/>
            </a:pPr>
            <a:r>
              <a:t/>
            </a:r>
            <a:endParaRPr sz="2200">
              <a:solidFill>
                <a:schemeClr val="dk1"/>
              </a:solidFill>
            </a:endParaRPr>
          </a:p>
        </p:txBody>
      </p:sp>
      <p:pic>
        <p:nvPicPr>
          <p:cNvPr id="257" name="Google Shape;257;p23" title="Logistic_Regression.png"/>
          <p:cNvPicPr preferRelativeResize="0"/>
          <p:nvPr/>
        </p:nvPicPr>
        <p:blipFill>
          <a:blip r:embed="rId4">
            <a:alphaModFix/>
          </a:blip>
          <a:stretch>
            <a:fillRect/>
          </a:stretch>
        </p:blipFill>
        <p:spPr>
          <a:xfrm>
            <a:off x="6377325" y="1371775"/>
            <a:ext cx="5662276" cy="4914474"/>
          </a:xfrm>
          <a:prstGeom prst="rect">
            <a:avLst/>
          </a:prstGeom>
          <a:noFill/>
          <a:ln>
            <a:noFill/>
          </a:ln>
        </p:spPr>
      </p:pic>
      <p:pic>
        <p:nvPicPr>
          <p:cNvPr id="258" name="Google Shape;258;p23" title="log.jpg"/>
          <p:cNvPicPr preferRelativeResize="0"/>
          <p:nvPr/>
        </p:nvPicPr>
        <p:blipFill>
          <a:blip r:embed="rId5">
            <a:alphaModFix/>
          </a:blip>
          <a:stretch>
            <a:fillRect/>
          </a:stretch>
        </p:blipFill>
        <p:spPr>
          <a:xfrm>
            <a:off x="195250" y="2793800"/>
            <a:ext cx="5964100" cy="861900"/>
          </a:xfrm>
          <a:prstGeom prst="rect">
            <a:avLst/>
          </a:prstGeom>
          <a:noFill/>
          <a:ln>
            <a:noFill/>
          </a:ln>
        </p:spPr>
      </p:pic>
      <p:sp>
        <p:nvSpPr>
          <p:cNvPr id="259" name="Google Shape;259;p23"/>
          <p:cNvSpPr txBox="1"/>
          <p:nvPr/>
        </p:nvSpPr>
        <p:spPr>
          <a:xfrm>
            <a:off x="114850" y="83863"/>
            <a:ext cx="1441800" cy="197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FFFFFF"/>
                </a:solidFill>
                <a:latin typeface="Lucida Sans"/>
                <a:ea typeface="Lucida Sans"/>
                <a:cs typeface="Lucida Sans"/>
                <a:sym typeface="Lucida Sans"/>
              </a:rPr>
              <a:t>Date:15/05/2025</a:t>
            </a:r>
            <a:endParaRPr sz="1200">
              <a:latin typeface="Lucida Sans"/>
              <a:ea typeface="Lucida Sans"/>
              <a:cs typeface="Lucida Sans"/>
              <a:sym typeface="Lucida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4"/>
          <p:cNvSpPr/>
          <p:nvPr/>
        </p:nvSpPr>
        <p:spPr>
          <a:xfrm>
            <a:off x="0" y="0"/>
            <a:ext cx="12192000" cy="365125"/>
          </a:xfrm>
          <a:custGeom>
            <a:rect b="b" l="l" r="r" t="t"/>
            <a:pathLst>
              <a:path extrusionOk="0" h="365125" w="12192000">
                <a:moveTo>
                  <a:pt x="12191999" y="365126"/>
                </a:moveTo>
                <a:lnTo>
                  <a:pt x="0" y="365126"/>
                </a:lnTo>
                <a:lnTo>
                  <a:pt x="0" y="0"/>
                </a:lnTo>
                <a:lnTo>
                  <a:pt x="12191999" y="0"/>
                </a:lnTo>
                <a:lnTo>
                  <a:pt x="12191999" y="365126"/>
                </a:lnTo>
                <a:close/>
              </a:path>
            </a:pathLst>
          </a:custGeom>
          <a:solidFill>
            <a:srgbClr val="59167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nvGrpSpPr>
          <p:cNvPr id="265" name="Google Shape;265;p24"/>
          <p:cNvGrpSpPr/>
          <p:nvPr/>
        </p:nvGrpSpPr>
        <p:grpSpPr>
          <a:xfrm>
            <a:off x="0" y="6492875"/>
            <a:ext cx="12192000" cy="365125"/>
            <a:chOff x="0" y="6492875"/>
            <a:chExt cx="12192000" cy="365125"/>
          </a:xfrm>
        </p:grpSpPr>
        <p:sp>
          <p:nvSpPr>
            <p:cNvPr id="266" name="Google Shape;266;p24"/>
            <p:cNvSpPr/>
            <p:nvPr/>
          </p:nvSpPr>
          <p:spPr>
            <a:xfrm>
              <a:off x="0" y="6492875"/>
              <a:ext cx="12192000" cy="365125"/>
            </a:xfrm>
            <a:custGeom>
              <a:rect b="b" l="l" r="r" t="t"/>
              <a:pathLst>
                <a:path extrusionOk="0" h="365125" w="12192000">
                  <a:moveTo>
                    <a:pt x="12191999" y="365124"/>
                  </a:moveTo>
                  <a:lnTo>
                    <a:pt x="0" y="365124"/>
                  </a:lnTo>
                  <a:lnTo>
                    <a:pt x="0" y="0"/>
                  </a:lnTo>
                  <a:lnTo>
                    <a:pt x="12191999" y="0"/>
                  </a:lnTo>
                  <a:lnTo>
                    <a:pt x="12191999" y="365124"/>
                  </a:lnTo>
                  <a:close/>
                </a:path>
              </a:pathLst>
            </a:custGeom>
            <a:solidFill>
              <a:srgbClr val="59167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67" name="Google Shape;267;p24"/>
            <p:cNvSpPr/>
            <p:nvPr/>
          </p:nvSpPr>
          <p:spPr>
            <a:xfrm>
              <a:off x="0" y="6492875"/>
              <a:ext cx="12192000" cy="365125"/>
            </a:xfrm>
            <a:custGeom>
              <a:rect b="b" l="l" r="r" t="t"/>
              <a:pathLst>
                <a:path extrusionOk="0" h="365125" w="12192000">
                  <a:moveTo>
                    <a:pt x="0" y="0"/>
                  </a:moveTo>
                  <a:lnTo>
                    <a:pt x="12191999" y="0"/>
                  </a:lnTo>
                  <a:lnTo>
                    <a:pt x="12191999" y="365124"/>
                  </a:lnTo>
                  <a:lnTo>
                    <a:pt x="0" y="365124"/>
                  </a:lnTo>
                  <a:lnTo>
                    <a:pt x="0" y="0"/>
                  </a:lnTo>
                  <a:close/>
                </a:path>
              </a:pathLst>
            </a:custGeom>
            <a:noFill/>
            <a:ln cap="flat" cmpd="sng" w="12675">
              <a:solidFill>
                <a:srgbClr val="31538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pic>
        <p:nvPicPr>
          <p:cNvPr id="268" name="Google Shape;268;p24"/>
          <p:cNvPicPr preferRelativeResize="0"/>
          <p:nvPr/>
        </p:nvPicPr>
        <p:blipFill rotWithShape="1">
          <a:blip r:embed="rId3">
            <a:alphaModFix/>
          </a:blip>
          <a:srcRect b="0" l="0" r="0" t="0"/>
          <a:stretch/>
        </p:blipFill>
        <p:spPr>
          <a:xfrm>
            <a:off x="114845" y="6538273"/>
            <a:ext cx="7390800" cy="274337"/>
          </a:xfrm>
          <a:prstGeom prst="rect">
            <a:avLst/>
          </a:prstGeom>
          <a:noFill/>
          <a:ln>
            <a:noFill/>
          </a:ln>
        </p:spPr>
      </p:pic>
      <p:sp>
        <p:nvSpPr>
          <p:cNvPr id="269" name="Google Shape;269;p24"/>
          <p:cNvSpPr txBox="1"/>
          <p:nvPr/>
        </p:nvSpPr>
        <p:spPr>
          <a:xfrm>
            <a:off x="-113750" y="357475"/>
            <a:ext cx="12192000" cy="861900"/>
          </a:xfrm>
          <a:prstGeom prst="rect">
            <a:avLst/>
          </a:prstGeom>
          <a:noFill/>
          <a:ln>
            <a:noFill/>
          </a:ln>
        </p:spPr>
        <p:txBody>
          <a:bodyPr anchorCtr="0" anchor="t" bIns="91425" lIns="91425" spcFirstLastPara="1" rIns="91425" wrap="square" tIns="91425">
            <a:spAutoFit/>
          </a:bodyPr>
          <a:lstStyle/>
          <a:p>
            <a:pPr indent="0" lvl="0" marL="457200" rtl="0" algn="ctr">
              <a:spcBef>
                <a:spcPts val="0"/>
              </a:spcBef>
              <a:spcAft>
                <a:spcPts val="0"/>
              </a:spcAft>
              <a:buNone/>
            </a:pPr>
            <a:r>
              <a:rPr b="1" lang="en-US" sz="4400">
                <a:solidFill>
                  <a:schemeClr val="dk1"/>
                </a:solidFill>
              </a:rPr>
              <a:t>Logistic Regression</a:t>
            </a:r>
            <a:endParaRPr b="1" sz="4400">
              <a:latin typeface="Calibri"/>
              <a:ea typeface="Calibri"/>
              <a:cs typeface="Calibri"/>
              <a:sym typeface="Calibri"/>
            </a:endParaRPr>
          </a:p>
        </p:txBody>
      </p:sp>
      <p:pic>
        <p:nvPicPr>
          <p:cNvPr id="270" name="Google Shape;270;p24" title="logistic_weights[1].png"/>
          <p:cNvPicPr preferRelativeResize="0"/>
          <p:nvPr/>
        </p:nvPicPr>
        <p:blipFill>
          <a:blip r:embed="rId4">
            <a:alphaModFix/>
          </a:blip>
          <a:stretch>
            <a:fillRect/>
          </a:stretch>
        </p:blipFill>
        <p:spPr>
          <a:xfrm>
            <a:off x="152400" y="1371775"/>
            <a:ext cx="6670309" cy="4968700"/>
          </a:xfrm>
          <a:prstGeom prst="rect">
            <a:avLst/>
          </a:prstGeom>
          <a:noFill/>
          <a:ln>
            <a:noFill/>
          </a:ln>
        </p:spPr>
      </p:pic>
      <p:sp>
        <p:nvSpPr>
          <p:cNvPr id="271" name="Google Shape;271;p24"/>
          <p:cNvSpPr txBox="1"/>
          <p:nvPr/>
        </p:nvSpPr>
        <p:spPr>
          <a:xfrm>
            <a:off x="6908800" y="907700"/>
            <a:ext cx="5231700" cy="381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200">
              <a:solidFill>
                <a:schemeClr val="dk1"/>
              </a:solidFill>
              <a:latin typeface="Calibri"/>
              <a:ea typeface="Calibri"/>
              <a:cs typeface="Calibri"/>
              <a:sym typeface="Calibri"/>
            </a:endParaRPr>
          </a:p>
          <a:p>
            <a:pPr indent="-368300" lvl="0" marL="457200" rtl="0" algn="l">
              <a:spcBef>
                <a:spcPts val="0"/>
              </a:spcBef>
              <a:spcAft>
                <a:spcPts val="0"/>
              </a:spcAft>
              <a:buSzPts val="2200"/>
              <a:buFont typeface="Calibri"/>
              <a:buChar char="●"/>
            </a:pPr>
            <a:r>
              <a:rPr lang="en-US" sz="2600">
                <a:solidFill>
                  <a:schemeClr val="dk1"/>
                </a:solidFill>
                <a:latin typeface="Calibri"/>
                <a:ea typeface="Calibri"/>
                <a:cs typeface="Calibri"/>
                <a:sym typeface="Calibri"/>
              </a:rPr>
              <a:t>Since we are using the one-vs-rest approach, we obtain separate weight vectors for each class. As a result, there are four different plots corresponding to the four classes</a:t>
            </a:r>
            <a:r>
              <a:rPr lang="en-US" sz="2200">
                <a:solidFill>
                  <a:schemeClr val="dk1"/>
                </a:solidFill>
                <a:latin typeface="Calibri"/>
                <a:ea typeface="Calibri"/>
                <a:cs typeface="Calibri"/>
                <a:sym typeface="Calibri"/>
              </a:rPr>
              <a:t>.</a:t>
            </a:r>
            <a:endParaRPr sz="2200">
              <a:solidFill>
                <a:schemeClr val="dk1"/>
              </a:solidFill>
              <a:latin typeface="Calibri"/>
              <a:ea typeface="Calibri"/>
              <a:cs typeface="Calibri"/>
              <a:sym typeface="Calibri"/>
            </a:endParaRPr>
          </a:p>
          <a:p>
            <a:pPr indent="0" lvl="0" marL="457200" rtl="0" algn="l">
              <a:spcBef>
                <a:spcPts val="0"/>
              </a:spcBef>
              <a:spcAft>
                <a:spcPts val="0"/>
              </a:spcAft>
              <a:buNone/>
            </a:pPr>
            <a:r>
              <a:t/>
            </a:r>
            <a:endParaRPr sz="600">
              <a:solidFill>
                <a:schemeClr val="dk1"/>
              </a:solidFill>
              <a:latin typeface="Calibri"/>
              <a:ea typeface="Calibri"/>
              <a:cs typeface="Calibri"/>
              <a:sym typeface="Calibri"/>
            </a:endParaRPr>
          </a:p>
          <a:p>
            <a:pPr indent="-393700" lvl="0" marL="457200" rtl="0" algn="l">
              <a:spcBef>
                <a:spcPts val="0"/>
              </a:spcBef>
              <a:spcAft>
                <a:spcPts val="0"/>
              </a:spcAft>
              <a:buClr>
                <a:schemeClr val="dk1"/>
              </a:buClr>
              <a:buSzPts val="2600"/>
              <a:buFont typeface="Calibri"/>
              <a:buChar char="●"/>
            </a:pPr>
            <a:r>
              <a:rPr lang="en-US" sz="2600">
                <a:solidFill>
                  <a:schemeClr val="dk1"/>
                </a:solidFill>
                <a:latin typeface="Calibri"/>
                <a:ea typeface="Calibri"/>
                <a:cs typeface="Calibri"/>
                <a:sym typeface="Calibri"/>
              </a:rPr>
              <a:t>Chosen for its simplicity and interpretability</a:t>
            </a:r>
            <a:endParaRPr sz="2600">
              <a:solidFill>
                <a:schemeClr val="dk1"/>
              </a:solidFill>
              <a:latin typeface="Calibri"/>
              <a:ea typeface="Calibri"/>
              <a:cs typeface="Calibri"/>
              <a:sym typeface="Calibri"/>
            </a:endParaRPr>
          </a:p>
        </p:txBody>
      </p:sp>
      <p:sp>
        <p:nvSpPr>
          <p:cNvPr id="272" name="Google Shape;272;p24"/>
          <p:cNvSpPr txBox="1"/>
          <p:nvPr/>
        </p:nvSpPr>
        <p:spPr>
          <a:xfrm>
            <a:off x="114850" y="83863"/>
            <a:ext cx="1441800" cy="197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FFFFFF"/>
                </a:solidFill>
                <a:latin typeface="Lucida Sans"/>
                <a:ea typeface="Lucida Sans"/>
                <a:cs typeface="Lucida Sans"/>
                <a:sym typeface="Lucida Sans"/>
              </a:rPr>
              <a:t>Date:15/05/2025</a:t>
            </a:r>
            <a:endParaRPr sz="1200">
              <a:latin typeface="Lucida Sans"/>
              <a:ea typeface="Lucida Sans"/>
              <a:cs typeface="Lucida Sans"/>
              <a:sym typeface="Lucida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5"/>
          <p:cNvSpPr/>
          <p:nvPr/>
        </p:nvSpPr>
        <p:spPr>
          <a:xfrm>
            <a:off x="0" y="0"/>
            <a:ext cx="12192000" cy="365125"/>
          </a:xfrm>
          <a:custGeom>
            <a:rect b="b" l="l" r="r" t="t"/>
            <a:pathLst>
              <a:path extrusionOk="0" h="365125" w="12192000">
                <a:moveTo>
                  <a:pt x="12191999" y="365126"/>
                </a:moveTo>
                <a:lnTo>
                  <a:pt x="0" y="365126"/>
                </a:lnTo>
                <a:lnTo>
                  <a:pt x="0" y="0"/>
                </a:lnTo>
                <a:lnTo>
                  <a:pt x="12191999" y="0"/>
                </a:lnTo>
                <a:lnTo>
                  <a:pt x="12191999" y="365126"/>
                </a:lnTo>
                <a:close/>
              </a:path>
            </a:pathLst>
          </a:custGeom>
          <a:solidFill>
            <a:srgbClr val="59167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nvGrpSpPr>
          <p:cNvPr id="278" name="Google Shape;278;p25"/>
          <p:cNvGrpSpPr/>
          <p:nvPr/>
        </p:nvGrpSpPr>
        <p:grpSpPr>
          <a:xfrm>
            <a:off x="0" y="6492875"/>
            <a:ext cx="12192000" cy="365125"/>
            <a:chOff x="0" y="6492875"/>
            <a:chExt cx="12192000" cy="365125"/>
          </a:xfrm>
        </p:grpSpPr>
        <p:sp>
          <p:nvSpPr>
            <p:cNvPr id="279" name="Google Shape;279;p25"/>
            <p:cNvSpPr/>
            <p:nvPr/>
          </p:nvSpPr>
          <p:spPr>
            <a:xfrm>
              <a:off x="0" y="6492875"/>
              <a:ext cx="12192000" cy="365125"/>
            </a:xfrm>
            <a:custGeom>
              <a:rect b="b" l="l" r="r" t="t"/>
              <a:pathLst>
                <a:path extrusionOk="0" h="365125" w="12192000">
                  <a:moveTo>
                    <a:pt x="12191999" y="365124"/>
                  </a:moveTo>
                  <a:lnTo>
                    <a:pt x="0" y="365124"/>
                  </a:lnTo>
                  <a:lnTo>
                    <a:pt x="0" y="0"/>
                  </a:lnTo>
                  <a:lnTo>
                    <a:pt x="12191999" y="0"/>
                  </a:lnTo>
                  <a:lnTo>
                    <a:pt x="12191999" y="365124"/>
                  </a:lnTo>
                  <a:close/>
                </a:path>
              </a:pathLst>
            </a:custGeom>
            <a:solidFill>
              <a:srgbClr val="59167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80" name="Google Shape;280;p25"/>
            <p:cNvSpPr/>
            <p:nvPr/>
          </p:nvSpPr>
          <p:spPr>
            <a:xfrm>
              <a:off x="0" y="6492875"/>
              <a:ext cx="12192000" cy="365125"/>
            </a:xfrm>
            <a:custGeom>
              <a:rect b="b" l="l" r="r" t="t"/>
              <a:pathLst>
                <a:path extrusionOk="0" h="365125" w="12192000">
                  <a:moveTo>
                    <a:pt x="0" y="0"/>
                  </a:moveTo>
                  <a:lnTo>
                    <a:pt x="12191999" y="0"/>
                  </a:lnTo>
                  <a:lnTo>
                    <a:pt x="12191999" y="365124"/>
                  </a:lnTo>
                  <a:lnTo>
                    <a:pt x="0" y="365124"/>
                  </a:lnTo>
                  <a:lnTo>
                    <a:pt x="0" y="0"/>
                  </a:lnTo>
                  <a:close/>
                </a:path>
              </a:pathLst>
            </a:custGeom>
            <a:noFill/>
            <a:ln cap="flat" cmpd="sng" w="12675">
              <a:solidFill>
                <a:srgbClr val="31538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pic>
        <p:nvPicPr>
          <p:cNvPr id="281" name="Google Shape;281;p25"/>
          <p:cNvPicPr preferRelativeResize="0"/>
          <p:nvPr/>
        </p:nvPicPr>
        <p:blipFill rotWithShape="1">
          <a:blip r:embed="rId3">
            <a:alphaModFix/>
          </a:blip>
          <a:srcRect b="0" l="0" r="0" t="0"/>
          <a:stretch/>
        </p:blipFill>
        <p:spPr>
          <a:xfrm>
            <a:off x="114845" y="6538273"/>
            <a:ext cx="7390800" cy="274337"/>
          </a:xfrm>
          <a:prstGeom prst="rect">
            <a:avLst/>
          </a:prstGeom>
          <a:noFill/>
          <a:ln>
            <a:noFill/>
          </a:ln>
        </p:spPr>
      </p:pic>
      <p:sp>
        <p:nvSpPr>
          <p:cNvPr id="282" name="Google Shape;282;p25"/>
          <p:cNvSpPr txBox="1"/>
          <p:nvPr/>
        </p:nvSpPr>
        <p:spPr>
          <a:xfrm>
            <a:off x="-113750" y="357475"/>
            <a:ext cx="12192000" cy="861900"/>
          </a:xfrm>
          <a:prstGeom prst="rect">
            <a:avLst/>
          </a:prstGeom>
          <a:noFill/>
          <a:ln>
            <a:noFill/>
          </a:ln>
        </p:spPr>
        <p:txBody>
          <a:bodyPr anchorCtr="0" anchor="t" bIns="91425" lIns="91425" spcFirstLastPara="1" rIns="91425" wrap="square" tIns="91425">
            <a:spAutoFit/>
          </a:bodyPr>
          <a:lstStyle/>
          <a:p>
            <a:pPr indent="0" lvl="0" marL="457200" rtl="0" algn="ctr">
              <a:spcBef>
                <a:spcPts val="0"/>
              </a:spcBef>
              <a:spcAft>
                <a:spcPts val="0"/>
              </a:spcAft>
              <a:buNone/>
            </a:pPr>
            <a:r>
              <a:rPr b="1" lang="en-US" sz="4400">
                <a:solidFill>
                  <a:schemeClr val="dk1"/>
                </a:solidFill>
              </a:rPr>
              <a:t>Neural Networks</a:t>
            </a:r>
            <a:endParaRPr b="1" sz="4400">
              <a:latin typeface="Calibri"/>
              <a:ea typeface="Calibri"/>
              <a:cs typeface="Calibri"/>
              <a:sym typeface="Calibri"/>
            </a:endParaRPr>
          </a:p>
        </p:txBody>
      </p:sp>
      <p:sp>
        <p:nvSpPr>
          <p:cNvPr id="283" name="Google Shape;283;p25"/>
          <p:cNvSpPr txBox="1"/>
          <p:nvPr/>
        </p:nvSpPr>
        <p:spPr>
          <a:xfrm>
            <a:off x="72650" y="744475"/>
            <a:ext cx="6170400" cy="56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200">
              <a:solidFill>
                <a:schemeClr val="dk1"/>
              </a:solidFill>
            </a:endParaRPr>
          </a:p>
          <a:p>
            <a:pPr indent="0" lvl="0" marL="457200" rtl="0" algn="l">
              <a:spcBef>
                <a:spcPts val="0"/>
              </a:spcBef>
              <a:spcAft>
                <a:spcPts val="0"/>
              </a:spcAft>
              <a:buNone/>
            </a:pPr>
            <a:r>
              <a:t/>
            </a:r>
            <a:endParaRPr sz="600">
              <a:solidFill>
                <a:schemeClr val="dk1"/>
              </a:solidFill>
            </a:endParaRPr>
          </a:p>
          <a:p>
            <a:pPr indent="-368300" lvl="0" marL="457200" rtl="0" algn="l">
              <a:spcBef>
                <a:spcPts val="0"/>
              </a:spcBef>
              <a:spcAft>
                <a:spcPts val="0"/>
              </a:spcAft>
              <a:buClr>
                <a:schemeClr val="dk1"/>
              </a:buClr>
              <a:buSzPts val="2200"/>
              <a:buChar char="●"/>
            </a:pPr>
            <a:r>
              <a:rPr lang="en-US" sz="2200">
                <a:solidFill>
                  <a:schemeClr val="dk1"/>
                </a:solidFill>
              </a:rPr>
              <a:t>It consists of an input layer, one or more hidden layers, and an output layer. Each neuron performs a weighted sum of inputs followed by a non-linear activation function to capture complex feature interactions.</a:t>
            </a:r>
            <a:endParaRPr sz="2200">
              <a:solidFill>
                <a:schemeClr val="dk1"/>
              </a:solidFill>
            </a:endParaRPr>
          </a:p>
          <a:p>
            <a:pPr indent="0" lvl="0" marL="457200" rtl="0" algn="l">
              <a:spcBef>
                <a:spcPts val="0"/>
              </a:spcBef>
              <a:spcAft>
                <a:spcPts val="0"/>
              </a:spcAft>
              <a:buNone/>
            </a:pPr>
            <a:r>
              <a:t/>
            </a:r>
            <a:endParaRPr sz="600">
              <a:solidFill>
                <a:schemeClr val="dk1"/>
              </a:solidFill>
            </a:endParaRPr>
          </a:p>
          <a:p>
            <a:pPr indent="0" lvl="0" marL="457200" rtl="0" algn="l">
              <a:spcBef>
                <a:spcPts val="0"/>
              </a:spcBef>
              <a:spcAft>
                <a:spcPts val="0"/>
              </a:spcAft>
              <a:buNone/>
            </a:pPr>
            <a:r>
              <a:t/>
            </a:r>
            <a:endParaRPr sz="600">
              <a:solidFill>
                <a:schemeClr val="dk1"/>
              </a:solidFill>
            </a:endParaRPr>
          </a:p>
          <a:p>
            <a:pPr indent="0" lvl="0" marL="457200" rtl="0" algn="l">
              <a:spcBef>
                <a:spcPts val="0"/>
              </a:spcBef>
              <a:spcAft>
                <a:spcPts val="0"/>
              </a:spcAft>
              <a:buNone/>
            </a:pPr>
            <a:r>
              <a:t/>
            </a:r>
            <a:endParaRPr sz="600">
              <a:solidFill>
                <a:schemeClr val="dk1"/>
              </a:solidFill>
            </a:endParaRPr>
          </a:p>
          <a:p>
            <a:pPr indent="0" lvl="0" marL="457200" rtl="0" algn="l">
              <a:spcBef>
                <a:spcPts val="0"/>
              </a:spcBef>
              <a:spcAft>
                <a:spcPts val="0"/>
              </a:spcAft>
              <a:buNone/>
            </a:pPr>
            <a:r>
              <a:t/>
            </a:r>
            <a:endParaRPr sz="600">
              <a:solidFill>
                <a:schemeClr val="dk1"/>
              </a:solidFill>
            </a:endParaRPr>
          </a:p>
          <a:p>
            <a:pPr indent="0" lvl="0" marL="457200" rtl="0" algn="l">
              <a:spcBef>
                <a:spcPts val="0"/>
              </a:spcBef>
              <a:spcAft>
                <a:spcPts val="0"/>
              </a:spcAft>
              <a:buNone/>
            </a:pPr>
            <a:r>
              <a:t/>
            </a:r>
            <a:endParaRPr sz="600">
              <a:solidFill>
                <a:schemeClr val="dk1"/>
              </a:solidFill>
            </a:endParaRPr>
          </a:p>
          <a:p>
            <a:pPr indent="0" lvl="0" marL="457200" rtl="0" algn="l">
              <a:spcBef>
                <a:spcPts val="0"/>
              </a:spcBef>
              <a:spcAft>
                <a:spcPts val="0"/>
              </a:spcAft>
              <a:buNone/>
            </a:pPr>
            <a:r>
              <a:t/>
            </a:r>
            <a:endParaRPr sz="600">
              <a:solidFill>
                <a:schemeClr val="dk1"/>
              </a:solidFill>
            </a:endParaRPr>
          </a:p>
          <a:p>
            <a:pPr indent="0" lvl="0" marL="457200" rtl="0" algn="l">
              <a:spcBef>
                <a:spcPts val="0"/>
              </a:spcBef>
              <a:spcAft>
                <a:spcPts val="0"/>
              </a:spcAft>
              <a:buNone/>
            </a:pPr>
            <a:r>
              <a:t/>
            </a:r>
            <a:endParaRPr sz="600">
              <a:solidFill>
                <a:schemeClr val="dk1"/>
              </a:solidFill>
            </a:endParaRPr>
          </a:p>
          <a:p>
            <a:pPr indent="0" lvl="0" marL="457200" rtl="0" algn="l">
              <a:spcBef>
                <a:spcPts val="0"/>
              </a:spcBef>
              <a:spcAft>
                <a:spcPts val="0"/>
              </a:spcAft>
              <a:buNone/>
            </a:pPr>
            <a:r>
              <a:t/>
            </a:r>
            <a:endParaRPr sz="600">
              <a:solidFill>
                <a:schemeClr val="dk1"/>
              </a:solidFill>
            </a:endParaRPr>
          </a:p>
          <a:p>
            <a:pPr indent="0" lvl="0" marL="457200" rtl="0" algn="l">
              <a:spcBef>
                <a:spcPts val="0"/>
              </a:spcBef>
              <a:spcAft>
                <a:spcPts val="0"/>
              </a:spcAft>
              <a:buNone/>
            </a:pPr>
            <a:r>
              <a:t/>
            </a:r>
            <a:endParaRPr sz="600">
              <a:solidFill>
                <a:schemeClr val="dk1"/>
              </a:solidFill>
            </a:endParaRPr>
          </a:p>
          <a:p>
            <a:pPr indent="0" lvl="0" marL="457200" rtl="0" algn="l">
              <a:spcBef>
                <a:spcPts val="0"/>
              </a:spcBef>
              <a:spcAft>
                <a:spcPts val="0"/>
              </a:spcAft>
              <a:buNone/>
            </a:pPr>
            <a:r>
              <a:t/>
            </a:r>
            <a:endParaRPr sz="600">
              <a:solidFill>
                <a:schemeClr val="dk1"/>
              </a:solidFill>
            </a:endParaRPr>
          </a:p>
          <a:p>
            <a:pPr indent="0" lvl="0" marL="457200" rtl="0" algn="l">
              <a:spcBef>
                <a:spcPts val="0"/>
              </a:spcBef>
              <a:spcAft>
                <a:spcPts val="0"/>
              </a:spcAft>
              <a:buNone/>
            </a:pPr>
            <a:r>
              <a:t/>
            </a:r>
            <a:endParaRPr sz="600">
              <a:solidFill>
                <a:schemeClr val="dk1"/>
              </a:solidFill>
            </a:endParaRPr>
          </a:p>
          <a:p>
            <a:pPr indent="0" lvl="0" marL="457200" rtl="0" algn="l">
              <a:spcBef>
                <a:spcPts val="0"/>
              </a:spcBef>
              <a:spcAft>
                <a:spcPts val="0"/>
              </a:spcAft>
              <a:buNone/>
            </a:pPr>
            <a:r>
              <a:t/>
            </a:r>
            <a:endParaRPr sz="600">
              <a:solidFill>
                <a:schemeClr val="dk1"/>
              </a:solidFill>
            </a:endParaRPr>
          </a:p>
          <a:p>
            <a:pPr indent="0" lvl="0" marL="0" rtl="0" algn="l">
              <a:spcBef>
                <a:spcPts val="0"/>
              </a:spcBef>
              <a:spcAft>
                <a:spcPts val="0"/>
              </a:spcAft>
              <a:buNone/>
            </a:pPr>
            <a:r>
              <a:t/>
            </a:r>
            <a:endParaRPr sz="600">
              <a:solidFill>
                <a:schemeClr val="dk1"/>
              </a:solidFill>
            </a:endParaRPr>
          </a:p>
          <a:p>
            <a:pPr indent="-368300" lvl="0" marL="457200" rtl="0" algn="l">
              <a:spcBef>
                <a:spcPts val="0"/>
              </a:spcBef>
              <a:spcAft>
                <a:spcPts val="0"/>
              </a:spcAft>
              <a:buClr>
                <a:schemeClr val="dk1"/>
              </a:buClr>
              <a:buSzPts val="2200"/>
              <a:buChar char="●"/>
            </a:pPr>
            <a:r>
              <a:rPr lang="en-US" sz="2200">
                <a:solidFill>
                  <a:schemeClr val="dk1"/>
                </a:solidFill>
              </a:rPr>
              <a:t>The neural network performed comparably to SVM and Decision Trees, but slightly below Random Forest in terms of accuracy and F1-score</a:t>
            </a:r>
            <a:endParaRPr sz="2200">
              <a:solidFill>
                <a:schemeClr val="dk1"/>
              </a:solidFill>
            </a:endParaRPr>
          </a:p>
          <a:p>
            <a:pPr indent="0" lvl="0" marL="0" rtl="0" algn="l">
              <a:spcBef>
                <a:spcPts val="0"/>
              </a:spcBef>
              <a:spcAft>
                <a:spcPts val="0"/>
              </a:spcAft>
              <a:buNone/>
            </a:pPr>
            <a:r>
              <a:rPr lang="en-US" sz="2200">
                <a:solidFill>
                  <a:schemeClr val="dk1"/>
                </a:solidFill>
              </a:rPr>
              <a:t>     </a:t>
            </a:r>
            <a:endParaRPr sz="2200">
              <a:solidFill>
                <a:schemeClr val="dk1"/>
              </a:solidFill>
            </a:endParaRPr>
          </a:p>
          <a:p>
            <a:pPr indent="0" lvl="0" marL="0" rtl="0" algn="l">
              <a:spcBef>
                <a:spcPts val="0"/>
              </a:spcBef>
              <a:spcAft>
                <a:spcPts val="0"/>
              </a:spcAft>
              <a:buNone/>
            </a:pPr>
            <a:r>
              <a:t/>
            </a:r>
            <a:endParaRPr sz="2200">
              <a:solidFill>
                <a:schemeClr val="dk1"/>
              </a:solidFill>
            </a:endParaRPr>
          </a:p>
        </p:txBody>
      </p:sp>
      <p:pic>
        <p:nvPicPr>
          <p:cNvPr id="284" name="Google Shape;284;p25" title="NeuralNetworks.png"/>
          <p:cNvPicPr preferRelativeResize="0"/>
          <p:nvPr/>
        </p:nvPicPr>
        <p:blipFill>
          <a:blip r:embed="rId4">
            <a:alphaModFix/>
          </a:blip>
          <a:stretch>
            <a:fillRect/>
          </a:stretch>
        </p:blipFill>
        <p:spPr>
          <a:xfrm>
            <a:off x="6310250" y="1371775"/>
            <a:ext cx="5729351" cy="4939625"/>
          </a:xfrm>
          <a:prstGeom prst="rect">
            <a:avLst/>
          </a:prstGeom>
          <a:noFill/>
          <a:ln>
            <a:noFill/>
          </a:ln>
        </p:spPr>
      </p:pic>
      <p:pic>
        <p:nvPicPr>
          <p:cNvPr id="285" name="Google Shape;285;p25" title="nn.jpg"/>
          <p:cNvPicPr preferRelativeResize="0"/>
          <p:nvPr/>
        </p:nvPicPr>
        <p:blipFill>
          <a:blip r:embed="rId5">
            <a:alphaModFix/>
          </a:blip>
          <a:stretch>
            <a:fillRect/>
          </a:stretch>
        </p:blipFill>
        <p:spPr>
          <a:xfrm>
            <a:off x="148425" y="3125525"/>
            <a:ext cx="6018876" cy="861900"/>
          </a:xfrm>
          <a:prstGeom prst="rect">
            <a:avLst/>
          </a:prstGeom>
          <a:noFill/>
          <a:ln>
            <a:noFill/>
          </a:ln>
        </p:spPr>
      </p:pic>
      <p:sp>
        <p:nvSpPr>
          <p:cNvPr id="286" name="Google Shape;286;p25"/>
          <p:cNvSpPr txBox="1"/>
          <p:nvPr/>
        </p:nvSpPr>
        <p:spPr>
          <a:xfrm>
            <a:off x="114850" y="83863"/>
            <a:ext cx="1441800" cy="197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FFFFFF"/>
                </a:solidFill>
                <a:latin typeface="Lucida Sans"/>
                <a:ea typeface="Lucida Sans"/>
                <a:cs typeface="Lucida Sans"/>
                <a:sym typeface="Lucida Sans"/>
              </a:rPr>
              <a:t>Date:15/05/2025</a:t>
            </a:r>
            <a:endParaRPr sz="1200">
              <a:latin typeface="Lucida Sans"/>
              <a:ea typeface="Lucida Sans"/>
              <a:cs typeface="Lucida Sans"/>
              <a:sym typeface="Lucida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4" name="Shape 54"/>
        <p:cNvGrpSpPr/>
        <p:nvPr/>
      </p:nvGrpSpPr>
      <p:grpSpPr>
        <a:xfrm>
          <a:off x="0" y="0"/>
          <a:ext cx="0" cy="0"/>
          <a:chOff x="0" y="0"/>
          <a:chExt cx="0" cy="0"/>
        </a:xfrm>
      </p:grpSpPr>
      <p:sp>
        <p:nvSpPr>
          <p:cNvPr id="55" name="Google Shape;55;p8"/>
          <p:cNvSpPr/>
          <p:nvPr/>
        </p:nvSpPr>
        <p:spPr>
          <a:xfrm>
            <a:off x="0" y="0"/>
            <a:ext cx="12192000" cy="365125"/>
          </a:xfrm>
          <a:custGeom>
            <a:rect b="b" l="l" r="r" t="t"/>
            <a:pathLst>
              <a:path extrusionOk="0" h="365125" w="12192000">
                <a:moveTo>
                  <a:pt x="12191999" y="365126"/>
                </a:moveTo>
                <a:lnTo>
                  <a:pt x="0" y="365126"/>
                </a:lnTo>
                <a:lnTo>
                  <a:pt x="0" y="0"/>
                </a:lnTo>
                <a:lnTo>
                  <a:pt x="12191999" y="0"/>
                </a:lnTo>
                <a:lnTo>
                  <a:pt x="12191999" y="365126"/>
                </a:lnTo>
                <a:close/>
              </a:path>
            </a:pathLst>
          </a:custGeom>
          <a:solidFill>
            <a:srgbClr val="59167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nvGrpSpPr>
          <p:cNvPr id="56" name="Google Shape;56;p8"/>
          <p:cNvGrpSpPr/>
          <p:nvPr/>
        </p:nvGrpSpPr>
        <p:grpSpPr>
          <a:xfrm>
            <a:off x="0" y="6492875"/>
            <a:ext cx="12192000" cy="365125"/>
            <a:chOff x="0" y="6492875"/>
            <a:chExt cx="12192000" cy="365125"/>
          </a:xfrm>
        </p:grpSpPr>
        <p:sp>
          <p:nvSpPr>
            <p:cNvPr id="57" name="Google Shape;57;p8"/>
            <p:cNvSpPr/>
            <p:nvPr/>
          </p:nvSpPr>
          <p:spPr>
            <a:xfrm>
              <a:off x="0" y="6492875"/>
              <a:ext cx="12192000" cy="365125"/>
            </a:xfrm>
            <a:custGeom>
              <a:rect b="b" l="l" r="r" t="t"/>
              <a:pathLst>
                <a:path extrusionOk="0" h="365125" w="12192000">
                  <a:moveTo>
                    <a:pt x="12191999" y="365124"/>
                  </a:moveTo>
                  <a:lnTo>
                    <a:pt x="0" y="365124"/>
                  </a:lnTo>
                  <a:lnTo>
                    <a:pt x="0" y="0"/>
                  </a:lnTo>
                  <a:lnTo>
                    <a:pt x="12191999" y="0"/>
                  </a:lnTo>
                  <a:lnTo>
                    <a:pt x="12191999" y="365124"/>
                  </a:lnTo>
                  <a:close/>
                </a:path>
              </a:pathLst>
            </a:custGeom>
            <a:solidFill>
              <a:srgbClr val="59167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8" name="Google Shape;58;p8"/>
            <p:cNvSpPr/>
            <p:nvPr/>
          </p:nvSpPr>
          <p:spPr>
            <a:xfrm>
              <a:off x="0" y="6492875"/>
              <a:ext cx="12192000" cy="365125"/>
            </a:xfrm>
            <a:custGeom>
              <a:rect b="b" l="l" r="r" t="t"/>
              <a:pathLst>
                <a:path extrusionOk="0" h="365125" w="12192000">
                  <a:moveTo>
                    <a:pt x="0" y="0"/>
                  </a:moveTo>
                  <a:lnTo>
                    <a:pt x="12191999" y="0"/>
                  </a:lnTo>
                  <a:lnTo>
                    <a:pt x="12191999" y="365124"/>
                  </a:lnTo>
                  <a:lnTo>
                    <a:pt x="0" y="365124"/>
                  </a:lnTo>
                  <a:lnTo>
                    <a:pt x="0" y="0"/>
                  </a:lnTo>
                  <a:close/>
                </a:path>
              </a:pathLst>
            </a:custGeom>
            <a:noFill/>
            <a:ln cap="flat" cmpd="sng" w="12675">
              <a:solidFill>
                <a:srgbClr val="31538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59" name="Google Shape;59;p8"/>
          <p:cNvSpPr txBox="1"/>
          <p:nvPr/>
        </p:nvSpPr>
        <p:spPr>
          <a:xfrm>
            <a:off x="12006435" y="6566153"/>
            <a:ext cx="113030"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FFFFFF"/>
                </a:solidFill>
                <a:latin typeface="Lucida Sans"/>
                <a:ea typeface="Lucida Sans"/>
                <a:cs typeface="Lucida Sans"/>
                <a:sym typeface="Lucida Sans"/>
              </a:rPr>
              <a:t>2</a:t>
            </a:r>
            <a:endParaRPr sz="1200">
              <a:latin typeface="Lucida Sans"/>
              <a:ea typeface="Lucida Sans"/>
              <a:cs typeface="Lucida Sans"/>
              <a:sym typeface="Lucida Sans"/>
            </a:endParaRPr>
          </a:p>
        </p:txBody>
      </p:sp>
      <p:pic>
        <p:nvPicPr>
          <p:cNvPr id="60" name="Google Shape;60;p8"/>
          <p:cNvPicPr preferRelativeResize="0"/>
          <p:nvPr/>
        </p:nvPicPr>
        <p:blipFill rotWithShape="1">
          <a:blip r:embed="rId3">
            <a:alphaModFix/>
          </a:blip>
          <a:srcRect b="0" l="0" r="0" t="0"/>
          <a:stretch/>
        </p:blipFill>
        <p:spPr>
          <a:xfrm>
            <a:off x="114845" y="6538273"/>
            <a:ext cx="7390799" cy="274337"/>
          </a:xfrm>
          <a:prstGeom prst="rect">
            <a:avLst/>
          </a:prstGeom>
          <a:noFill/>
          <a:ln>
            <a:noFill/>
          </a:ln>
        </p:spPr>
      </p:pic>
      <p:sp>
        <p:nvSpPr>
          <p:cNvPr id="61" name="Google Shape;61;p8"/>
          <p:cNvSpPr txBox="1"/>
          <p:nvPr>
            <p:ph type="title"/>
          </p:nvPr>
        </p:nvSpPr>
        <p:spPr>
          <a:xfrm>
            <a:off x="911225" y="639250"/>
            <a:ext cx="2347200" cy="690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4400">
                <a:solidFill>
                  <a:srgbClr val="000000"/>
                </a:solidFill>
              </a:rPr>
              <a:t>Outline</a:t>
            </a:r>
            <a:endParaRPr sz="4400"/>
          </a:p>
        </p:txBody>
      </p:sp>
      <p:sp>
        <p:nvSpPr>
          <p:cNvPr id="62" name="Google Shape;62;p8"/>
          <p:cNvSpPr txBox="1"/>
          <p:nvPr/>
        </p:nvSpPr>
        <p:spPr>
          <a:xfrm>
            <a:off x="1059792" y="1745996"/>
            <a:ext cx="3577500" cy="2603400"/>
          </a:xfrm>
          <a:prstGeom prst="rect">
            <a:avLst/>
          </a:prstGeom>
          <a:noFill/>
          <a:ln>
            <a:noFill/>
          </a:ln>
        </p:spPr>
        <p:txBody>
          <a:bodyPr anchorCtr="0" anchor="t" bIns="0" lIns="0" spcFirstLastPara="1" rIns="0" wrap="square" tIns="230500">
            <a:spAutoFit/>
          </a:bodyPr>
          <a:lstStyle/>
          <a:p>
            <a:pPr indent="-307975" lvl="0" marL="320675" rtl="0" algn="l">
              <a:lnSpc>
                <a:spcPct val="100000"/>
              </a:lnSpc>
              <a:spcBef>
                <a:spcPts val="0"/>
              </a:spcBef>
              <a:spcAft>
                <a:spcPts val="0"/>
              </a:spcAft>
              <a:buSzPts val="1800"/>
              <a:buFont typeface="Arial"/>
              <a:buChar char="•"/>
            </a:pPr>
            <a:r>
              <a:rPr lang="en-US" sz="2800">
                <a:latin typeface="Lucida Sans"/>
                <a:ea typeface="Lucida Sans"/>
                <a:cs typeface="Lucida Sans"/>
                <a:sym typeface="Lucida Sans"/>
              </a:rPr>
              <a:t>Introduction</a:t>
            </a:r>
            <a:endParaRPr sz="2800">
              <a:latin typeface="Lucida Sans"/>
              <a:ea typeface="Lucida Sans"/>
              <a:cs typeface="Lucida Sans"/>
              <a:sym typeface="Lucida Sans"/>
            </a:endParaRPr>
          </a:p>
          <a:p>
            <a:pPr indent="-307975" lvl="0" marL="320675" rtl="0" algn="l">
              <a:lnSpc>
                <a:spcPct val="100000"/>
              </a:lnSpc>
              <a:spcBef>
                <a:spcPts val="1714"/>
              </a:spcBef>
              <a:spcAft>
                <a:spcPts val="0"/>
              </a:spcAft>
              <a:buSzPts val="1800"/>
              <a:buFont typeface="Arial"/>
              <a:buChar char="•"/>
            </a:pPr>
            <a:r>
              <a:rPr lang="en-US" sz="2800">
                <a:latin typeface="Lucida Sans"/>
                <a:ea typeface="Lucida Sans"/>
                <a:cs typeface="Lucida Sans"/>
                <a:sym typeface="Lucida Sans"/>
              </a:rPr>
              <a:t>Methodology</a:t>
            </a:r>
            <a:endParaRPr sz="2800">
              <a:latin typeface="Lucida Sans"/>
              <a:ea typeface="Lucida Sans"/>
              <a:cs typeface="Lucida Sans"/>
              <a:sym typeface="Lucida Sans"/>
            </a:endParaRPr>
          </a:p>
          <a:p>
            <a:pPr indent="-307975" lvl="0" marL="320675" rtl="0" algn="l">
              <a:lnSpc>
                <a:spcPct val="100000"/>
              </a:lnSpc>
              <a:spcBef>
                <a:spcPts val="1664"/>
              </a:spcBef>
              <a:spcAft>
                <a:spcPts val="0"/>
              </a:spcAft>
              <a:buSzPts val="1800"/>
              <a:buFont typeface="Arial"/>
              <a:buChar char="•"/>
            </a:pPr>
            <a:r>
              <a:rPr lang="en-US" sz="2800">
                <a:latin typeface="Lucida Sans"/>
                <a:ea typeface="Lucida Sans"/>
                <a:cs typeface="Lucida Sans"/>
                <a:sym typeface="Lucida Sans"/>
              </a:rPr>
              <a:t>Results</a:t>
            </a:r>
            <a:endParaRPr sz="2800">
              <a:latin typeface="Lucida Sans"/>
              <a:ea typeface="Lucida Sans"/>
              <a:cs typeface="Lucida Sans"/>
              <a:sym typeface="Lucida Sans"/>
            </a:endParaRPr>
          </a:p>
          <a:p>
            <a:pPr indent="-307975" lvl="0" marL="320675" rtl="0" algn="l">
              <a:lnSpc>
                <a:spcPct val="100000"/>
              </a:lnSpc>
              <a:spcBef>
                <a:spcPts val="1664"/>
              </a:spcBef>
              <a:spcAft>
                <a:spcPts val="0"/>
              </a:spcAft>
              <a:buSzPts val="1800"/>
              <a:buFont typeface="Arial"/>
              <a:buChar char="•"/>
            </a:pPr>
            <a:r>
              <a:rPr lang="en-US" sz="2800">
                <a:latin typeface="Lucida Sans"/>
                <a:ea typeface="Lucida Sans"/>
                <a:cs typeface="Lucida Sans"/>
                <a:sym typeface="Lucida Sans"/>
              </a:rPr>
              <a:t>Conclusion</a:t>
            </a:r>
            <a:endParaRPr sz="2800">
              <a:latin typeface="Lucida Sans"/>
              <a:ea typeface="Lucida Sans"/>
              <a:cs typeface="Lucida Sans"/>
              <a:sym typeface="Lucida Sans"/>
            </a:endParaRPr>
          </a:p>
        </p:txBody>
      </p:sp>
      <p:sp>
        <p:nvSpPr>
          <p:cNvPr id="63" name="Google Shape;63;p8"/>
          <p:cNvSpPr txBox="1"/>
          <p:nvPr/>
        </p:nvSpPr>
        <p:spPr>
          <a:xfrm>
            <a:off x="114850" y="83863"/>
            <a:ext cx="1441800" cy="197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FFFFFF"/>
                </a:solidFill>
                <a:latin typeface="Lucida Sans"/>
                <a:ea typeface="Lucida Sans"/>
                <a:cs typeface="Lucida Sans"/>
                <a:sym typeface="Lucida Sans"/>
              </a:rPr>
              <a:t>Date:15/05/2025</a:t>
            </a:r>
            <a:endParaRPr sz="1200">
              <a:latin typeface="Lucida Sans"/>
              <a:ea typeface="Lucida Sans"/>
              <a:cs typeface="Lucida Sans"/>
              <a:sym typeface="Lucida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6"/>
          <p:cNvSpPr/>
          <p:nvPr/>
        </p:nvSpPr>
        <p:spPr>
          <a:xfrm>
            <a:off x="0" y="0"/>
            <a:ext cx="12192000" cy="365125"/>
          </a:xfrm>
          <a:custGeom>
            <a:rect b="b" l="l" r="r" t="t"/>
            <a:pathLst>
              <a:path extrusionOk="0" h="365125" w="12192000">
                <a:moveTo>
                  <a:pt x="12191999" y="365126"/>
                </a:moveTo>
                <a:lnTo>
                  <a:pt x="0" y="365126"/>
                </a:lnTo>
                <a:lnTo>
                  <a:pt x="0" y="0"/>
                </a:lnTo>
                <a:lnTo>
                  <a:pt x="12191999" y="0"/>
                </a:lnTo>
                <a:lnTo>
                  <a:pt x="12191999" y="365126"/>
                </a:lnTo>
                <a:close/>
              </a:path>
            </a:pathLst>
          </a:custGeom>
          <a:solidFill>
            <a:srgbClr val="59167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nvGrpSpPr>
          <p:cNvPr id="292" name="Google Shape;292;p26"/>
          <p:cNvGrpSpPr/>
          <p:nvPr/>
        </p:nvGrpSpPr>
        <p:grpSpPr>
          <a:xfrm>
            <a:off x="0" y="6492875"/>
            <a:ext cx="12192000" cy="365125"/>
            <a:chOff x="0" y="6492875"/>
            <a:chExt cx="12192000" cy="365125"/>
          </a:xfrm>
        </p:grpSpPr>
        <p:sp>
          <p:nvSpPr>
            <p:cNvPr id="293" name="Google Shape;293;p26"/>
            <p:cNvSpPr/>
            <p:nvPr/>
          </p:nvSpPr>
          <p:spPr>
            <a:xfrm>
              <a:off x="0" y="6492875"/>
              <a:ext cx="12192000" cy="365125"/>
            </a:xfrm>
            <a:custGeom>
              <a:rect b="b" l="l" r="r" t="t"/>
              <a:pathLst>
                <a:path extrusionOk="0" h="365125" w="12192000">
                  <a:moveTo>
                    <a:pt x="12191999" y="365124"/>
                  </a:moveTo>
                  <a:lnTo>
                    <a:pt x="0" y="365124"/>
                  </a:lnTo>
                  <a:lnTo>
                    <a:pt x="0" y="0"/>
                  </a:lnTo>
                  <a:lnTo>
                    <a:pt x="12191999" y="0"/>
                  </a:lnTo>
                  <a:lnTo>
                    <a:pt x="12191999" y="365124"/>
                  </a:lnTo>
                  <a:close/>
                </a:path>
              </a:pathLst>
            </a:custGeom>
            <a:solidFill>
              <a:srgbClr val="59167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94" name="Google Shape;294;p26"/>
            <p:cNvSpPr/>
            <p:nvPr/>
          </p:nvSpPr>
          <p:spPr>
            <a:xfrm>
              <a:off x="0" y="6492875"/>
              <a:ext cx="12192000" cy="365125"/>
            </a:xfrm>
            <a:custGeom>
              <a:rect b="b" l="l" r="r" t="t"/>
              <a:pathLst>
                <a:path extrusionOk="0" h="365125" w="12192000">
                  <a:moveTo>
                    <a:pt x="0" y="0"/>
                  </a:moveTo>
                  <a:lnTo>
                    <a:pt x="12191999" y="0"/>
                  </a:lnTo>
                  <a:lnTo>
                    <a:pt x="12191999" y="365124"/>
                  </a:lnTo>
                  <a:lnTo>
                    <a:pt x="0" y="365124"/>
                  </a:lnTo>
                  <a:lnTo>
                    <a:pt x="0" y="0"/>
                  </a:lnTo>
                  <a:close/>
                </a:path>
              </a:pathLst>
            </a:custGeom>
            <a:noFill/>
            <a:ln cap="flat" cmpd="sng" w="12675">
              <a:solidFill>
                <a:srgbClr val="31538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pic>
        <p:nvPicPr>
          <p:cNvPr id="295" name="Google Shape;295;p26"/>
          <p:cNvPicPr preferRelativeResize="0"/>
          <p:nvPr/>
        </p:nvPicPr>
        <p:blipFill rotWithShape="1">
          <a:blip r:embed="rId3">
            <a:alphaModFix/>
          </a:blip>
          <a:srcRect b="0" l="0" r="0" t="0"/>
          <a:stretch/>
        </p:blipFill>
        <p:spPr>
          <a:xfrm>
            <a:off x="114845" y="6538273"/>
            <a:ext cx="7390800" cy="274337"/>
          </a:xfrm>
          <a:prstGeom prst="rect">
            <a:avLst/>
          </a:prstGeom>
          <a:noFill/>
          <a:ln>
            <a:noFill/>
          </a:ln>
        </p:spPr>
      </p:pic>
      <p:sp>
        <p:nvSpPr>
          <p:cNvPr id="296" name="Google Shape;296;p26"/>
          <p:cNvSpPr txBox="1"/>
          <p:nvPr/>
        </p:nvSpPr>
        <p:spPr>
          <a:xfrm>
            <a:off x="-113750" y="357475"/>
            <a:ext cx="12192000" cy="861900"/>
          </a:xfrm>
          <a:prstGeom prst="rect">
            <a:avLst/>
          </a:prstGeom>
          <a:noFill/>
          <a:ln>
            <a:noFill/>
          </a:ln>
        </p:spPr>
        <p:txBody>
          <a:bodyPr anchorCtr="0" anchor="t" bIns="91425" lIns="91425" spcFirstLastPara="1" rIns="91425" wrap="square" tIns="91425">
            <a:spAutoFit/>
          </a:bodyPr>
          <a:lstStyle/>
          <a:p>
            <a:pPr indent="0" lvl="0" marL="457200" rtl="0" algn="ctr">
              <a:spcBef>
                <a:spcPts val="0"/>
              </a:spcBef>
              <a:spcAft>
                <a:spcPts val="0"/>
              </a:spcAft>
              <a:buNone/>
            </a:pPr>
            <a:r>
              <a:rPr b="1" lang="en-US" sz="4400">
                <a:solidFill>
                  <a:schemeClr val="dk1"/>
                </a:solidFill>
              </a:rPr>
              <a:t>Neural Networks</a:t>
            </a:r>
            <a:endParaRPr b="1" sz="4400">
              <a:latin typeface="Calibri"/>
              <a:ea typeface="Calibri"/>
              <a:cs typeface="Calibri"/>
              <a:sym typeface="Calibri"/>
            </a:endParaRPr>
          </a:p>
        </p:txBody>
      </p:sp>
      <p:pic>
        <p:nvPicPr>
          <p:cNvPr id="297" name="Google Shape;297;p26" title="Screenshot 2025-04-15 171018.png"/>
          <p:cNvPicPr preferRelativeResize="0"/>
          <p:nvPr/>
        </p:nvPicPr>
        <p:blipFill>
          <a:blip r:embed="rId4">
            <a:alphaModFix/>
          </a:blip>
          <a:stretch>
            <a:fillRect/>
          </a:stretch>
        </p:blipFill>
        <p:spPr>
          <a:xfrm>
            <a:off x="152400" y="1134625"/>
            <a:ext cx="5503925" cy="5205851"/>
          </a:xfrm>
          <a:prstGeom prst="rect">
            <a:avLst/>
          </a:prstGeom>
          <a:noFill/>
          <a:ln>
            <a:noFill/>
          </a:ln>
        </p:spPr>
      </p:pic>
      <p:sp>
        <p:nvSpPr>
          <p:cNvPr id="298" name="Google Shape;298;p26"/>
          <p:cNvSpPr txBox="1"/>
          <p:nvPr/>
        </p:nvSpPr>
        <p:spPr>
          <a:xfrm>
            <a:off x="5807225" y="1371775"/>
            <a:ext cx="6270900" cy="4740900"/>
          </a:xfrm>
          <a:prstGeom prst="rect">
            <a:avLst/>
          </a:prstGeom>
          <a:noFill/>
          <a:ln>
            <a:noFill/>
          </a:ln>
        </p:spPr>
        <p:txBody>
          <a:bodyPr anchorCtr="0" anchor="t" bIns="91425" lIns="91425" spcFirstLastPara="1" rIns="91425" wrap="square" tIns="91425">
            <a:spAutoFit/>
          </a:bodyPr>
          <a:lstStyle/>
          <a:p>
            <a:pPr indent="-374650" lvl="0" marL="457200" rtl="0" algn="l">
              <a:spcBef>
                <a:spcPts val="0"/>
              </a:spcBef>
              <a:spcAft>
                <a:spcPts val="0"/>
              </a:spcAft>
              <a:buClr>
                <a:schemeClr val="dk1"/>
              </a:buClr>
              <a:buSzPts val="2300"/>
              <a:buChar char="●"/>
            </a:pPr>
            <a:r>
              <a:rPr lang="en-US" sz="2300">
                <a:solidFill>
                  <a:schemeClr val="dk1"/>
                </a:solidFill>
              </a:rPr>
              <a:t>All configurations show </a:t>
            </a:r>
            <a:r>
              <a:rPr b="1" lang="en-US" sz="2300">
                <a:solidFill>
                  <a:schemeClr val="dk1"/>
                </a:solidFill>
              </a:rPr>
              <a:t>steady decrease in loss</a:t>
            </a:r>
            <a:r>
              <a:rPr lang="en-US" sz="2300">
                <a:solidFill>
                  <a:schemeClr val="dk1"/>
                </a:solidFill>
              </a:rPr>
              <a:t> over epochs, indicating effective learning.</a:t>
            </a:r>
            <a:endParaRPr sz="2300">
              <a:solidFill>
                <a:schemeClr val="dk1"/>
              </a:solidFill>
            </a:endParaRPr>
          </a:p>
          <a:p>
            <a:pPr indent="0" lvl="0" marL="457200" rtl="0" algn="l">
              <a:spcBef>
                <a:spcPts val="0"/>
              </a:spcBef>
              <a:spcAft>
                <a:spcPts val="0"/>
              </a:spcAft>
              <a:buNone/>
            </a:pPr>
            <a:r>
              <a:t/>
            </a:r>
            <a:endParaRPr sz="600">
              <a:solidFill>
                <a:schemeClr val="dk1"/>
              </a:solidFill>
            </a:endParaRPr>
          </a:p>
          <a:p>
            <a:pPr indent="-374650" lvl="0" marL="457200" rtl="0" algn="l">
              <a:spcBef>
                <a:spcPts val="0"/>
              </a:spcBef>
              <a:spcAft>
                <a:spcPts val="0"/>
              </a:spcAft>
              <a:buClr>
                <a:schemeClr val="dk1"/>
              </a:buClr>
              <a:buSzPts val="2300"/>
              <a:buChar char="●"/>
            </a:pPr>
            <a:r>
              <a:rPr lang="en-US" sz="2200">
                <a:solidFill>
                  <a:schemeClr val="dk1"/>
                </a:solidFill>
              </a:rPr>
              <a:t>Deeper networks (like </a:t>
            </a:r>
            <a:r>
              <a:rPr lang="en-US" sz="2200">
                <a:solidFill>
                  <a:srgbClr val="188038"/>
                </a:solidFill>
                <a:latin typeface="Roboto Mono"/>
                <a:ea typeface="Roboto Mono"/>
                <a:cs typeface="Roboto Mono"/>
                <a:sym typeface="Roboto Mono"/>
              </a:rPr>
              <a:t>[512,256,128]</a:t>
            </a:r>
            <a:r>
              <a:rPr lang="en-US" sz="2200">
                <a:solidFill>
                  <a:schemeClr val="dk1"/>
                </a:solidFill>
              </a:rPr>
              <a:t>) </a:t>
            </a:r>
            <a:r>
              <a:rPr b="1" lang="en-US" sz="2200">
                <a:solidFill>
                  <a:schemeClr val="dk1"/>
                </a:solidFill>
              </a:rPr>
              <a:t>converge faster</a:t>
            </a:r>
            <a:r>
              <a:rPr lang="en-US" sz="2200">
                <a:solidFill>
                  <a:schemeClr val="dk1"/>
                </a:solidFill>
              </a:rPr>
              <a:t> and achieve </a:t>
            </a:r>
            <a:r>
              <a:rPr b="1" lang="en-US" sz="2200">
                <a:solidFill>
                  <a:schemeClr val="dk1"/>
                </a:solidFill>
              </a:rPr>
              <a:t>lower final loss</a:t>
            </a:r>
            <a:r>
              <a:rPr lang="en-US" sz="2200">
                <a:solidFill>
                  <a:schemeClr val="dk1"/>
                </a:solidFill>
              </a:rPr>
              <a:t>, suggesting better learning capacity</a:t>
            </a:r>
            <a:r>
              <a:rPr lang="en-US" sz="1100">
                <a:solidFill>
                  <a:schemeClr val="dk1"/>
                </a:solidFill>
              </a:rPr>
              <a:t>.</a:t>
            </a:r>
            <a:endParaRPr sz="1100">
              <a:solidFill>
                <a:schemeClr val="dk1"/>
              </a:solidFill>
            </a:endParaRPr>
          </a:p>
          <a:p>
            <a:pPr indent="0" lvl="0" marL="457200" rtl="0" algn="l">
              <a:spcBef>
                <a:spcPts val="0"/>
              </a:spcBef>
              <a:spcAft>
                <a:spcPts val="0"/>
              </a:spcAft>
              <a:buNone/>
            </a:pPr>
            <a:r>
              <a:t/>
            </a:r>
            <a:endParaRPr sz="600">
              <a:solidFill>
                <a:schemeClr val="dk1"/>
              </a:solidFill>
            </a:endParaRPr>
          </a:p>
          <a:p>
            <a:pPr indent="-374650" lvl="0" marL="457200" rtl="0" algn="l">
              <a:spcBef>
                <a:spcPts val="0"/>
              </a:spcBef>
              <a:spcAft>
                <a:spcPts val="0"/>
              </a:spcAft>
              <a:buClr>
                <a:schemeClr val="dk1"/>
              </a:buClr>
              <a:buSzPts val="2300"/>
              <a:buChar char="●"/>
            </a:pPr>
            <a:r>
              <a:rPr lang="en-US" sz="2500">
                <a:solidFill>
                  <a:schemeClr val="dk1"/>
                </a:solidFill>
              </a:rPr>
              <a:t>S</a:t>
            </a:r>
            <a:r>
              <a:rPr lang="en-US" sz="2300">
                <a:solidFill>
                  <a:schemeClr val="dk1"/>
                </a:solidFill>
              </a:rPr>
              <a:t>impler architectures (like </a:t>
            </a:r>
            <a:r>
              <a:rPr lang="en-US" sz="2300">
                <a:solidFill>
                  <a:srgbClr val="188038"/>
                </a:solidFill>
                <a:latin typeface="Roboto Mono"/>
                <a:ea typeface="Roboto Mono"/>
                <a:cs typeface="Roboto Mono"/>
                <a:sym typeface="Roboto Mono"/>
              </a:rPr>
              <a:t>[64,32,</a:t>
            </a:r>
            <a:r>
              <a:rPr lang="en-US" sz="2300">
                <a:solidFill>
                  <a:srgbClr val="188038"/>
                </a:solidFill>
                <a:latin typeface="Roboto Mono"/>
                <a:ea typeface="Roboto Mono"/>
                <a:cs typeface="Roboto Mono"/>
                <a:sym typeface="Roboto Mono"/>
              </a:rPr>
              <a:t>1</a:t>
            </a:r>
            <a:r>
              <a:rPr lang="en-US" sz="2300">
                <a:solidFill>
                  <a:srgbClr val="188038"/>
                </a:solidFill>
                <a:latin typeface="Roboto Mono"/>
                <a:ea typeface="Roboto Mono"/>
                <a:cs typeface="Roboto Mono"/>
                <a:sym typeface="Roboto Mono"/>
              </a:rPr>
              <a:t>6]</a:t>
            </a:r>
            <a:r>
              <a:rPr lang="en-US" sz="2300">
                <a:solidFill>
                  <a:schemeClr val="dk1"/>
                </a:solidFill>
              </a:rPr>
              <a:t>) also converge but may </a:t>
            </a:r>
            <a:r>
              <a:rPr b="1" lang="en-US" sz="2300">
                <a:solidFill>
                  <a:schemeClr val="dk1"/>
                </a:solidFill>
              </a:rPr>
              <a:t>plateau</a:t>
            </a:r>
            <a:r>
              <a:rPr lang="en-US" sz="2300">
                <a:solidFill>
                  <a:schemeClr val="dk1"/>
                </a:solidFill>
              </a:rPr>
              <a:t> at a higher loss</a:t>
            </a:r>
            <a:r>
              <a:rPr lang="en-US" sz="1100">
                <a:solidFill>
                  <a:schemeClr val="dk1"/>
                </a:solidFill>
              </a:rPr>
              <a:t>.</a:t>
            </a:r>
            <a:r>
              <a:rPr lang="en-US" sz="2500">
                <a:solidFill>
                  <a:schemeClr val="dk1"/>
                </a:solidFill>
              </a:rPr>
              <a:t>.</a:t>
            </a:r>
            <a:endParaRPr sz="2500">
              <a:solidFill>
                <a:schemeClr val="dk1"/>
              </a:solidFill>
            </a:endParaRPr>
          </a:p>
          <a:p>
            <a:pPr indent="0" lvl="0" marL="457200" rtl="0" algn="l">
              <a:spcBef>
                <a:spcPts val="0"/>
              </a:spcBef>
              <a:spcAft>
                <a:spcPts val="0"/>
              </a:spcAft>
              <a:buNone/>
            </a:pPr>
            <a:r>
              <a:t/>
            </a:r>
            <a:endParaRPr sz="600">
              <a:solidFill>
                <a:schemeClr val="dk1"/>
              </a:solidFill>
            </a:endParaRPr>
          </a:p>
          <a:p>
            <a:pPr indent="-374650" lvl="0" marL="457200" rtl="0" algn="l">
              <a:spcBef>
                <a:spcPts val="0"/>
              </a:spcBef>
              <a:spcAft>
                <a:spcPts val="0"/>
              </a:spcAft>
              <a:buClr>
                <a:schemeClr val="dk1"/>
              </a:buClr>
              <a:buSzPts val="2300"/>
              <a:buChar char="●"/>
            </a:pPr>
            <a:r>
              <a:rPr lang="en-US" sz="2300">
                <a:solidFill>
                  <a:schemeClr val="dk1"/>
                </a:solidFill>
              </a:rPr>
              <a:t>Increasing the number of neurons in each layer </a:t>
            </a:r>
            <a:r>
              <a:rPr b="1" lang="en-US" sz="2300">
                <a:solidFill>
                  <a:schemeClr val="dk1"/>
                </a:solidFill>
              </a:rPr>
              <a:t>improves convergence speed</a:t>
            </a:r>
            <a:r>
              <a:rPr lang="en-US" sz="2300">
                <a:solidFill>
                  <a:schemeClr val="dk1"/>
                </a:solidFill>
              </a:rPr>
              <a:t> and final performance.</a:t>
            </a:r>
            <a:endParaRPr sz="3700">
              <a:solidFill>
                <a:schemeClr val="dk1"/>
              </a:solidFill>
            </a:endParaRPr>
          </a:p>
        </p:txBody>
      </p:sp>
      <p:sp>
        <p:nvSpPr>
          <p:cNvPr id="299" name="Google Shape;299;p26"/>
          <p:cNvSpPr txBox="1"/>
          <p:nvPr/>
        </p:nvSpPr>
        <p:spPr>
          <a:xfrm>
            <a:off x="114850" y="83863"/>
            <a:ext cx="1441800" cy="197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FFFFFF"/>
                </a:solidFill>
                <a:latin typeface="Lucida Sans"/>
                <a:ea typeface="Lucida Sans"/>
                <a:cs typeface="Lucida Sans"/>
                <a:sym typeface="Lucida Sans"/>
              </a:rPr>
              <a:t>Date:15/05/2025</a:t>
            </a:r>
            <a:endParaRPr sz="1200">
              <a:latin typeface="Lucida Sans"/>
              <a:ea typeface="Lucida Sans"/>
              <a:cs typeface="Lucida Sans"/>
              <a:sym typeface="Lucida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7"/>
          <p:cNvSpPr/>
          <p:nvPr/>
        </p:nvSpPr>
        <p:spPr>
          <a:xfrm>
            <a:off x="0" y="0"/>
            <a:ext cx="12192000" cy="365125"/>
          </a:xfrm>
          <a:custGeom>
            <a:rect b="b" l="l" r="r" t="t"/>
            <a:pathLst>
              <a:path extrusionOk="0" h="365125" w="12192000">
                <a:moveTo>
                  <a:pt x="12191999" y="365126"/>
                </a:moveTo>
                <a:lnTo>
                  <a:pt x="0" y="365126"/>
                </a:lnTo>
                <a:lnTo>
                  <a:pt x="0" y="0"/>
                </a:lnTo>
                <a:lnTo>
                  <a:pt x="12191999" y="0"/>
                </a:lnTo>
                <a:lnTo>
                  <a:pt x="12191999" y="365126"/>
                </a:lnTo>
                <a:close/>
              </a:path>
            </a:pathLst>
          </a:custGeom>
          <a:solidFill>
            <a:srgbClr val="59167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nvGrpSpPr>
          <p:cNvPr id="305" name="Google Shape;305;p27"/>
          <p:cNvGrpSpPr/>
          <p:nvPr/>
        </p:nvGrpSpPr>
        <p:grpSpPr>
          <a:xfrm>
            <a:off x="0" y="6492875"/>
            <a:ext cx="12192000" cy="365125"/>
            <a:chOff x="0" y="6492875"/>
            <a:chExt cx="12192000" cy="365125"/>
          </a:xfrm>
        </p:grpSpPr>
        <p:sp>
          <p:nvSpPr>
            <p:cNvPr id="306" name="Google Shape;306;p27"/>
            <p:cNvSpPr/>
            <p:nvPr/>
          </p:nvSpPr>
          <p:spPr>
            <a:xfrm>
              <a:off x="0" y="6492875"/>
              <a:ext cx="12192000" cy="365125"/>
            </a:xfrm>
            <a:custGeom>
              <a:rect b="b" l="l" r="r" t="t"/>
              <a:pathLst>
                <a:path extrusionOk="0" h="365125" w="12192000">
                  <a:moveTo>
                    <a:pt x="12191999" y="365124"/>
                  </a:moveTo>
                  <a:lnTo>
                    <a:pt x="0" y="365124"/>
                  </a:lnTo>
                  <a:lnTo>
                    <a:pt x="0" y="0"/>
                  </a:lnTo>
                  <a:lnTo>
                    <a:pt x="12191999" y="0"/>
                  </a:lnTo>
                  <a:lnTo>
                    <a:pt x="12191999" y="365124"/>
                  </a:lnTo>
                  <a:close/>
                </a:path>
              </a:pathLst>
            </a:custGeom>
            <a:solidFill>
              <a:srgbClr val="59167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07" name="Google Shape;307;p27"/>
            <p:cNvSpPr/>
            <p:nvPr/>
          </p:nvSpPr>
          <p:spPr>
            <a:xfrm>
              <a:off x="0" y="6492875"/>
              <a:ext cx="12192000" cy="365125"/>
            </a:xfrm>
            <a:custGeom>
              <a:rect b="b" l="l" r="r" t="t"/>
              <a:pathLst>
                <a:path extrusionOk="0" h="365125" w="12192000">
                  <a:moveTo>
                    <a:pt x="0" y="0"/>
                  </a:moveTo>
                  <a:lnTo>
                    <a:pt x="12191999" y="0"/>
                  </a:lnTo>
                  <a:lnTo>
                    <a:pt x="12191999" y="365124"/>
                  </a:lnTo>
                  <a:lnTo>
                    <a:pt x="0" y="365124"/>
                  </a:lnTo>
                  <a:lnTo>
                    <a:pt x="0" y="0"/>
                  </a:lnTo>
                  <a:close/>
                </a:path>
              </a:pathLst>
            </a:custGeom>
            <a:noFill/>
            <a:ln cap="flat" cmpd="sng" w="12675">
              <a:solidFill>
                <a:srgbClr val="31538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pic>
        <p:nvPicPr>
          <p:cNvPr id="308" name="Google Shape;308;p27"/>
          <p:cNvPicPr preferRelativeResize="0"/>
          <p:nvPr/>
        </p:nvPicPr>
        <p:blipFill rotWithShape="1">
          <a:blip r:embed="rId3">
            <a:alphaModFix/>
          </a:blip>
          <a:srcRect b="0" l="0" r="0" t="0"/>
          <a:stretch/>
        </p:blipFill>
        <p:spPr>
          <a:xfrm>
            <a:off x="114845" y="6538273"/>
            <a:ext cx="7390800" cy="274337"/>
          </a:xfrm>
          <a:prstGeom prst="rect">
            <a:avLst/>
          </a:prstGeom>
          <a:noFill/>
          <a:ln>
            <a:noFill/>
          </a:ln>
        </p:spPr>
      </p:pic>
      <p:sp>
        <p:nvSpPr>
          <p:cNvPr id="309" name="Google Shape;309;p27"/>
          <p:cNvSpPr txBox="1"/>
          <p:nvPr/>
        </p:nvSpPr>
        <p:spPr>
          <a:xfrm>
            <a:off x="-113750" y="357475"/>
            <a:ext cx="12192000" cy="861900"/>
          </a:xfrm>
          <a:prstGeom prst="rect">
            <a:avLst/>
          </a:prstGeom>
          <a:noFill/>
          <a:ln>
            <a:noFill/>
          </a:ln>
        </p:spPr>
        <p:txBody>
          <a:bodyPr anchorCtr="0" anchor="t" bIns="91425" lIns="91425" spcFirstLastPara="1" rIns="91425" wrap="square" tIns="91425">
            <a:spAutoFit/>
          </a:bodyPr>
          <a:lstStyle/>
          <a:p>
            <a:pPr indent="0" lvl="0" marL="457200" rtl="0" algn="ctr">
              <a:spcBef>
                <a:spcPts val="0"/>
              </a:spcBef>
              <a:spcAft>
                <a:spcPts val="0"/>
              </a:spcAft>
              <a:buNone/>
            </a:pPr>
            <a:r>
              <a:rPr b="1" lang="en-US" sz="4400">
                <a:solidFill>
                  <a:schemeClr val="dk1"/>
                </a:solidFill>
              </a:rPr>
              <a:t>Bayes Classifier</a:t>
            </a:r>
            <a:endParaRPr b="1" sz="4400">
              <a:latin typeface="Calibri"/>
              <a:ea typeface="Calibri"/>
              <a:cs typeface="Calibri"/>
              <a:sym typeface="Calibri"/>
            </a:endParaRPr>
          </a:p>
        </p:txBody>
      </p:sp>
      <p:sp>
        <p:nvSpPr>
          <p:cNvPr id="310" name="Google Shape;310;p27"/>
          <p:cNvSpPr txBox="1"/>
          <p:nvPr/>
        </p:nvSpPr>
        <p:spPr>
          <a:xfrm>
            <a:off x="72650" y="744475"/>
            <a:ext cx="6170400" cy="56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200">
              <a:solidFill>
                <a:schemeClr val="dk1"/>
              </a:solidFill>
            </a:endParaRPr>
          </a:p>
          <a:p>
            <a:pPr indent="0" lvl="0" marL="457200" rtl="0" algn="l">
              <a:spcBef>
                <a:spcPts val="0"/>
              </a:spcBef>
              <a:spcAft>
                <a:spcPts val="0"/>
              </a:spcAft>
              <a:buNone/>
            </a:pPr>
            <a:r>
              <a:t/>
            </a:r>
            <a:endParaRPr sz="600">
              <a:solidFill>
                <a:schemeClr val="dk1"/>
              </a:solidFill>
            </a:endParaRPr>
          </a:p>
          <a:p>
            <a:pPr indent="-368300" lvl="0" marL="457200" rtl="0" algn="l">
              <a:spcBef>
                <a:spcPts val="0"/>
              </a:spcBef>
              <a:spcAft>
                <a:spcPts val="0"/>
              </a:spcAft>
              <a:buClr>
                <a:schemeClr val="dk1"/>
              </a:buClr>
              <a:buSzPts val="2200"/>
              <a:buChar char="●"/>
            </a:pPr>
            <a:r>
              <a:rPr lang="en-US" sz="2200">
                <a:solidFill>
                  <a:schemeClr val="dk1"/>
                </a:solidFill>
              </a:rPr>
              <a:t>Learns a separate set of weights for each class. Maximizes the log-likelihood across all classes to find the best decision boundaries.</a:t>
            </a:r>
            <a:endParaRPr sz="2200">
              <a:solidFill>
                <a:schemeClr val="dk1"/>
              </a:solidFill>
            </a:endParaRPr>
          </a:p>
          <a:p>
            <a:pPr indent="0" lvl="0" marL="0" rtl="0" algn="l">
              <a:spcBef>
                <a:spcPts val="0"/>
              </a:spcBef>
              <a:spcAft>
                <a:spcPts val="0"/>
              </a:spcAft>
              <a:buNone/>
            </a:pPr>
            <a:r>
              <a:t/>
            </a:r>
            <a:endParaRPr sz="1000">
              <a:solidFill>
                <a:schemeClr val="dk1"/>
              </a:solidFill>
            </a:endParaRPr>
          </a:p>
          <a:p>
            <a:pPr indent="0" lvl="0" marL="457200" rtl="0" algn="l">
              <a:spcBef>
                <a:spcPts val="0"/>
              </a:spcBef>
              <a:spcAft>
                <a:spcPts val="0"/>
              </a:spcAft>
              <a:buNone/>
            </a:pPr>
            <a:r>
              <a:t/>
            </a:r>
            <a:endParaRPr sz="2200">
              <a:solidFill>
                <a:schemeClr val="dk1"/>
              </a:solidFill>
            </a:endParaRPr>
          </a:p>
          <a:p>
            <a:pPr indent="0" lvl="0" marL="0" rtl="0" algn="l">
              <a:spcBef>
                <a:spcPts val="0"/>
              </a:spcBef>
              <a:spcAft>
                <a:spcPts val="0"/>
              </a:spcAft>
              <a:buNone/>
            </a:pPr>
            <a:r>
              <a:t/>
            </a:r>
            <a:endParaRPr sz="2200">
              <a:solidFill>
                <a:schemeClr val="dk1"/>
              </a:solidFill>
            </a:endParaRPr>
          </a:p>
          <a:p>
            <a:pPr indent="0" lvl="0" marL="0" rtl="0" algn="l">
              <a:spcBef>
                <a:spcPts val="0"/>
              </a:spcBef>
              <a:spcAft>
                <a:spcPts val="0"/>
              </a:spcAft>
              <a:buNone/>
            </a:pPr>
            <a:r>
              <a:t/>
            </a:r>
            <a:endParaRPr sz="600">
              <a:solidFill>
                <a:schemeClr val="dk1"/>
              </a:solidFill>
            </a:endParaRPr>
          </a:p>
          <a:p>
            <a:pPr indent="-368300" lvl="0" marL="457200" rtl="0" algn="l">
              <a:spcBef>
                <a:spcPts val="0"/>
              </a:spcBef>
              <a:spcAft>
                <a:spcPts val="0"/>
              </a:spcAft>
              <a:buClr>
                <a:schemeClr val="dk1"/>
              </a:buClr>
              <a:buSzPts val="2200"/>
              <a:buChar char="●"/>
            </a:pPr>
            <a:r>
              <a:rPr lang="en-US" sz="2200">
                <a:solidFill>
                  <a:schemeClr val="dk1"/>
                </a:solidFill>
              </a:rPr>
              <a:t>The accuracy observed </a:t>
            </a:r>
            <a:r>
              <a:rPr lang="en-US" sz="2200">
                <a:solidFill>
                  <a:schemeClr val="dk1"/>
                </a:solidFill>
              </a:rPr>
              <a:t>demonstrates</a:t>
            </a:r>
            <a:r>
              <a:rPr lang="en-US" sz="2200">
                <a:solidFill>
                  <a:schemeClr val="dk1"/>
                </a:solidFill>
              </a:rPr>
              <a:t> that </a:t>
            </a:r>
            <a:r>
              <a:rPr lang="en-US" sz="2200">
                <a:solidFill>
                  <a:schemeClr val="dk1"/>
                </a:solidFill>
              </a:rPr>
              <a:t>Bayes-based classification can perform well even with relatively simple probabilistic assumptions.</a:t>
            </a:r>
            <a:endParaRPr sz="2200">
              <a:solidFill>
                <a:schemeClr val="dk1"/>
              </a:solidFill>
            </a:endParaRPr>
          </a:p>
          <a:p>
            <a:pPr indent="0" lvl="0" marL="457200" rtl="0" algn="l">
              <a:spcBef>
                <a:spcPts val="0"/>
              </a:spcBef>
              <a:spcAft>
                <a:spcPts val="0"/>
              </a:spcAft>
              <a:buNone/>
            </a:pPr>
            <a:r>
              <a:t/>
            </a:r>
            <a:endParaRPr sz="600">
              <a:solidFill>
                <a:schemeClr val="dk1"/>
              </a:solidFill>
            </a:endParaRPr>
          </a:p>
          <a:p>
            <a:pPr indent="-368300" lvl="0" marL="457200" rtl="0" algn="l">
              <a:spcBef>
                <a:spcPts val="0"/>
              </a:spcBef>
              <a:spcAft>
                <a:spcPts val="0"/>
              </a:spcAft>
              <a:buClr>
                <a:schemeClr val="dk1"/>
              </a:buClr>
              <a:buSzPts val="2200"/>
              <a:buChar char="●"/>
            </a:pPr>
            <a:r>
              <a:rPr lang="en-US" sz="2200">
                <a:solidFill>
                  <a:schemeClr val="dk1"/>
                </a:solidFill>
              </a:rPr>
              <a:t>The </a:t>
            </a:r>
            <a:r>
              <a:rPr b="1" lang="en-US" sz="2200">
                <a:solidFill>
                  <a:schemeClr val="dk1"/>
                </a:solidFill>
              </a:rPr>
              <a:t>closeness of precision and recall </a:t>
            </a:r>
            <a:r>
              <a:rPr lang="en-US" sz="2200">
                <a:solidFill>
                  <a:schemeClr val="dk1"/>
                </a:solidFill>
              </a:rPr>
              <a:t>suggests the classifier is treating all classes fairly, with no significant bias or skew in predictions.</a:t>
            </a:r>
            <a:endParaRPr sz="2200">
              <a:solidFill>
                <a:schemeClr val="dk1"/>
              </a:solidFill>
            </a:endParaRPr>
          </a:p>
          <a:p>
            <a:pPr indent="0" lvl="0" marL="457200" rtl="0" algn="l">
              <a:spcBef>
                <a:spcPts val="0"/>
              </a:spcBef>
              <a:spcAft>
                <a:spcPts val="0"/>
              </a:spcAft>
              <a:buNone/>
            </a:pPr>
            <a:r>
              <a:t/>
            </a:r>
            <a:endParaRPr sz="2200">
              <a:solidFill>
                <a:schemeClr val="dk1"/>
              </a:solidFill>
            </a:endParaRPr>
          </a:p>
          <a:p>
            <a:pPr indent="0" lvl="0" marL="0" rtl="0" algn="l">
              <a:spcBef>
                <a:spcPts val="0"/>
              </a:spcBef>
              <a:spcAft>
                <a:spcPts val="0"/>
              </a:spcAft>
              <a:buNone/>
            </a:pPr>
            <a:r>
              <a:t/>
            </a:r>
            <a:endParaRPr sz="2200">
              <a:solidFill>
                <a:schemeClr val="dk1"/>
              </a:solidFill>
            </a:endParaRPr>
          </a:p>
        </p:txBody>
      </p:sp>
      <p:pic>
        <p:nvPicPr>
          <p:cNvPr id="311" name="Google Shape;311;p27" title="bayes.jpg"/>
          <p:cNvPicPr preferRelativeResize="0"/>
          <p:nvPr/>
        </p:nvPicPr>
        <p:blipFill>
          <a:blip r:embed="rId4">
            <a:alphaModFix/>
          </a:blip>
          <a:stretch>
            <a:fillRect/>
          </a:stretch>
        </p:blipFill>
        <p:spPr>
          <a:xfrm>
            <a:off x="362800" y="2684275"/>
            <a:ext cx="5662275" cy="712500"/>
          </a:xfrm>
          <a:prstGeom prst="rect">
            <a:avLst/>
          </a:prstGeom>
          <a:noFill/>
          <a:ln>
            <a:noFill/>
          </a:ln>
        </p:spPr>
      </p:pic>
      <p:pic>
        <p:nvPicPr>
          <p:cNvPr id="312" name="Google Shape;312;p27" title="Bayes.png"/>
          <p:cNvPicPr preferRelativeResize="0"/>
          <p:nvPr/>
        </p:nvPicPr>
        <p:blipFill>
          <a:blip r:embed="rId5">
            <a:alphaModFix/>
          </a:blip>
          <a:stretch>
            <a:fillRect/>
          </a:stretch>
        </p:blipFill>
        <p:spPr>
          <a:xfrm>
            <a:off x="6243050" y="1371775"/>
            <a:ext cx="5796550" cy="5028000"/>
          </a:xfrm>
          <a:prstGeom prst="rect">
            <a:avLst/>
          </a:prstGeom>
          <a:noFill/>
          <a:ln>
            <a:noFill/>
          </a:ln>
        </p:spPr>
      </p:pic>
      <p:sp>
        <p:nvSpPr>
          <p:cNvPr id="313" name="Google Shape;313;p27"/>
          <p:cNvSpPr txBox="1"/>
          <p:nvPr/>
        </p:nvSpPr>
        <p:spPr>
          <a:xfrm>
            <a:off x="114850" y="83863"/>
            <a:ext cx="1441800" cy="197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FFFFFF"/>
                </a:solidFill>
                <a:latin typeface="Lucida Sans"/>
                <a:ea typeface="Lucida Sans"/>
                <a:cs typeface="Lucida Sans"/>
                <a:sym typeface="Lucida Sans"/>
              </a:rPr>
              <a:t>Date:15/05/2025</a:t>
            </a:r>
            <a:endParaRPr sz="1200">
              <a:latin typeface="Lucida Sans"/>
              <a:ea typeface="Lucida Sans"/>
              <a:cs typeface="Lucida Sans"/>
              <a:sym typeface="Lucida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8"/>
          <p:cNvSpPr/>
          <p:nvPr/>
        </p:nvSpPr>
        <p:spPr>
          <a:xfrm>
            <a:off x="0" y="0"/>
            <a:ext cx="12192000" cy="365125"/>
          </a:xfrm>
          <a:custGeom>
            <a:rect b="b" l="l" r="r" t="t"/>
            <a:pathLst>
              <a:path extrusionOk="0" h="365125" w="12192000">
                <a:moveTo>
                  <a:pt x="12191999" y="365126"/>
                </a:moveTo>
                <a:lnTo>
                  <a:pt x="0" y="365126"/>
                </a:lnTo>
                <a:lnTo>
                  <a:pt x="0" y="0"/>
                </a:lnTo>
                <a:lnTo>
                  <a:pt x="12191999" y="0"/>
                </a:lnTo>
                <a:lnTo>
                  <a:pt x="12191999" y="365126"/>
                </a:lnTo>
                <a:close/>
              </a:path>
            </a:pathLst>
          </a:custGeom>
          <a:solidFill>
            <a:srgbClr val="59167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nvGrpSpPr>
          <p:cNvPr id="319" name="Google Shape;319;p28"/>
          <p:cNvGrpSpPr/>
          <p:nvPr/>
        </p:nvGrpSpPr>
        <p:grpSpPr>
          <a:xfrm>
            <a:off x="0" y="6492875"/>
            <a:ext cx="12192000" cy="365125"/>
            <a:chOff x="0" y="6492875"/>
            <a:chExt cx="12192000" cy="365125"/>
          </a:xfrm>
        </p:grpSpPr>
        <p:sp>
          <p:nvSpPr>
            <p:cNvPr id="320" name="Google Shape;320;p28"/>
            <p:cNvSpPr/>
            <p:nvPr/>
          </p:nvSpPr>
          <p:spPr>
            <a:xfrm>
              <a:off x="0" y="6492875"/>
              <a:ext cx="12192000" cy="365125"/>
            </a:xfrm>
            <a:custGeom>
              <a:rect b="b" l="l" r="r" t="t"/>
              <a:pathLst>
                <a:path extrusionOk="0" h="365125" w="12192000">
                  <a:moveTo>
                    <a:pt x="12191999" y="365124"/>
                  </a:moveTo>
                  <a:lnTo>
                    <a:pt x="0" y="365124"/>
                  </a:lnTo>
                  <a:lnTo>
                    <a:pt x="0" y="0"/>
                  </a:lnTo>
                  <a:lnTo>
                    <a:pt x="12191999" y="0"/>
                  </a:lnTo>
                  <a:lnTo>
                    <a:pt x="12191999" y="365124"/>
                  </a:lnTo>
                  <a:close/>
                </a:path>
              </a:pathLst>
            </a:custGeom>
            <a:solidFill>
              <a:srgbClr val="59167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21" name="Google Shape;321;p28"/>
            <p:cNvSpPr/>
            <p:nvPr/>
          </p:nvSpPr>
          <p:spPr>
            <a:xfrm>
              <a:off x="0" y="6492875"/>
              <a:ext cx="12192000" cy="365125"/>
            </a:xfrm>
            <a:custGeom>
              <a:rect b="b" l="l" r="r" t="t"/>
              <a:pathLst>
                <a:path extrusionOk="0" h="365125" w="12192000">
                  <a:moveTo>
                    <a:pt x="0" y="0"/>
                  </a:moveTo>
                  <a:lnTo>
                    <a:pt x="12191999" y="0"/>
                  </a:lnTo>
                  <a:lnTo>
                    <a:pt x="12191999" y="365124"/>
                  </a:lnTo>
                  <a:lnTo>
                    <a:pt x="0" y="365124"/>
                  </a:lnTo>
                  <a:lnTo>
                    <a:pt x="0" y="0"/>
                  </a:lnTo>
                  <a:close/>
                </a:path>
              </a:pathLst>
            </a:custGeom>
            <a:noFill/>
            <a:ln cap="flat" cmpd="sng" w="12675">
              <a:solidFill>
                <a:srgbClr val="31538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pic>
        <p:nvPicPr>
          <p:cNvPr id="322" name="Google Shape;322;p28"/>
          <p:cNvPicPr preferRelativeResize="0"/>
          <p:nvPr/>
        </p:nvPicPr>
        <p:blipFill rotWithShape="1">
          <a:blip r:embed="rId3">
            <a:alphaModFix/>
          </a:blip>
          <a:srcRect b="0" l="0" r="0" t="0"/>
          <a:stretch/>
        </p:blipFill>
        <p:spPr>
          <a:xfrm>
            <a:off x="114845" y="6538273"/>
            <a:ext cx="7390800" cy="274337"/>
          </a:xfrm>
          <a:prstGeom prst="rect">
            <a:avLst/>
          </a:prstGeom>
          <a:noFill/>
          <a:ln>
            <a:noFill/>
          </a:ln>
        </p:spPr>
      </p:pic>
      <p:sp>
        <p:nvSpPr>
          <p:cNvPr id="323" name="Google Shape;323;p28"/>
          <p:cNvSpPr txBox="1"/>
          <p:nvPr/>
        </p:nvSpPr>
        <p:spPr>
          <a:xfrm>
            <a:off x="-113750" y="357475"/>
            <a:ext cx="12192000" cy="861900"/>
          </a:xfrm>
          <a:prstGeom prst="rect">
            <a:avLst/>
          </a:prstGeom>
          <a:noFill/>
          <a:ln>
            <a:noFill/>
          </a:ln>
        </p:spPr>
        <p:txBody>
          <a:bodyPr anchorCtr="0" anchor="t" bIns="91425" lIns="91425" spcFirstLastPara="1" rIns="91425" wrap="square" tIns="91425">
            <a:spAutoFit/>
          </a:bodyPr>
          <a:lstStyle/>
          <a:p>
            <a:pPr indent="0" lvl="0" marL="457200" rtl="0" algn="ctr">
              <a:spcBef>
                <a:spcPts val="0"/>
              </a:spcBef>
              <a:spcAft>
                <a:spcPts val="0"/>
              </a:spcAft>
              <a:buNone/>
            </a:pPr>
            <a:r>
              <a:rPr b="1" lang="en-US" sz="4400">
                <a:solidFill>
                  <a:schemeClr val="dk1"/>
                </a:solidFill>
              </a:rPr>
              <a:t>Naive Bayes Classifier</a:t>
            </a:r>
            <a:endParaRPr b="1" sz="4400">
              <a:latin typeface="Calibri"/>
              <a:ea typeface="Calibri"/>
              <a:cs typeface="Calibri"/>
              <a:sym typeface="Calibri"/>
            </a:endParaRPr>
          </a:p>
        </p:txBody>
      </p:sp>
      <p:sp>
        <p:nvSpPr>
          <p:cNvPr id="324" name="Google Shape;324;p28"/>
          <p:cNvSpPr txBox="1"/>
          <p:nvPr/>
        </p:nvSpPr>
        <p:spPr>
          <a:xfrm>
            <a:off x="72650" y="744475"/>
            <a:ext cx="6170400" cy="56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200">
              <a:solidFill>
                <a:schemeClr val="dk1"/>
              </a:solidFill>
            </a:endParaRPr>
          </a:p>
          <a:p>
            <a:pPr indent="0" lvl="0" marL="457200" rtl="0" algn="l">
              <a:spcBef>
                <a:spcPts val="0"/>
              </a:spcBef>
              <a:spcAft>
                <a:spcPts val="0"/>
              </a:spcAft>
              <a:buNone/>
            </a:pPr>
            <a:r>
              <a:t/>
            </a:r>
            <a:endParaRPr sz="600">
              <a:solidFill>
                <a:schemeClr val="dk1"/>
              </a:solidFill>
            </a:endParaRPr>
          </a:p>
          <a:p>
            <a:pPr indent="-368300" lvl="0" marL="457200" rtl="0" algn="l">
              <a:spcBef>
                <a:spcPts val="0"/>
              </a:spcBef>
              <a:spcAft>
                <a:spcPts val="0"/>
              </a:spcAft>
              <a:buClr>
                <a:schemeClr val="dk1"/>
              </a:buClr>
              <a:buSzPts val="2200"/>
              <a:buChar char="●"/>
            </a:pPr>
            <a:r>
              <a:rPr lang="en-US" sz="2200">
                <a:solidFill>
                  <a:schemeClr val="dk1"/>
                </a:solidFill>
              </a:rPr>
              <a:t>The Gaussian Naive Bayes classifier assumes each feature dimension is normally distributed and conditionally independent given the class.</a:t>
            </a:r>
            <a:endParaRPr sz="2200">
              <a:solidFill>
                <a:schemeClr val="dk1"/>
              </a:solidFill>
            </a:endParaRPr>
          </a:p>
          <a:p>
            <a:pPr indent="0" lvl="0" marL="457200" rtl="0" algn="l">
              <a:spcBef>
                <a:spcPts val="0"/>
              </a:spcBef>
              <a:spcAft>
                <a:spcPts val="0"/>
              </a:spcAft>
              <a:buNone/>
            </a:pPr>
            <a:r>
              <a:t/>
            </a:r>
            <a:endParaRPr sz="2300">
              <a:solidFill>
                <a:schemeClr val="dk1"/>
              </a:solidFill>
            </a:endParaRPr>
          </a:p>
          <a:p>
            <a:pPr indent="0" lvl="0" marL="457200" rtl="0" algn="l">
              <a:spcBef>
                <a:spcPts val="0"/>
              </a:spcBef>
              <a:spcAft>
                <a:spcPts val="0"/>
              </a:spcAft>
              <a:buNone/>
            </a:pPr>
            <a:r>
              <a:t/>
            </a:r>
            <a:endParaRPr sz="2300">
              <a:solidFill>
                <a:schemeClr val="dk1"/>
              </a:solidFill>
            </a:endParaRPr>
          </a:p>
          <a:p>
            <a:pPr indent="0" lvl="0" marL="457200" rtl="0" algn="l">
              <a:spcBef>
                <a:spcPts val="0"/>
              </a:spcBef>
              <a:spcAft>
                <a:spcPts val="0"/>
              </a:spcAft>
              <a:buNone/>
            </a:pPr>
            <a:r>
              <a:t/>
            </a:r>
            <a:endParaRPr sz="2300">
              <a:solidFill>
                <a:schemeClr val="dk1"/>
              </a:solidFill>
            </a:endParaRPr>
          </a:p>
          <a:p>
            <a:pPr indent="-368300" lvl="0" marL="457200" rtl="0" algn="l">
              <a:spcBef>
                <a:spcPts val="0"/>
              </a:spcBef>
              <a:spcAft>
                <a:spcPts val="0"/>
              </a:spcAft>
              <a:buClr>
                <a:schemeClr val="dk1"/>
              </a:buClr>
              <a:buSzPts val="2200"/>
              <a:buChar char="●"/>
            </a:pPr>
            <a:r>
              <a:rPr lang="en-US" sz="2300">
                <a:solidFill>
                  <a:schemeClr val="dk1"/>
                </a:solidFill>
              </a:rPr>
              <a:t>Works well with high-dimensional data,fast and efficient.</a:t>
            </a:r>
            <a:endParaRPr sz="2300">
              <a:solidFill>
                <a:schemeClr val="dk1"/>
              </a:solidFill>
            </a:endParaRPr>
          </a:p>
          <a:p>
            <a:pPr indent="-368300" lvl="0" marL="457200" rtl="0" algn="l">
              <a:spcBef>
                <a:spcPts val="0"/>
              </a:spcBef>
              <a:spcAft>
                <a:spcPts val="0"/>
              </a:spcAft>
              <a:buClr>
                <a:schemeClr val="dk1"/>
              </a:buClr>
              <a:buSzPts val="2200"/>
              <a:buChar char="●"/>
            </a:pPr>
            <a:r>
              <a:rPr lang="en-US" sz="2200">
                <a:solidFill>
                  <a:schemeClr val="dk1"/>
                </a:solidFill>
              </a:rPr>
              <a:t>Naive Bayes shows </a:t>
            </a:r>
            <a:r>
              <a:rPr b="1" lang="en-US" sz="2200">
                <a:solidFill>
                  <a:schemeClr val="dk1"/>
                </a:solidFill>
              </a:rPr>
              <a:t>slightly lower performance</a:t>
            </a:r>
            <a:r>
              <a:rPr lang="en-US" sz="2200">
                <a:solidFill>
                  <a:schemeClr val="dk1"/>
                </a:solidFill>
              </a:rPr>
              <a:t>, which is expected due to its strong independence assumption.</a:t>
            </a:r>
            <a:endParaRPr sz="2200">
              <a:solidFill>
                <a:schemeClr val="dk1"/>
              </a:solidFill>
            </a:endParaRPr>
          </a:p>
        </p:txBody>
      </p:sp>
      <p:pic>
        <p:nvPicPr>
          <p:cNvPr id="325" name="Google Shape;325;p28" title="Naive.jpg"/>
          <p:cNvPicPr preferRelativeResize="0"/>
          <p:nvPr/>
        </p:nvPicPr>
        <p:blipFill>
          <a:blip r:embed="rId4">
            <a:alphaModFix/>
          </a:blip>
          <a:stretch>
            <a:fillRect/>
          </a:stretch>
        </p:blipFill>
        <p:spPr>
          <a:xfrm>
            <a:off x="309875" y="2744125"/>
            <a:ext cx="5933175" cy="861900"/>
          </a:xfrm>
          <a:prstGeom prst="rect">
            <a:avLst/>
          </a:prstGeom>
          <a:noFill/>
          <a:ln>
            <a:noFill/>
          </a:ln>
        </p:spPr>
      </p:pic>
      <p:pic>
        <p:nvPicPr>
          <p:cNvPr id="326" name="Google Shape;326;p28" title="navie_bayes.png"/>
          <p:cNvPicPr preferRelativeResize="0"/>
          <p:nvPr/>
        </p:nvPicPr>
        <p:blipFill>
          <a:blip r:embed="rId5">
            <a:alphaModFix/>
          </a:blip>
          <a:stretch>
            <a:fillRect/>
          </a:stretch>
        </p:blipFill>
        <p:spPr>
          <a:xfrm>
            <a:off x="6395450" y="1371775"/>
            <a:ext cx="5334000" cy="4726100"/>
          </a:xfrm>
          <a:prstGeom prst="rect">
            <a:avLst/>
          </a:prstGeom>
          <a:noFill/>
          <a:ln>
            <a:noFill/>
          </a:ln>
        </p:spPr>
      </p:pic>
      <p:sp>
        <p:nvSpPr>
          <p:cNvPr id="327" name="Google Shape;327;p28"/>
          <p:cNvSpPr txBox="1"/>
          <p:nvPr/>
        </p:nvSpPr>
        <p:spPr>
          <a:xfrm>
            <a:off x="114850" y="83863"/>
            <a:ext cx="1441800" cy="197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FFFFFF"/>
                </a:solidFill>
                <a:latin typeface="Lucida Sans"/>
                <a:ea typeface="Lucida Sans"/>
                <a:cs typeface="Lucida Sans"/>
                <a:sym typeface="Lucida Sans"/>
              </a:rPr>
              <a:t>Date:15/05/2025</a:t>
            </a:r>
            <a:endParaRPr sz="1200">
              <a:latin typeface="Lucida Sans"/>
              <a:ea typeface="Lucida Sans"/>
              <a:cs typeface="Lucida Sans"/>
              <a:sym typeface="Lucida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9"/>
          <p:cNvSpPr/>
          <p:nvPr/>
        </p:nvSpPr>
        <p:spPr>
          <a:xfrm>
            <a:off x="0" y="0"/>
            <a:ext cx="12192000" cy="365125"/>
          </a:xfrm>
          <a:custGeom>
            <a:rect b="b" l="l" r="r" t="t"/>
            <a:pathLst>
              <a:path extrusionOk="0" h="365125" w="12192000">
                <a:moveTo>
                  <a:pt x="12191999" y="365126"/>
                </a:moveTo>
                <a:lnTo>
                  <a:pt x="0" y="365126"/>
                </a:lnTo>
                <a:lnTo>
                  <a:pt x="0" y="0"/>
                </a:lnTo>
                <a:lnTo>
                  <a:pt x="12191999" y="0"/>
                </a:lnTo>
                <a:lnTo>
                  <a:pt x="12191999" y="365126"/>
                </a:lnTo>
                <a:close/>
              </a:path>
            </a:pathLst>
          </a:custGeom>
          <a:solidFill>
            <a:srgbClr val="59167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nvGrpSpPr>
          <p:cNvPr id="333" name="Google Shape;333;p29"/>
          <p:cNvGrpSpPr/>
          <p:nvPr/>
        </p:nvGrpSpPr>
        <p:grpSpPr>
          <a:xfrm>
            <a:off x="0" y="6492875"/>
            <a:ext cx="12192000" cy="365125"/>
            <a:chOff x="0" y="6492875"/>
            <a:chExt cx="12192000" cy="365125"/>
          </a:xfrm>
        </p:grpSpPr>
        <p:sp>
          <p:nvSpPr>
            <p:cNvPr id="334" name="Google Shape;334;p29"/>
            <p:cNvSpPr/>
            <p:nvPr/>
          </p:nvSpPr>
          <p:spPr>
            <a:xfrm>
              <a:off x="0" y="6492875"/>
              <a:ext cx="12192000" cy="365125"/>
            </a:xfrm>
            <a:custGeom>
              <a:rect b="b" l="l" r="r" t="t"/>
              <a:pathLst>
                <a:path extrusionOk="0" h="365125" w="12192000">
                  <a:moveTo>
                    <a:pt x="12191999" y="365124"/>
                  </a:moveTo>
                  <a:lnTo>
                    <a:pt x="0" y="365124"/>
                  </a:lnTo>
                  <a:lnTo>
                    <a:pt x="0" y="0"/>
                  </a:lnTo>
                  <a:lnTo>
                    <a:pt x="12191999" y="0"/>
                  </a:lnTo>
                  <a:lnTo>
                    <a:pt x="12191999" y="365124"/>
                  </a:lnTo>
                  <a:close/>
                </a:path>
              </a:pathLst>
            </a:custGeom>
            <a:solidFill>
              <a:srgbClr val="59167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35" name="Google Shape;335;p29"/>
            <p:cNvSpPr/>
            <p:nvPr/>
          </p:nvSpPr>
          <p:spPr>
            <a:xfrm>
              <a:off x="0" y="6492875"/>
              <a:ext cx="12192000" cy="365125"/>
            </a:xfrm>
            <a:custGeom>
              <a:rect b="b" l="l" r="r" t="t"/>
              <a:pathLst>
                <a:path extrusionOk="0" h="365125" w="12192000">
                  <a:moveTo>
                    <a:pt x="0" y="0"/>
                  </a:moveTo>
                  <a:lnTo>
                    <a:pt x="12191999" y="0"/>
                  </a:lnTo>
                  <a:lnTo>
                    <a:pt x="12191999" y="365124"/>
                  </a:lnTo>
                  <a:lnTo>
                    <a:pt x="0" y="365124"/>
                  </a:lnTo>
                  <a:lnTo>
                    <a:pt x="0" y="0"/>
                  </a:lnTo>
                  <a:close/>
                </a:path>
              </a:pathLst>
            </a:custGeom>
            <a:noFill/>
            <a:ln cap="flat" cmpd="sng" w="12675">
              <a:solidFill>
                <a:srgbClr val="31538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pic>
        <p:nvPicPr>
          <p:cNvPr id="336" name="Google Shape;336;p29"/>
          <p:cNvPicPr preferRelativeResize="0"/>
          <p:nvPr/>
        </p:nvPicPr>
        <p:blipFill rotWithShape="1">
          <a:blip r:embed="rId3">
            <a:alphaModFix/>
          </a:blip>
          <a:srcRect b="0" l="0" r="0" t="0"/>
          <a:stretch/>
        </p:blipFill>
        <p:spPr>
          <a:xfrm>
            <a:off x="114845" y="6538273"/>
            <a:ext cx="7390800" cy="274337"/>
          </a:xfrm>
          <a:prstGeom prst="rect">
            <a:avLst/>
          </a:prstGeom>
          <a:noFill/>
          <a:ln>
            <a:noFill/>
          </a:ln>
        </p:spPr>
      </p:pic>
      <p:sp>
        <p:nvSpPr>
          <p:cNvPr id="337" name="Google Shape;337;p29"/>
          <p:cNvSpPr txBox="1"/>
          <p:nvPr/>
        </p:nvSpPr>
        <p:spPr>
          <a:xfrm>
            <a:off x="-113750" y="357475"/>
            <a:ext cx="12192000" cy="861900"/>
          </a:xfrm>
          <a:prstGeom prst="rect">
            <a:avLst/>
          </a:prstGeom>
          <a:noFill/>
          <a:ln>
            <a:noFill/>
          </a:ln>
        </p:spPr>
        <p:txBody>
          <a:bodyPr anchorCtr="0" anchor="t" bIns="91425" lIns="91425" spcFirstLastPara="1" rIns="91425" wrap="square" tIns="91425">
            <a:spAutoFit/>
          </a:bodyPr>
          <a:lstStyle/>
          <a:p>
            <a:pPr indent="0" lvl="0" marL="457200" rtl="0" algn="ctr">
              <a:spcBef>
                <a:spcPts val="0"/>
              </a:spcBef>
              <a:spcAft>
                <a:spcPts val="0"/>
              </a:spcAft>
              <a:buNone/>
            </a:pPr>
            <a:r>
              <a:rPr b="1" lang="en-US" sz="4400">
                <a:solidFill>
                  <a:schemeClr val="dk1"/>
                </a:solidFill>
              </a:rPr>
              <a:t>KNeighborsClassifier</a:t>
            </a:r>
            <a:endParaRPr b="1" sz="4400">
              <a:latin typeface="Calibri"/>
              <a:ea typeface="Calibri"/>
              <a:cs typeface="Calibri"/>
              <a:sym typeface="Calibri"/>
            </a:endParaRPr>
          </a:p>
        </p:txBody>
      </p:sp>
      <p:sp>
        <p:nvSpPr>
          <p:cNvPr id="338" name="Google Shape;338;p29"/>
          <p:cNvSpPr txBox="1"/>
          <p:nvPr/>
        </p:nvSpPr>
        <p:spPr>
          <a:xfrm>
            <a:off x="72650" y="744475"/>
            <a:ext cx="6170400" cy="56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200">
              <a:solidFill>
                <a:schemeClr val="dk1"/>
              </a:solidFill>
            </a:endParaRPr>
          </a:p>
          <a:p>
            <a:pPr indent="-381000" lvl="0" marL="457200" rtl="0" algn="l">
              <a:spcBef>
                <a:spcPts val="0"/>
              </a:spcBef>
              <a:spcAft>
                <a:spcPts val="0"/>
              </a:spcAft>
              <a:buClr>
                <a:schemeClr val="dk1"/>
              </a:buClr>
              <a:buSzPts val="2400"/>
              <a:buChar char="●"/>
            </a:pPr>
            <a:r>
              <a:rPr b="1" lang="en-US" sz="2400">
                <a:solidFill>
                  <a:schemeClr val="dk1"/>
                </a:solidFill>
              </a:rPr>
              <a:t>Ins</a:t>
            </a:r>
            <a:r>
              <a:rPr b="1" lang="en-US" sz="2400">
                <a:solidFill>
                  <a:schemeClr val="dk1"/>
                </a:solidFill>
              </a:rPr>
              <a:t>tance-based learning method</a:t>
            </a:r>
            <a:endParaRPr b="1" sz="2400">
              <a:solidFill>
                <a:schemeClr val="dk1"/>
              </a:solidFill>
            </a:endParaRPr>
          </a:p>
          <a:p>
            <a:pPr indent="0" lvl="0" marL="457200" rtl="0" algn="l">
              <a:spcBef>
                <a:spcPts val="0"/>
              </a:spcBef>
              <a:spcAft>
                <a:spcPts val="0"/>
              </a:spcAft>
              <a:buNone/>
            </a:pPr>
            <a:r>
              <a:t/>
            </a:r>
            <a:endParaRPr b="1" sz="600">
              <a:solidFill>
                <a:schemeClr val="dk1"/>
              </a:solidFill>
            </a:endParaRPr>
          </a:p>
          <a:p>
            <a:pPr indent="-368300" lvl="0" marL="457200" rtl="0" algn="l">
              <a:spcBef>
                <a:spcPts val="0"/>
              </a:spcBef>
              <a:spcAft>
                <a:spcPts val="0"/>
              </a:spcAft>
              <a:buClr>
                <a:schemeClr val="dk1"/>
              </a:buClr>
              <a:buSzPts val="2200"/>
              <a:buChar char="●"/>
            </a:pPr>
            <a:r>
              <a:rPr lang="en-US" sz="2200">
                <a:solidFill>
                  <a:schemeClr val="dk1"/>
                </a:solidFill>
              </a:rPr>
              <a:t>KNN is a distance-based classifier that predicts a class by looking at the majority class among the K closest data points.</a:t>
            </a:r>
            <a:endParaRPr sz="2200">
              <a:solidFill>
                <a:schemeClr val="dk1"/>
              </a:solidFill>
            </a:endParaRPr>
          </a:p>
          <a:p>
            <a:pPr indent="0" lvl="0" marL="457200" rtl="0" algn="l">
              <a:spcBef>
                <a:spcPts val="0"/>
              </a:spcBef>
              <a:spcAft>
                <a:spcPts val="0"/>
              </a:spcAft>
              <a:buNone/>
            </a:pPr>
            <a:r>
              <a:t/>
            </a:r>
            <a:endParaRPr sz="600">
              <a:solidFill>
                <a:schemeClr val="dk1"/>
              </a:solidFill>
            </a:endParaRPr>
          </a:p>
          <a:p>
            <a:pPr indent="0" lvl="0" marL="0" rtl="0" algn="l">
              <a:spcBef>
                <a:spcPts val="0"/>
              </a:spcBef>
              <a:spcAft>
                <a:spcPts val="0"/>
              </a:spcAft>
              <a:buNone/>
            </a:pPr>
            <a:r>
              <a:t/>
            </a:r>
            <a:endParaRPr sz="2200">
              <a:solidFill>
                <a:schemeClr val="dk1"/>
              </a:solidFill>
            </a:endParaRPr>
          </a:p>
          <a:p>
            <a:pPr indent="0" lvl="0" marL="0" rtl="0" algn="l">
              <a:spcBef>
                <a:spcPts val="0"/>
              </a:spcBef>
              <a:spcAft>
                <a:spcPts val="0"/>
              </a:spcAft>
              <a:buNone/>
            </a:pPr>
            <a:r>
              <a:t/>
            </a:r>
            <a:endParaRPr sz="2200">
              <a:solidFill>
                <a:schemeClr val="dk1"/>
              </a:solidFill>
            </a:endParaRPr>
          </a:p>
          <a:p>
            <a:pPr indent="0" lvl="0" marL="0" rtl="0" algn="l">
              <a:spcBef>
                <a:spcPts val="0"/>
              </a:spcBef>
              <a:spcAft>
                <a:spcPts val="0"/>
              </a:spcAft>
              <a:buNone/>
            </a:pPr>
            <a:r>
              <a:t/>
            </a:r>
            <a:endParaRPr sz="2200">
              <a:solidFill>
                <a:schemeClr val="dk1"/>
              </a:solidFill>
            </a:endParaRPr>
          </a:p>
          <a:p>
            <a:pPr indent="-368300" lvl="0" marL="457200" rtl="0" algn="l">
              <a:spcBef>
                <a:spcPts val="0"/>
              </a:spcBef>
              <a:spcAft>
                <a:spcPts val="0"/>
              </a:spcAft>
              <a:buClr>
                <a:schemeClr val="dk1"/>
              </a:buClr>
              <a:buSzPts val="2200"/>
              <a:buChar char="●"/>
            </a:pPr>
            <a:r>
              <a:rPr lang="en-US" sz="2200">
                <a:solidFill>
                  <a:schemeClr val="dk1"/>
                </a:solidFill>
              </a:rPr>
              <a:t>At k = 3, the model achieved the highest accuracy, suggesting this is the optimal value for k.</a:t>
            </a:r>
            <a:endParaRPr sz="2200">
              <a:solidFill>
                <a:schemeClr val="dk1"/>
              </a:solidFill>
            </a:endParaRPr>
          </a:p>
          <a:p>
            <a:pPr indent="0" lvl="0" marL="457200" rtl="0" algn="l">
              <a:spcBef>
                <a:spcPts val="0"/>
              </a:spcBef>
              <a:spcAft>
                <a:spcPts val="0"/>
              </a:spcAft>
              <a:buNone/>
            </a:pPr>
            <a:r>
              <a:t/>
            </a:r>
            <a:endParaRPr sz="600">
              <a:solidFill>
                <a:schemeClr val="dk1"/>
              </a:solidFill>
            </a:endParaRPr>
          </a:p>
          <a:p>
            <a:pPr indent="0" lvl="0" marL="457200" rtl="0" algn="l">
              <a:spcBef>
                <a:spcPts val="0"/>
              </a:spcBef>
              <a:spcAft>
                <a:spcPts val="0"/>
              </a:spcAft>
              <a:buNone/>
            </a:pPr>
            <a:r>
              <a:t/>
            </a:r>
            <a:endParaRPr sz="600">
              <a:solidFill>
                <a:schemeClr val="dk1"/>
              </a:solidFill>
            </a:endParaRPr>
          </a:p>
          <a:p>
            <a:pPr indent="-368300" lvl="0" marL="457200" rtl="0" algn="l">
              <a:spcBef>
                <a:spcPts val="0"/>
              </a:spcBef>
              <a:spcAft>
                <a:spcPts val="0"/>
              </a:spcAft>
              <a:buClr>
                <a:schemeClr val="dk1"/>
              </a:buClr>
              <a:buSzPts val="2200"/>
              <a:buChar char="●"/>
            </a:pPr>
            <a:r>
              <a:rPr lang="en-US" sz="2200">
                <a:solidFill>
                  <a:schemeClr val="dk1"/>
                </a:solidFill>
              </a:rPr>
              <a:t>KNN is sensitive to</a:t>
            </a:r>
            <a:r>
              <a:rPr b="1" lang="en-US" sz="2200">
                <a:solidFill>
                  <a:schemeClr val="dk1"/>
                </a:solidFill>
              </a:rPr>
              <a:t> outliers</a:t>
            </a:r>
            <a:r>
              <a:rPr lang="en-US" sz="2200">
                <a:solidFill>
                  <a:schemeClr val="dk1"/>
                </a:solidFill>
              </a:rPr>
              <a:t> and noisy data</a:t>
            </a:r>
            <a:endParaRPr sz="2200">
              <a:solidFill>
                <a:schemeClr val="dk1"/>
              </a:solidFill>
            </a:endParaRPr>
          </a:p>
          <a:p>
            <a:pPr indent="0" lvl="0" marL="457200" rtl="0" algn="l">
              <a:spcBef>
                <a:spcPts val="0"/>
              </a:spcBef>
              <a:spcAft>
                <a:spcPts val="0"/>
              </a:spcAft>
              <a:buNone/>
            </a:pPr>
            <a:r>
              <a:rPr lang="en-US" sz="2200">
                <a:solidFill>
                  <a:schemeClr val="dk1"/>
                </a:solidFill>
              </a:rPr>
              <a:t>because it looks at the k nearest neighbors for classification. Even a small amount</a:t>
            </a:r>
            <a:endParaRPr sz="2200">
              <a:solidFill>
                <a:schemeClr val="dk1"/>
              </a:solidFill>
            </a:endParaRPr>
          </a:p>
          <a:p>
            <a:pPr indent="0" lvl="0" marL="457200" rtl="0" algn="l">
              <a:spcBef>
                <a:spcPts val="0"/>
              </a:spcBef>
              <a:spcAft>
                <a:spcPts val="0"/>
              </a:spcAft>
              <a:buNone/>
            </a:pPr>
            <a:r>
              <a:rPr lang="en-US" sz="2200">
                <a:solidFill>
                  <a:schemeClr val="dk1"/>
                </a:solidFill>
              </a:rPr>
              <a:t>of noise can impact predictions.</a:t>
            </a:r>
            <a:endParaRPr sz="2200">
              <a:solidFill>
                <a:schemeClr val="dk1"/>
              </a:solidFill>
            </a:endParaRPr>
          </a:p>
          <a:p>
            <a:pPr indent="0" lvl="0" marL="0" rtl="0" algn="l">
              <a:spcBef>
                <a:spcPts val="0"/>
              </a:spcBef>
              <a:spcAft>
                <a:spcPts val="0"/>
              </a:spcAft>
              <a:buNone/>
            </a:pPr>
            <a:r>
              <a:t/>
            </a:r>
            <a:endParaRPr sz="2200">
              <a:solidFill>
                <a:schemeClr val="dk1"/>
              </a:solidFill>
            </a:endParaRPr>
          </a:p>
        </p:txBody>
      </p:sp>
      <p:pic>
        <p:nvPicPr>
          <p:cNvPr id="339" name="Google Shape;339;p29" title="knn.jpg"/>
          <p:cNvPicPr preferRelativeResize="0"/>
          <p:nvPr/>
        </p:nvPicPr>
        <p:blipFill>
          <a:blip r:embed="rId4">
            <a:alphaModFix/>
          </a:blip>
          <a:stretch>
            <a:fillRect/>
          </a:stretch>
        </p:blipFill>
        <p:spPr>
          <a:xfrm>
            <a:off x="156550" y="2721050"/>
            <a:ext cx="6002600" cy="861900"/>
          </a:xfrm>
          <a:prstGeom prst="rect">
            <a:avLst/>
          </a:prstGeom>
          <a:noFill/>
          <a:ln>
            <a:noFill/>
          </a:ln>
        </p:spPr>
      </p:pic>
      <p:pic>
        <p:nvPicPr>
          <p:cNvPr id="340" name="Google Shape;340;p29" title="KNN.png"/>
          <p:cNvPicPr preferRelativeResize="0"/>
          <p:nvPr/>
        </p:nvPicPr>
        <p:blipFill>
          <a:blip r:embed="rId5">
            <a:alphaModFix/>
          </a:blip>
          <a:stretch>
            <a:fillRect/>
          </a:stretch>
        </p:blipFill>
        <p:spPr>
          <a:xfrm>
            <a:off x="6395450" y="1371775"/>
            <a:ext cx="5644149" cy="4809924"/>
          </a:xfrm>
          <a:prstGeom prst="rect">
            <a:avLst/>
          </a:prstGeom>
          <a:noFill/>
          <a:ln>
            <a:noFill/>
          </a:ln>
        </p:spPr>
      </p:pic>
      <p:sp>
        <p:nvSpPr>
          <p:cNvPr id="341" name="Google Shape;341;p29"/>
          <p:cNvSpPr txBox="1"/>
          <p:nvPr/>
        </p:nvSpPr>
        <p:spPr>
          <a:xfrm>
            <a:off x="114850" y="83863"/>
            <a:ext cx="1441800" cy="197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FFFFFF"/>
                </a:solidFill>
                <a:latin typeface="Lucida Sans"/>
                <a:ea typeface="Lucida Sans"/>
                <a:cs typeface="Lucida Sans"/>
                <a:sym typeface="Lucida Sans"/>
              </a:rPr>
              <a:t>Date:15/05/2025</a:t>
            </a:r>
            <a:endParaRPr sz="1200">
              <a:latin typeface="Lucida Sans"/>
              <a:ea typeface="Lucida Sans"/>
              <a:cs typeface="Lucida Sans"/>
              <a:sym typeface="Lucida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0"/>
          <p:cNvSpPr/>
          <p:nvPr/>
        </p:nvSpPr>
        <p:spPr>
          <a:xfrm>
            <a:off x="0" y="0"/>
            <a:ext cx="12192000" cy="365125"/>
          </a:xfrm>
          <a:custGeom>
            <a:rect b="b" l="l" r="r" t="t"/>
            <a:pathLst>
              <a:path extrusionOk="0" h="365125" w="12192000">
                <a:moveTo>
                  <a:pt x="12191999" y="365126"/>
                </a:moveTo>
                <a:lnTo>
                  <a:pt x="0" y="365126"/>
                </a:lnTo>
                <a:lnTo>
                  <a:pt x="0" y="0"/>
                </a:lnTo>
                <a:lnTo>
                  <a:pt x="12191999" y="0"/>
                </a:lnTo>
                <a:lnTo>
                  <a:pt x="12191999" y="365126"/>
                </a:lnTo>
                <a:close/>
              </a:path>
            </a:pathLst>
          </a:custGeom>
          <a:solidFill>
            <a:srgbClr val="59167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nvGrpSpPr>
          <p:cNvPr id="347" name="Google Shape;347;p30"/>
          <p:cNvGrpSpPr/>
          <p:nvPr/>
        </p:nvGrpSpPr>
        <p:grpSpPr>
          <a:xfrm>
            <a:off x="0" y="6492875"/>
            <a:ext cx="12192000" cy="365125"/>
            <a:chOff x="0" y="6492875"/>
            <a:chExt cx="12192000" cy="365125"/>
          </a:xfrm>
        </p:grpSpPr>
        <p:sp>
          <p:nvSpPr>
            <p:cNvPr id="348" name="Google Shape;348;p30"/>
            <p:cNvSpPr/>
            <p:nvPr/>
          </p:nvSpPr>
          <p:spPr>
            <a:xfrm>
              <a:off x="0" y="6492875"/>
              <a:ext cx="12192000" cy="365125"/>
            </a:xfrm>
            <a:custGeom>
              <a:rect b="b" l="l" r="r" t="t"/>
              <a:pathLst>
                <a:path extrusionOk="0" h="365125" w="12192000">
                  <a:moveTo>
                    <a:pt x="12191999" y="365124"/>
                  </a:moveTo>
                  <a:lnTo>
                    <a:pt x="0" y="365124"/>
                  </a:lnTo>
                  <a:lnTo>
                    <a:pt x="0" y="0"/>
                  </a:lnTo>
                  <a:lnTo>
                    <a:pt x="12191999" y="0"/>
                  </a:lnTo>
                  <a:lnTo>
                    <a:pt x="12191999" y="365124"/>
                  </a:lnTo>
                  <a:close/>
                </a:path>
              </a:pathLst>
            </a:custGeom>
            <a:solidFill>
              <a:srgbClr val="59167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49" name="Google Shape;349;p30"/>
            <p:cNvSpPr/>
            <p:nvPr/>
          </p:nvSpPr>
          <p:spPr>
            <a:xfrm>
              <a:off x="0" y="6492875"/>
              <a:ext cx="12192000" cy="365125"/>
            </a:xfrm>
            <a:custGeom>
              <a:rect b="b" l="l" r="r" t="t"/>
              <a:pathLst>
                <a:path extrusionOk="0" h="365125" w="12192000">
                  <a:moveTo>
                    <a:pt x="0" y="0"/>
                  </a:moveTo>
                  <a:lnTo>
                    <a:pt x="12191999" y="0"/>
                  </a:lnTo>
                  <a:lnTo>
                    <a:pt x="12191999" y="365124"/>
                  </a:lnTo>
                  <a:lnTo>
                    <a:pt x="0" y="365124"/>
                  </a:lnTo>
                  <a:lnTo>
                    <a:pt x="0" y="0"/>
                  </a:lnTo>
                  <a:close/>
                </a:path>
              </a:pathLst>
            </a:custGeom>
            <a:noFill/>
            <a:ln cap="flat" cmpd="sng" w="12675">
              <a:solidFill>
                <a:srgbClr val="31538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pic>
        <p:nvPicPr>
          <p:cNvPr id="350" name="Google Shape;350;p30"/>
          <p:cNvPicPr preferRelativeResize="0"/>
          <p:nvPr/>
        </p:nvPicPr>
        <p:blipFill rotWithShape="1">
          <a:blip r:embed="rId3">
            <a:alphaModFix/>
          </a:blip>
          <a:srcRect b="0" l="0" r="0" t="0"/>
          <a:stretch/>
        </p:blipFill>
        <p:spPr>
          <a:xfrm>
            <a:off x="114845" y="6538273"/>
            <a:ext cx="7390800" cy="274337"/>
          </a:xfrm>
          <a:prstGeom prst="rect">
            <a:avLst/>
          </a:prstGeom>
          <a:noFill/>
          <a:ln>
            <a:noFill/>
          </a:ln>
        </p:spPr>
      </p:pic>
      <p:sp>
        <p:nvSpPr>
          <p:cNvPr id="351" name="Google Shape;351;p30"/>
          <p:cNvSpPr txBox="1"/>
          <p:nvPr/>
        </p:nvSpPr>
        <p:spPr>
          <a:xfrm>
            <a:off x="-113750" y="357475"/>
            <a:ext cx="12192000" cy="861900"/>
          </a:xfrm>
          <a:prstGeom prst="rect">
            <a:avLst/>
          </a:prstGeom>
          <a:noFill/>
          <a:ln>
            <a:noFill/>
          </a:ln>
        </p:spPr>
        <p:txBody>
          <a:bodyPr anchorCtr="0" anchor="t" bIns="91425" lIns="91425" spcFirstLastPara="1" rIns="91425" wrap="square" tIns="91425">
            <a:spAutoFit/>
          </a:bodyPr>
          <a:lstStyle/>
          <a:p>
            <a:pPr indent="0" lvl="0" marL="457200" rtl="0" algn="ctr">
              <a:spcBef>
                <a:spcPts val="0"/>
              </a:spcBef>
              <a:spcAft>
                <a:spcPts val="0"/>
              </a:spcAft>
              <a:buNone/>
            </a:pPr>
            <a:r>
              <a:rPr b="1" lang="en-US" sz="4400">
                <a:solidFill>
                  <a:schemeClr val="dk1"/>
                </a:solidFill>
              </a:rPr>
              <a:t>Decision Trees</a:t>
            </a:r>
            <a:endParaRPr b="1" sz="4400">
              <a:latin typeface="Calibri"/>
              <a:ea typeface="Calibri"/>
              <a:cs typeface="Calibri"/>
              <a:sym typeface="Calibri"/>
            </a:endParaRPr>
          </a:p>
        </p:txBody>
      </p:sp>
      <p:sp>
        <p:nvSpPr>
          <p:cNvPr id="352" name="Google Shape;352;p30"/>
          <p:cNvSpPr txBox="1"/>
          <p:nvPr/>
        </p:nvSpPr>
        <p:spPr>
          <a:xfrm>
            <a:off x="72650" y="744475"/>
            <a:ext cx="6170400" cy="56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200">
              <a:solidFill>
                <a:schemeClr val="dk1"/>
              </a:solidFill>
            </a:endParaRPr>
          </a:p>
          <a:p>
            <a:pPr indent="0" lvl="0" marL="457200" rtl="0" algn="l">
              <a:spcBef>
                <a:spcPts val="0"/>
              </a:spcBef>
              <a:spcAft>
                <a:spcPts val="0"/>
              </a:spcAft>
              <a:buNone/>
            </a:pPr>
            <a:r>
              <a:t/>
            </a:r>
            <a:endParaRPr sz="600">
              <a:solidFill>
                <a:schemeClr val="dk1"/>
              </a:solidFill>
            </a:endParaRPr>
          </a:p>
          <a:p>
            <a:pPr indent="-368300" lvl="0" marL="457200" rtl="0" algn="l">
              <a:spcBef>
                <a:spcPts val="0"/>
              </a:spcBef>
              <a:spcAft>
                <a:spcPts val="0"/>
              </a:spcAft>
              <a:buClr>
                <a:schemeClr val="dk1"/>
              </a:buClr>
              <a:buSzPts val="2200"/>
              <a:buChar char="●"/>
            </a:pPr>
            <a:r>
              <a:rPr lang="en-US" sz="2200">
                <a:solidFill>
                  <a:schemeClr val="dk1"/>
                </a:solidFill>
              </a:rPr>
              <a:t>It works by recursively splitting the dataset into subsets based on feature values that best separate the target classes.</a:t>
            </a:r>
            <a:endParaRPr sz="1000">
              <a:solidFill>
                <a:schemeClr val="dk1"/>
              </a:solidFill>
            </a:endParaRPr>
          </a:p>
          <a:p>
            <a:pPr indent="0" lvl="0" marL="0" rtl="0" algn="l">
              <a:spcBef>
                <a:spcPts val="0"/>
              </a:spcBef>
              <a:spcAft>
                <a:spcPts val="0"/>
              </a:spcAft>
              <a:buNone/>
            </a:pPr>
            <a:r>
              <a:t/>
            </a:r>
            <a:endParaRPr sz="2200">
              <a:solidFill>
                <a:schemeClr val="dk1"/>
              </a:solidFill>
            </a:endParaRPr>
          </a:p>
          <a:p>
            <a:pPr indent="0" lvl="0" marL="0" rtl="0" algn="l">
              <a:spcBef>
                <a:spcPts val="0"/>
              </a:spcBef>
              <a:spcAft>
                <a:spcPts val="0"/>
              </a:spcAft>
              <a:buNone/>
            </a:pPr>
            <a:r>
              <a:t/>
            </a:r>
            <a:endParaRPr sz="2200">
              <a:solidFill>
                <a:schemeClr val="dk1"/>
              </a:solidFill>
            </a:endParaRPr>
          </a:p>
          <a:p>
            <a:pPr indent="0" lvl="0" marL="0" rtl="0" algn="l">
              <a:spcBef>
                <a:spcPts val="0"/>
              </a:spcBef>
              <a:spcAft>
                <a:spcPts val="0"/>
              </a:spcAft>
              <a:buNone/>
            </a:pPr>
            <a:r>
              <a:t/>
            </a:r>
            <a:endParaRPr sz="2200">
              <a:solidFill>
                <a:schemeClr val="dk1"/>
              </a:solidFill>
            </a:endParaRPr>
          </a:p>
          <a:p>
            <a:pPr indent="0" lvl="0" marL="0" rtl="0" algn="l">
              <a:spcBef>
                <a:spcPts val="0"/>
              </a:spcBef>
              <a:spcAft>
                <a:spcPts val="0"/>
              </a:spcAft>
              <a:buNone/>
            </a:pPr>
            <a:r>
              <a:t/>
            </a:r>
            <a:endParaRPr sz="600">
              <a:solidFill>
                <a:schemeClr val="dk1"/>
              </a:solidFill>
            </a:endParaRPr>
          </a:p>
          <a:p>
            <a:pPr indent="-368300" lvl="0" marL="457200" rtl="0" algn="l">
              <a:spcBef>
                <a:spcPts val="0"/>
              </a:spcBef>
              <a:spcAft>
                <a:spcPts val="0"/>
              </a:spcAft>
              <a:buClr>
                <a:schemeClr val="dk1"/>
              </a:buClr>
              <a:buSzPts val="2200"/>
              <a:buChar char="●"/>
            </a:pPr>
            <a:r>
              <a:rPr lang="en-US" sz="2200">
                <a:solidFill>
                  <a:schemeClr val="dk1"/>
                </a:solidFill>
              </a:rPr>
              <a:t>The advantage is </a:t>
            </a:r>
            <a:r>
              <a:rPr b="1" lang="en-US" sz="2200">
                <a:solidFill>
                  <a:schemeClr val="dk1"/>
                </a:solidFill>
              </a:rPr>
              <a:t>no need for feature scaling.</a:t>
            </a:r>
            <a:endParaRPr b="1" sz="2200">
              <a:solidFill>
                <a:schemeClr val="dk1"/>
              </a:solidFill>
            </a:endParaRPr>
          </a:p>
          <a:p>
            <a:pPr indent="0" lvl="0" marL="457200" rtl="0" algn="l">
              <a:spcBef>
                <a:spcPts val="0"/>
              </a:spcBef>
              <a:spcAft>
                <a:spcPts val="0"/>
              </a:spcAft>
              <a:buNone/>
            </a:pPr>
            <a:r>
              <a:t/>
            </a:r>
            <a:endParaRPr b="1" sz="600">
              <a:solidFill>
                <a:schemeClr val="dk1"/>
              </a:solidFill>
            </a:endParaRPr>
          </a:p>
          <a:p>
            <a:pPr indent="-368300" lvl="0" marL="457200" rtl="0" algn="l">
              <a:spcBef>
                <a:spcPts val="0"/>
              </a:spcBef>
              <a:spcAft>
                <a:spcPts val="0"/>
              </a:spcAft>
              <a:buClr>
                <a:schemeClr val="dk1"/>
              </a:buClr>
              <a:buSzPts val="2200"/>
              <a:buChar char="●"/>
            </a:pPr>
            <a:r>
              <a:rPr lang="en-US" sz="2200">
                <a:solidFill>
                  <a:schemeClr val="dk1"/>
                </a:solidFill>
              </a:rPr>
              <a:t>Handles both </a:t>
            </a:r>
            <a:r>
              <a:rPr b="1" lang="en-US" sz="2200">
                <a:solidFill>
                  <a:schemeClr val="dk1"/>
                </a:solidFill>
              </a:rPr>
              <a:t>numerical and categorical</a:t>
            </a:r>
            <a:r>
              <a:rPr lang="en-US" sz="2200">
                <a:solidFill>
                  <a:schemeClr val="dk1"/>
                </a:solidFill>
              </a:rPr>
              <a:t> data.</a:t>
            </a:r>
            <a:endParaRPr sz="2200">
              <a:solidFill>
                <a:schemeClr val="dk1"/>
              </a:solidFill>
            </a:endParaRPr>
          </a:p>
          <a:p>
            <a:pPr indent="0" lvl="0" marL="457200" rtl="0" algn="l">
              <a:spcBef>
                <a:spcPts val="0"/>
              </a:spcBef>
              <a:spcAft>
                <a:spcPts val="0"/>
              </a:spcAft>
              <a:buNone/>
            </a:pPr>
            <a:r>
              <a:t/>
            </a:r>
            <a:endParaRPr sz="600">
              <a:solidFill>
                <a:schemeClr val="dk1"/>
              </a:solidFill>
            </a:endParaRPr>
          </a:p>
          <a:p>
            <a:pPr indent="-368300" lvl="0" marL="457200" rtl="0" algn="l">
              <a:spcBef>
                <a:spcPts val="0"/>
              </a:spcBef>
              <a:spcAft>
                <a:spcPts val="0"/>
              </a:spcAft>
              <a:buClr>
                <a:schemeClr val="dk1"/>
              </a:buClr>
              <a:buSzPts val="2200"/>
              <a:buChar char="●"/>
            </a:pPr>
            <a:r>
              <a:rPr lang="en-US" sz="2200">
                <a:solidFill>
                  <a:schemeClr val="dk1"/>
                </a:solidFill>
              </a:rPr>
              <a:t>Prone to</a:t>
            </a:r>
            <a:r>
              <a:rPr b="1" lang="en-US" sz="2200">
                <a:solidFill>
                  <a:schemeClr val="dk1"/>
                </a:solidFill>
              </a:rPr>
              <a:t> overfitting</a:t>
            </a:r>
            <a:r>
              <a:rPr lang="en-US" sz="2200">
                <a:solidFill>
                  <a:schemeClr val="dk1"/>
                </a:solidFill>
              </a:rPr>
              <a:t> on noisy data.</a:t>
            </a:r>
            <a:endParaRPr sz="2200">
              <a:solidFill>
                <a:schemeClr val="dk1"/>
              </a:solidFill>
            </a:endParaRPr>
          </a:p>
          <a:p>
            <a:pPr indent="0" lvl="0" marL="0" rtl="0" algn="l">
              <a:spcBef>
                <a:spcPts val="0"/>
              </a:spcBef>
              <a:spcAft>
                <a:spcPts val="0"/>
              </a:spcAft>
              <a:buNone/>
            </a:pPr>
            <a:r>
              <a:t/>
            </a:r>
            <a:endParaRPr sz="2200">
              <a:solidFill>
                <a:schemeClr val="dk1"/>
              </a:solidFill>
            </a:endParaRPr>
          </a:p>
        </p:txBody>
      </p:sp>
      <p:pic>
        <p:nvPicPr>
          <p:cNvPr id="353" name="Google Shape;353;p30" title="Decisiontrees.jpg"/>
          <p:cNvPicPr preferRelativeResize="0"/>
          <p:nvPr/>
        </p:nvPicPr>
        <p:blipFill>
          <a:blip r:embed="rId4">
            <a:alphaModFix/>
          </a:blip>
          <a:stretch>
            <a:fillRect/>
          </a:stretch>
        </p:blipFill>
        <p:spPr>
          <a:xfrm>
            <a:off x="195575" y="2436025"/>
            <a:ext cx="5924550" cy="741275"/>
          </a:xfrm>
          <a:prstGeom prst="rect">
            <a:avLst/>
          </a:prstGeom>
          <a:noFill/>
          <a:ln>
            <a:noFill/>
          </a:ln>
        </p:spPr>
      </p:pic>
      <p:pic>
        <p:nvPicPr>
          <p:cNvPr id="354" name="Google Shape;354;p30" title="DecisionTrees.png"/>
          <p:cNvPicPr preferRelativeResize="0"/>
          <p:nvPr/>
        </p:nvPicPr>
        <p:blipFill>
          <a:blip r:embed="rId5">
            <a:alphaModFix/>
          </a:blip>
          <a:stretch>
            <a:fillRect/>
          </a:stretch>
        </p:blipFill>
        <p:spPr>
          <a:xfrm>
            <a:off x="6243050" y="1371775"/>
            <a:ext cx="5796550" cy="4914449"/>
          </a:xfrm>
          <a:prstGeom prst="rect">
            <a:avLst/>
          </a:prstGeom>
          <a:noFill/>
          <a:ln>
            <a:noFill/>
          </a:ln>
        </p:spPr>
      </p:pic>
      <p:sp>
        <p:nvSpPr>
          <p:cNvPr id="355" name="Google Shape;355;p30"/>
          <p:cNvSpPr txBox="1"/>
          <p:nvPr/>
        </p:nvSpPr>
        <p:spPr>
          <a:xfrm>
            <a:off x="114850" y="83863"/>
            <a:ext cx="1441800" cy="197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FFFFFF"/>
                </a:solidFill>
                <a:latin typeface="Lucida Sans"/>
                <a:ea typeface="Lucida Sans"/>
                <a:cs typeface="Lucida Sans"/>
                <a:sym typeface="Lucida Sans"/>
              </a:rPr>
              <a:t>Date:15/05/2025</a:t>
            </a:r>
            <a:endParaRPr sz="1200">
              <a:latin typeface="Lucida Sans"/>
              <a:ea typeface="Lucida Sans"/>
              <a:cs typeface="Lucida Sans"/>
              <a:sym typeface="Lucida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31"/>
          <p:cNvSpPr/>
          <p:nvPr/>
        </p:nvSpPr>
        <p:spPr>
          <a:xfrm>
            <a:off x="0" y="0"/>
            <a:ext cx="12192000" cy="365125"/>
          </a:xfrm>
          <a:custGeom>
            <a:rect b="b" l="l" r="r" t="t"/>
            <a:pathLst>
              <a:path extrusionOk="0" h="365125" w="12192000">
                <a:moveTo>
                  <a:pt x="12191999" y="365126"/>
                </a:moveTo>
                <a:lnTo>
                  <a:pt x="0" y="365126"/>
                </a:lnTo>
                <a:lnTo>
                  <a:pt x="0" y="0"/>
                </a:lnTo>
                <a:lnTo>
                  <a:pt x="12191999" y="0"/>
                </a:lnTo>
                <a:lnTo>
                  <a:pt x="12191999" y="365126"/>
                </a:lnTo>
                <a:close/>
              </a:path>
            </a:pathLst>
          </a:custGeom>
          <a:solidFill>
            <a:srgbClr val="59167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nvGrpSpPr>
          <p:cNvPr id="361" name="Google Shape;361;p31"/>
          <p:cNvGrpSpPr/>
          <p:nvPr/>
        </p:nvGrpSpPr>
        <p:grpSpPr>
          <a:xfrm>
            <a:off x="0" y="6492875"/>
            <a:ext cx="12192000" cy="365125"/>
            <a:chOff x="0" y="6492875"/>
            <a:chExt cx="12192000" cy="365125"/>
          </a:xfrm>
        </p:grpSpPr>
        <p:sp>
          <p:nvSpPr>
            <p:cNvPr id="362" name="Google Shape;362;p31"/>
            <p:cNvSpPr/>
            <p:nvPr/>
          </p:nvSpPr>
          <p:spPr>
            <a:xfrm>
              <a:off x="0" y="6492875"/>
              <a:ext cx="12192000" cy="365125"/>
            </a:xfrm>
            <a:custGeom>
              <a:rect b="b" l="l" r="r" t="t"/>
              <a:pathLst>
                <a:path extrusionOk="0" h="365125" w="12192000">
                  <a:moveTo>
                    <a:pt x="12191999" y="365124"/>
                  </a:moveTo>
                  <a:lnTo>
                    <a:pt x="0" y="365124"/>
                  </a:lnTo>
                  <a:lnTo>
                    <a:pt x="0" y="0"/>
                  </a:lnTo>
                  <a:lnTo>
                    <a:pt x="12191999" y="0"/>
                  </a:lnTo>
                  <a:lnTo>
                    <a:pt x="12191999" y="365124"/>
                  </a:lnTo>
                  <a:close/>
                </a:path>
              </a:pathLst>
            </a:custGeom>
            <a:solidFill>
              <a:srgbClr val="59167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63" name="Google Shape;363;p31"/>
            <p:cNvSpPr/>
            <p:nvPr/>
          </p:nvSpPr>
          <p:spPr>
            <a:xfrm>
              <a:off x="0" y="6492875"/>
              <a:ext cx="12192000" cy="365125"/>
            </a:xfrm>
            <a:custGeom>
              <a:rect b="b" l="l" r="r" t="t"/>
              <a:pathLst>
                <a:path extrusionOk="0" h="365125" w="12192000">
                  <a:moveTo>
                    <a:pt x="0" y="0"/>
                  </a:moveTo>
                  <a:lnTo>
                    <a:pt x="12191999" y="0"/>
                  </a:lnTo>
                  <a:lnTo>
                    <a:pt x="12191999" y="365124"/>
                  </a:lnTo>
                  <a:lnTo>
                    <a:pt x="0" y="365124"/>
                  </a:lnTo>
                  <a:lnTo>
                    <a:pt x="0" y="0"/>
                  </a:lnTo>
                  <a:close/>
                </a:path>
              </a:pathLst>
            </a:custGeom>
            <a:noFill/>
            <a:ln cap="flat" cmpd="sng" w="12675">
              <a:solidFill>
                <a:srgbClr val="31538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pic>
        <p:nvPicPr>
          <p:cNvPr id="364" name="Google Shape;364;p31"/>
          <p:cNvPicPr preferRelativeResize="0"/>
          <p:nvPr/>
        </p:nvPicPr>
        <p:blipFill rotWithShape="1">
          <a:blip r:embed="rId3">
            <a:alphaModFix/>
          </a:blip>
          <a:srcRect b="0" l="0" r="0" t="0"/>
          <a:stretch/>
        </p:blipFill>
        <p:spPr>
          <a:xfrm>
            <a:off x="114845" y="6538273"/>
            <a:ext cx="7390800" cy="274337"/>
          </a:xfrm>
          <a:prstGeom prst="rect">
            <a:avLst/>
          </a:prstGeom>
          <a:noFill/>
          <a:ln>
            <a:noFill/>
          </a:ln>
        </p:spPr>
      </p:pic>
      <p:sp>
        <p:nvSpPr>
          <p:cNvPr id="365" name="Google Shape;365;p31"/>
          <p:cNvSpPr txBox="1"/>
          <p:nvPr/>
        </p:nvSpPr>
        <p:spPr>
          <a:xfrm>
            <a:off x="-113750" y="357475"/>
            <a:ext cx="12192000" cy="861900"/>
          </a:xfrm>
          <a:prstGeom prst="rect">
            <a:avLst/>
          </a:prstGeom>
          <a:noFill/>
          <a:ln>
            <a:noFill/>
          </a:ln>
        </p:spPr>
        <p:txBody>
          <a:bodyPr anchorCtr="0" anchor="t" bIns="91425" lIns="91425" spcFirstLastPara="1" rIns="91425" wrap="square" tIns="91425">
            <a:spAutoFit/>
          </a:bodyPr>
          <a:lstStyle/>
          <a:p>
            <a:pPr indent="0" lvl="0" marL="457200" rtl="0" algn="ctr">
              <a:spcBef>
                <a:spcPts val="0"/>
              </a:spcBef>
              <a:spcAft>
                <a:spcPts val="0"/>
              </a:spcAft>
              <a:buNone/>
            </a:pPr>
            <a:r>
              <a:rPr b="1" lang="en-US" sz="4400">
                <a:solidFill>
                  <a:schemeClr val="dk1"/>
                </a:solidFill>
              </a:rPr>
              <a:t>Decision Trees</a:t>
            </a:r>
            <a:endParaRPr b="1" sz="4400">
              <a:latin typeface="Calibri"/>
              <a:ea typeface="Calibri"/>
              <a:cs typeface="Calibri"/>
              <a:sym typeface="Calibri"/>
            </a:endParaRPr>
          </a:p>
        </p:txBody>
      </p:sp>
      <p:pic>
        <p:nvPicPr>
          <p:cNvPr id="366" name="Google Shape;366;p31" title="decision_depth.png"/>
          <p:cNvPicPr preferRelativeResize="0"/>
          <p:nvPr/>
        </p:nvPicPr>
        <p:blipFill>
          <a:blip r:embed="rId4">
            <a:alphaModFix/>
          </a:blip>
          <a:stretch>
            <a:fillRect/>
          </a:stretch>
        </p:blipFill>
        <p:spPr>
          <a:xfrm>
            <a:off x="152400" y="1371775"/>
            <a:ext cx="7231001" cy="4805100"/>
          </a:xfrm>
          <a:prstGeom prst="rect">
            <a:avLst/>
          </a:prstGeom>
          <a:noFill/>
          <a:ln>
            <a:noFill/>
          </a:ln>
        </p:spPr>
      </p:pic>
      <p:sp>
        <p:nvSpPr>
          <p:cNvPr id="367" name="Google Shape;367;p31"/>
          <p:cNvSpPr txBox="1"/>
          <p:nvPr/>
        </p:nvSpPr>
        <p:spPr>
          <a:xfrm>
            <a:off x="7481950" y="1463250"/>
            <a:ext cx="4596300" cy="48051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Clr>
                <a:schemeClr val="dk1"/>
              </a:buClr>
              <a:buSzPts val="2200"/>
              <a:buChar char="●"/>
            </a:pPr>
            <a:r>
              <a:rPr lang="en-US" sz="2200">
                <a:solidFill>
                  <a:schemeClr val="dk1"/>
                </a:solidFill>
              </a:rPr>
              <a:t>Validation accuracy </a:t>
            </a:r>
            <a:r>
              <a:rPr b="1" lang="en-US" sz="2200">
                <a:solidFill>
                  <a:schemeClr val="dk1"/>
                </a:solidFill>
              </a:rPr>
              <a:t>increases with depth</a:t>
            </a:r>
            <a:r>
              <a:rPr lang="en-US" sz="2200">
                <a:solidFill>
                  <a:schemeClr val="dk1"/>
                </a:solidFill>
              </a:rPr>
              <a:t> and plateaus around </a:t>
            </a:r>
            <a:r>
              <a:rPr b="1" lang="en-US" sz="2200">
                <a:solidFill>
                  <a:schemeClr val="dk1"/>
                </a:solidFill>
              </a:rPr>
              <a:t>depth 8–10.</a:t>
            </a:r>
            <a:endParaRPr b="1" sz="2200">
              <a:solidFill>
                <a:schemeClr val="dk1"/>
              </a:solidFill>
            </a:endParaRPr>
          </a:p>
          <a:p>
            <a:pPr indent="0" lvl="0" marL="457200" rtl="0" algn="l">
              <a:spcBef>
                <a:spcPts val="0"/>
              </a:spcBef>
              <a:spcAft>
                <a:spcPts val="0"/>
              </a:spcAft>
              <a:buNone/>
            </a:pPr>
            <a:r>
              <a:t/>
            </a:r>
            <a:endParaRPr b="1" sz="600">
              <a:solidFill>
                <a:schemeClr val="dk1"/>
              </a:solidFill>
            </a:endParaRPr>
          </a:p>
          <a:p>
            <a:pPr indent="-368300" lvl="0" marL="457200" rtl="0" algn="l">
              <a:spcBef>
                <a:spcPts val="0"/>
              </a:spcBef>
              <a:spcAft>
                <a:spcPts val="0"/>
              </a:spcAft>
              <a:buClr>
                <a:schemeClr val="dk1"/>
              </a:buClr>
              <a:buSzPts val="2200"/>
              <a:buChar char="●"/>
            </a:pPr>
            <a:r>
              <a:rPr lang="en-US" sz="2200">
                <a:solidFill>
                  <a:schemeClr val="dk1"/>
                </a:solidFill>
              </a:rPr>
              <a:t>The highest accuracy achieved is </a:t>
            </a:r>
            <a:r>
              <a:rPr b="1" lang="en-US" sz="2200">
                <a:solidFill>
                  <a:schemeClr val="dk1"/>
                </a:solidFill>
              </a:rPr>
              <a:t>0.93</a:t>
            </a:r>
            <a:r>
              <a:rPr lang="en-US" sz="2200">
                <a:solidFill>
                  <a:schemeClr val="dk1"/>
                </a:solidFill>
              </a:rPr>
              <a:t> at depth </a:t>
            </a:r>
            <a:r>
              <a:rPr b="1" lang="en-US" sz="2200">
                <a:solidFill>
                  <a:schemeClr val="dk1"/>
                </a:solidFill>
              </a:rPr>
              <a:t>13.</a:t>
            </a:r>
            <a:endParaRPr b="1" sz="2200">
              <a:solidFill>
                <a:schemeClr val="dk1"/>
              </a:solidFill>
            </a:endParaRPr>
          </a:p>
          <a:p>
            <a:pPr indent="0" lvl="0" marL="0" rtl="0" algn="l">
              <a:spcBef>
                <a:spcPts val="0"/>
              </a:spcBef>
              <a:spcAft>
                <a:spcPts val="0"/>
              </a:spcAft>
              <a:buNone/>
            </a:pPr>
            <a:r>
              <a:t/>
            </a:r>
            <a:endParaRPr b="1" sz="600">
              <a:solidFill>
                <a:schemeClr val="dk1"/>
              </a:solidFill>
            </a:endParaRPr>
          </a:p>
          <a:p>
            <a:pPr indent="-368300" lvl="0" marL="457200" rtl="0" algn="l">
              <a:spcBef>
                <a:spcPts val="0"/>
              </a:spcBef>
              <a:spcAft>
                <a:spcPts val="0"/>
              </a:spcAft>
              <a:buClr>
                <a:schemeClr val="dk1"/>
              </a:buClr>
              <a:buSzPts val="2200"/>
              <a:buChar char="●"/>
            </a:pPr>
            <a:r>
              <a:rPr b="1" lang="en-US" sz="2100">
                <a:solidFill>
                  <a:schemeClr val="dk1"/>
                </a:solidFill>
              </a:rPr>
              <a:t>Shallow trees</a:t>
            </a:r>
            <a:r>
              <a:rPr lang="en-US" sz="2100">
                <a:solidFill>
                  <a:schemeClr val="dk1"/>
                </a:solidFill>
              </a:rPr>
              <a:t> (depth &lt; 7) underfit the data and yield lower accuracy.</a:t>
            </a:r>
            <a:endParaRPr sz="2100">
              <a:solidFill>
                <a:schemeClr val="dk1"/>
              </a:solidFill>
            </a:endParaRPr>
          </a:p>
          <a:p>
            <a:pPr indent="0" lvl="0" marL="457200" rtl="0" algn="l">
              <a:spcBef>
                <a:spcPts val="0"/>
              </a:spcBef>
              <a:spcAft>
                <a:spcPts val="0"/>
              </a:spcAft>
              <a:buNone/>
            </a:pPr>
            <a:r>
              <a:t/>
            </a:r>
            <a:endParaRPr sz="600">
              <a:solidFill>
                <a:schemeClr val="dk1"/>
              </a:solidFill>
            </a:endParaRPr>
          </a:p>
          <a:p>
            <a:pPr indent="-368300" lvl="0" marL="457200" rtl="0" algn="l">
              <a:spcBef>
                <a:spcPts val="0"/>
              </a:spcBef>
              <a:spcAft>
                <a:spcPts val="0"/>
              </a:spcAft>
              <a:buClr>
                <a:schemeClr val="dk1"/>
              </a:buClr>
              <a:buSzPts val="2200"/>
              <a:buChar char="●"/>
            </a:pPr>
            <a:r>
              <a:rPr b="1" lang="en-US" sz="2200">
                <a:solidFill>
                  <a:schemeClr val="dk1"/>
                </a:solidFill>
              </a:rPr>
              <a:t>Depth 8–10</a:t>
            </a:r>
            <a:r>
              <a:rPr lang="en-US" sz="2200">
                <a:solidFill>
                  <a:schemeClr val="dk1"/>
                </a:solidFill>
              </a:rPr>
              <a:t> is a good trade-off between performance and complexity</a:t>
            </a:r>
            <a:r>
              <a:rPr lang="en-US" sz="1200">
                <a:solidFill>
                  <a:schemeClr val="dk1"/>
                </a:solidFill>
              </a:rPr>
              <a:t>.</a:t>
            </a:r>
            <a:endParaRPr sz="2200">
              <a:solidFill>
                <a:schemeClr val="dk1"/>
              </a:solidFill>
            </a:endParaRPr>
          </a:p>
        </p:txBody>
      </p:sp>
      <p:sp>
        <p:nvSpPr>
          <p:cNvPr id="368" name="Google Shape;368;p31"/>
          <p:cNvSpPr txBox="1"/>
          <p:nvPr/>
        </p:nvSpPr>
        <p:spPr>
          <a:xfrm>
            <a:off x="114850" y="83863"/>
            <a:ext cx="1441800" cy="197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FFFFFF"/>
                </a:solidFill>
                <a:latin typeface="Lucida Sans"/>
                <a:ea typeface="Lucida Sans"/>
                <a:cs typeface="Lucida Sans"/>
                <a:sym typeface="Lucida Sans"/>
              </a:rPr>
              <a:t>Date:15/05/2025</a:t>
            </a:r>
            <a:endParaRPr sz="1200">
              <a:latin typeface="Lucida Sans"/>
              <a:ea typeface="Lucida Sans"/>
              <a:cs typeface="Lucida Sans"/>
              <a:sym typeface="Lucida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32"/>
          <p:cNvSpPr/>
          <p:nvPr/>
        </p:nvSpPr>
        <p:spPr>
          <a:xfrm>
            <a:off x="0" y="0"/>
            <a:ext cx="12192000" cy="365125"/>
          </a:xfrm>
          <a:custGeom>
            <a:rect b="b" l="l" r="r" t="t"/>
            <a:pathLst>
              <a:path extrusionOk="0" h="365125" w="12192000">
                <a:moveTo>
                  <a:pt x="12191999" y="365126"/>
                </a:moveTo>
                <a:lnTo>
                  <a:pt x="0" y="365126"/>
                </a:lnTo>
                <a:lnTo>
                  <a:pt x="0" y="0"/>
                </a:lnTo>
                <a:lnTo>
                  <a:pt x="12191999" y="0"/>
                </a:lnTo>
                <a:lnTo>
                  <a:pt x="12191999" y="365126"/>
                </a:lnTo>
                <a:close/>
              </a:path>
            </a:pathLst>
          </a:custGeom>
          <a:solidFill>
            <a:srgbClr val="59167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nvGrpSpPr>
          <p:cNvPr id="374" name="Google Shape;374;p32"/>
          <p:cNvGrpSpPr/>
          <p:nvPr/>
        </p:nvGrpSpPr>
        <p:grpSpPr>
          <a:xfrm>
            <a:off x="0" y="6492875"/>
            <a:ext cx="12192000" cy="365125"/>
            <a:chOff x="0" y="6492875"/>
            <a:chExt cx="12192000" cy="365125"/>
          </a:xfrm>
        </p:grpSpPr>
        <p:sp>
          <p:nvSpPr>
            <p:cNvPr id="375" name="Google Shape;375;p32"/>
            <p:cNvSpPr/>
            <p:nvPr/>
          </p:nvSpPr>
          <p:spPr>
            <a:xfrm>
              <a:off x="0" y="6492875"/>
              <a:ext cx="12192000" cy="365125"/>
            </a:xfrm>
            <a:custGeom>
              <a:rect b="b" l="l" r="r" t="t"/>
              <a:pathLst>
                <a:path extrusionOk="0" h="365125" w="12192000">
                  <a:moveTo>
                    <a:pt x="12191999" y="365124"/>
                  </a:moveTo>
                  <a:lnTo>
                    <a:pt x="0" y="365124"/>
                  </a:lnTo>
                  <a:lnTo>
                    <a:pt x="0" y="0"/>
                  </a:lnTo>
                  <a:lnTo>
                    <a:pt x="12191999" y="0"/>
                  </a:lnTo>
                  <a:lnTo>
                    <a:pt x="12191999" y="365124"/>
                  </a:lnTo>
                  <a:close/>
                </a:path>
              </a:pathLst>
            </a:custGeom>
            <a:solidFill>
              <a:srgbClr val="59167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76" name="Google Shape;376;p32"/>
            <p:cNvSpPr/>
            <p:nvPr/>
          </p:nvSpPr>
          <p:spPr>
            <a:xfrm>
              <a:off x="0" y="6492875"/>
              <a:ext cx="12192000" cy="365125"/>
            </a:xfrm>
            <a:custGeom>
              <a:rect b="b" l="l" r="r" t="t"/>
              <a:pathLst>
                <a:path extrusionOk="0" h="365125" w="12192000">
                  <a:moveTo>
                    <a:pt x="0" y="0"/>
                  </a:moveTo>
                  <a:lnTo>
                    <a:pt x="12191999" y="0"/>
                  </a:lnTo>
                  <a:lnTo>
                    <a:pt x="12191999" y="365124"/>
                  </a:lnTo>
                  <a:lnTo>
                    <a:pt x="0" y="365124"/>
                  </a:lnTo>
                  <a:lnTo>
                    <a:pt x="0" y="0"/>
                  </a:lnTo>
                  <a:close/>
                </a:path>
              </a:pathLst>
            </a:custGeom>
            <a:noFill/>
            <a:ln cap="flat" cmpd="sng" w="12675">
              <a:solidFill>
                <a:srgbClr val="31538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pic>
        <p:nvPicPr>
          <p:cNvPr id="377" name="Google Shape;377;p32"/>
          <p:cNvPicPr preferRelativeResize="0"/>
          <p:nvPr/>
        </p:nvPicPr>
        <p:blipFill rotWithShape="1">
          <a:blip r:embed="rId3">
            <a:alphaModFix/>
          </a:blip>
          <a:srcRect b="0" l="0" r="0" t="0"/>
          <a:stretch/>
        </p:blipFill>
        <p:spPr>
          <a:xfrm>
            <a:off x="114845" y="6538273"/>
            <a:ext cx="7390800" cy="274337"/>
          </a:xfrm>
          <a:prstGeom prst="rect">
            <a:avLst/>
          </a:prstGeom>
          <a:noFill/>
          <a:ln>
            <a:noFill/>
          </a:ln>
        </p:spPr>
      </p:pic>
      <p:sp>
        <p:nvSpPr>
          <p:cNvPr id="378" name="Google Shape;378;p32"/>
          <p:cNvSpPr txBox="1"/>
          <p:nvPr/>
        </p:nvSpPr>
        <p:spPr>
          <a:xfrm>
            <a:off x="-113750" y="357475"/>
            <a:ext cx="12192000" cy="861900"/>
          </a:xfrm>
          <a:prstGeom prst="rect">
            <a:avLst/>
          </a:prstGeom>
          <a:noFill/>
          <a:ln>
            <a:noFill/>
          </a:ln>
        </p:spPr>
        <p:txBody>
          <a:bodyPr anchorCtr="0" anchor="t" bIns="91425" lIns="91425" spcFirstLastPara="1" rIns="91425" wrap="square" tIns="91425">
            <a:spAutoFit/>
          </a:bodyPr>
          <a:lstStyle/>
          <a:p>
            <a:pPr indent="0" lvl="0" marL="457200" rtl="0" algn="ctr">
              <a:spcBef>
                <a:spcPts val="0"/>
              </a:spcBef>
              <a:spcAft>
                <a:spcPts val="0"/>
              </a:spcAft>
              <a:buNone/>
            </a:pPr>
            <a:r>
              <a:rPr b="1" lang="en-US" sz="4400">
                <a:solidFill>
                  <a:schemeClr val="dk1"/>
                </a:solidFill>
              </a:rPr>
              <a:t>Random Forest</a:t>
            </a:r>
            <a:endParaRPr b="1" sz="4400">
              <a:latin typeface="Calibri"/>
              <a:ea typeface="Calibri"/>
              <a:cs typeface="Calibri"/>
              <a:sym typeface="Calibri"/>
            </a:endParaRPr>
          </a:p>
        </p:txBody>
      </p:sp>
      <p:sp>
        <p:nvSpPr>
          <p:cNvPr id="379" name="Google Shape;379;p32"/>
          <p:cNvSpPr txBox="1"/>
          <p:nvPr/>
        </p:nvSpPr>
        <p:spPr>
          <a:xfrm>
            <a:off x="72650" y="744475"/>
            <a:ext cx="6170400" cy="56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200">
              <a:solidFill>
                <a:schemeClr val="dk1"/>
              </a:solidFill>
            </a:endParaRPr>
          </a:p>
          <a:p>
            <a:pPr indent="0" lvl="0" marL="457200" rtl="0" algn="l">
              <a:spcBef>
                <a:spcPts val="0"/>
              </a:spcBef>
              <a:spcAft>
                <a:spcPts val="0"/>
              </a:spcAft>
              <a:buNone/>
            </a:pPr>
            <a:r>
              <a:t/>
            </a:r>
            <a:endParaRPr sz="600">
              <a:solidFill>
                <a:schemeClr val="dk1"/>
              </a:solidFill>
            </a:endParaRPr>
          </a:p>
          <a:p>
            <a:pPr indent="-368300" lvl="0" marL="457200" rtl="0" algn="l">
              <a:spcBef>
                <a:spcPts val="0"/>
              </a:spcBef>
              <a:spcAft>
                <a:spcPts val="0"/>
              </a:spcAft>
              <a:buClr>
                <a:schemeClr val="dk1"/>
              </a:buClr>
              <a:buSzPts val="2200"/>
              <a:buChar char="●"/>
            </a:pPr>
            <a:r>
              <a:rPr lang="en-US" sz="2200">
                <a:solidFill>
                  <a:schemeClr val="dk1"/>
                </a:solidFill>
              </a:rPr>
              <a:t>Random Forest is an ensemble learning algorithm that builds multiple decision trees on random subsets of the data and features, and aggregates their outputs to improve overall prediction accuracy. </a:t>
            </a:r>
            <a:endParaRPr sz="2200">
              <a:solidFill>
                <a:schemeClr val="dk1"/>
              </a:solidFill>
            </a:endParaRPr>
          </a:p>
          <a:p>
            <a:pPr indent="0" lvl="0" marL="457200" rtl="0" algn="l">
              <a:spcBef>
                <a:spcPts val="0"/>
              </a:spcBef>
              <a:spcAft>
                <a:spcPts val="0"/>
              </a:spcAft>
              <a:buNone/>
            </a:pPr>
            <a:r>
              <a:t/>
            </a:r>
            <a:endParaRPr sz="2200">
              <a:solidFill>
                <a:schemeClr val="dk1"/>
              </a:solidFill>
            </a:endParaRPr>
          </a:p>
          <a:p>
            <a:pPr indent="0" lvl="0" marL="0" rtl="0" algn="l">
              <a:spcBef>
                <a:spcPts val="0"/>
              </a:spcBef>
              <a:spcAft>
                <a:spcPts val="0"/>
              </a:spcAft>
              <a:buNone/>
            </a:pPr>
            <a:r>
              <a:t/>
            </a:r>
            <a:endParaRPr sz="2200">
              <a:solidFill>
                <a:schemeClr val="dk1"/>
              </a:solidFill>
            </a:endParaRPr>
          </a:p>
        </p:txBody>
      </p:sp>
      <p:pic>
        <p:nvPicPr>
          <p:cNvPr id="380" name="Google Shape;380;p32" title="Random_accuracy.jpg"/>
          <p:cNvPicPr preferRelativeResize="0"/>
          <p:nvPr/>
        </p:nvPicPr>
        <p:blipFill>
          <a:blip r:embed="rId4">
            <a:alphaModFix/>
          </a:blip>
          <a:stretch>
            <a:fillRect/>
          </a:stretch>
        </p:blipFill>
        <p:spPr>
          <a:xfrm>
            <a:off x="284350" y="2998050"/>
            <a:ext cx="5958700" cy="861900"/>
          </a:xfrm>
          <a:prstGeom prst="rect">
            <a:avLst/>
          </a:prstGeom>
          <a:noFill/>
          <a:ln>
            <a:noFill/>
          </a:ln>
        </p:spPr>
      </p:pic>
      <p:pic>
        <p:nvPicPr>
          <p:cNvPr id="381" name="Google Shape;381;p32" title="RandomForest.png"/>
          <p:cNvPicPr preferRelativeResize="0"/>
          <p:nvPr/>
        </p:nvPicPr>
        <p:blipFill>
          <a:blip r:embed="rId5">
            <a:alphaModFix/>
          </a:blip>
          <a:stretch>
            <a:fillRect/>
          </a:stretch>
        </p:blipFill>
        <p:spPr>
          <a:xfrm>
            <a:off x="6327025" y="1371775"/>
            <a:ext cx="5712574" cy="4809925"/>
          </a:xfrm>
          <a:prstGeom prst="rect">
            <a:avLst/>
          </a:prstGeom>
          <a:noFill/>
          <a:ln>
            <a:noFill/>
          </a:ln>
        </p:spPr>
      </p:pic>
      <p:sp>
        <p:nvSpPr>
          <p:cNvPr id="382" name="Google Shape;382;p32"/>
          <p:cNvSpPr txBox="1"/>
          <p:nvPr/>
        </p:nvSpPr>
        <p:spPr>
          <a:xfrm>
            <a:off x="284350" y="3859950"/>
            <a:ext cx="6170400" cy="1816200"/>
          </a:xfrm>
          <a:prstGeom prst="rect">
            <a:avLst/>
          </a:prstGeom>
          <a:noFill/>
          <a:ln>
            <a:noFill/>
          </a:ln>
        </p:spPr>
        <p:txBody>
          <a:bodyPr anchorCtr="0" anchor="t" bIns="91425" lIns="91425" spcFirstLastPara="1" rIns="91425" wrap="square" tIns="91425">
            <a:spAutoFit/>
          </a:bodyPr>
          <a:lstStyle/>
          <a:p>
            <a:pPr indent="-368300" lvl="0" marL="457200" rtl="0" algn="l">
              <a:spcBef>
                <a:spcPts val="0"/>
              </a:spcBef>
              <a:spcAft>
                <a:spcPts val="0"/>
              </a:spcAft>
              <a:buClr>
                <a:schemeClr val="dk1"/>
              </a:buClr>
              <a:buSzPts val="2200"/>
              <a:buChar char="●"/>
            </a:pPr>
            <a:r>
              <a:rPr lang="en-US" sz="2200">
                <a:solidFill>
                  <a:schemeClr val="dk1"/>
                </a:solidFill>
              </a:rPr>
              <a:t>This bagging approach helps</a:t>
            </a:r>
            <a:r>
              <a:rPr b="1" lang="en-US" sz="2200">
                <a:solidFill>
                  <a:schemeClr val="dk1"/>
                </a:solidFill>
              </a:rPr>
              <a:t> reduces overfitting</a:t>
            </a:r>
            <a:r>
              <a:rPr lang="en-US" sz="2200">
                <a:solidFill>
                  <a:schemeClr val="dk1"/>
                </a:solidFill>
              </a:rPr>
              <a:t> improve, generalization, and enhance</a:t>
            </a:r>
            <a:r>
              <a:rPr b="1" lang="en-US" sz="2200">
                <a:solidFill>
                  <a:schemeClr val="dk1"/>
                </a:solidFill>
              </a:rPr>
              <a:t> accuracy</a:t>
            </a:r>
            <a:r>
              <a:rPr lang="en-US" sz="2200">
                <a:solidFill>
                  <a:schemeClr val="dk1"/>
                </a:solidFill>
              </a:rPr>
              <a:t>.</a:t>
            </a:r>
            <a:endParaRPr sz="2200">
              <a:solidFill>
                <a:schemeClr val="dk1"/>
              </a:solidFill>
            </a:endParaRPr>
          </a:p>
          <a:p>
            <a:pPr indent="0" lvl="0" marL="457200" rtl="0" algn="l">
              <a:spcBef>
                <a:spcPts val="0"/>
              </a:spcBef>
              <a:spcAft>
                <a:spcPts val="0"/>
              </a:spcAft>
              <a:buNone/>
            </a:pPr>
            <a:r>
              <a:t/>
            </a:r>
            <a:endParaRPr sz="2200">
              <a:solidFill>
                <a:schemeClr val="dk1"/>
              </a:solidFill>
            </a:endParaRPr>
          </a:p>
          <a:p>
            <a:pPr indent="0" lvl="0" marL="0" rtl="0" algn="l">
              <a:spcBef>
                <a:spcPts val="0"/>
              </a:spcBef>
              <a:spcAft>
                <a:spcPts val="0"/>
              </a:spcAft>
              <a:buNone/>
            </a:pPr>
            <a:r>
              <a:t/>
            </a:r>
            <a:endParaRPr sz="1800">
              <a:latin typeface="Calibri"/>
              <a:ea typeface="Calibri"/>
              <a:cs typeface="Calibri"/>
              <a:sym typeface="Calibri"/>
            </a:endParaRPr>
          </a:p>
        </p:txBody>
      </p:sp>
      <p:sp>
        <p:nvSpPr>
          <p:cNvPr id="383" name="Google Shape;383;p32"/>
          <p:cNvSpPr txBox="1"/>
          <p:nvPr/>
        </p:nvSpPr>
        <p:spPr>
          <a:xfrm>
            <a:off x="114850" y="83863"/>
            <a:ext cx="1441800" cy="197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FFFFFF"/>
                </a:solidFill>
                <a:latin typeface="Lucida Sans"/>
                <a:ea typeface="Lucida Sans"/>
                <a:cs typeface="Lucida Sans"/>
                <a:sym typeface="Lucida Sans"/>
              </a:rPr>
              <a:t>Date:15/05/2025</a:t>
            </a:r>
            <a:endParaRPr sz="1200">
              <a:latin typeface="Lucida Sans"/>
              <a:ea typeface="Lucida Sans"/>
              <a:cs typeface="Lucida Sans"/>
              <a:sym typeface="Lucida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33"/>
          <p:cNvSpPr/>
          <p:nvPr/>
        </p:nvSpPr>
        <p:spPr>
          <a:xfrm>
            <a:off x="0" y="0"/>
            <a:ext cx="12192000" cy="365125"/>
          </a:xfrm>
          <a:custGeom>
            <a:rect b="b" l="l" r="r" t="t"/>
            <a:pathLst>
              <a:path extrusionOk="0" h="365125" w="12192000">
                <a:moveTo>
                  <a:pt x="12191999" y="365126"/>
                </a:moveTo>
                <a:lnTo>
                  <a:pt x="0" y="365126"/>
                </a:lnTo>
                <a:lnTo>
                  <a:pt x="0" y="0"/>
                </a:lnTo>
                <a:lnTo>
                  <a:pt x="12191999" y="0"/>
                </a:lnTo>
                <a:lnTo>
                  <a:pt x="12191999" y="365126"/>
                </a:lnTo>
                <a:close/>
              </a:path>
            </a:pathLst>
          </a:custGeom>
          <a:solidFill>
            <a:srgbClr val="59167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nvGrpSpPr>
          <p:cNvPr id="389" name="Google Shape;389;p33"/>
          <p:cNvGrpSpPr/>
          <p:nvPr/>
        </p:nvGrpSpPr>
        <p:grpSpPr>
          <a:xfrm>
            <a:off x="0" y="6492875"/>
            <a:ext cx="12192000" cy="365125"/>
            <a:chOff x="0" y="6492875"/>
            <a:chExt cx="12192000" cy="365125"/>
          </a:xfrm>
        </p:grpSpPr>
        <p:sp>
          <p:nvSpPr>
            <p:cNvPr id="390" name="Google Shape;390;p33"/>
            <p:cNvSpPr/>
            <p:nvPr/>
          </p:nvSpPr>
          <p:spPr>
            <a:xfrm>
              <a:off x="0" y="6492875"/>
              <a:ext cx="12192000" cy="365125"/>
            </a:xfrm>
            <a:custGeom>
              <a:rect b="b" l="l" r="r" t="t"/>
              <a:pathLst>
                <a:path extrusionOk="0" h="365125" w="12192000">
                  <a:moveTo>
                    <a:pt x="12191999" y="365124"/>
                  </a:moveTo>
                  <a:lnTo>
                    <a:pt x="0" y="365124"/>
                  </a:lnTo>
                  <a:lnTo>
                    <a:pt x="0" y="0"/>
                  </a:lnTo>
                  <a:lnTo>
                    <a:pt x="12191999" y="0"/>
                  </a:lnTo>
                  <a:lnTo>
                    <a:pt x="12191999" y="365124"/>
                  </a:lnTo>
                  <a:close/>
                </a:path>
              </a:pathLst>
            </a:custGeom>
            <a:solidFill>
              <a:srgbClr val="59167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91" name="Google Shape;391;p33"/>
            <p:cNvSpPr/>
            <p:nvPr/>
          </p:nvSpPr>
          <p:spPr>
            <a:xfrm>
              <a:off x="0" y="6492875"/>
              <a:ext cx="12192000" cy="365125"/>
            </a:xfrm>
            <a:custGeom>
              <a:rect b="b" l="l" r="r" t="t"/>
              <a:pathLst>
                <a:path extrusionOk="0" h="365125" w="12192000">
                  <a:moveTo>
                    <a:pt x="0" y="0"/>
                  </a:moveTo>
                  <a:lnTo>
                    <a:pt x="12191999" y="0"/>
                  </a:lnTo>
                  <a:lnTo>
                    <a:pt x="12191999" y="365124"/>
                  </a:lnTo>
                  <a:lnTo>
                    <a:pt x="0" y="365124"/>
                  </a:lnTo>
                  <a:lnTo>
                    <a:pt x="0" y="0"/>
                  </a:lnTo>
                  <a:close/>
                </a:path>
              </a:pathLst>
            </a:custGeom>
            <a:noFill/>
            <a:ln cap="flat" cmpd="sng" w="12675">
              <a:solidFill>
                <a:srgbClr val="31538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pic>
        <p:nvPicPr>
          <p:cNvPr id="392" name="Google Shape;392;p33"/>
          <p:cNvPicPr preferRelativeResize="0"/>
          <p:nvPr/>
        </p:nvPicPr>
        <p:blipFill rotWithShape="1">
          <a:blip r:embed="rId3">
            <a:alphaModFix/>
          </a:blip>
          <a:srcRect b="0" l="0" r="0" t="0"/>
          <a:stretch/>
        </p:blipFill>
        <p:spPr>
          <a:xfrm>
            <a:off x="114845" y="6538273"/>
            <a:ext cx="7390800" cy="274337"/>
          </a:xfrm>
          <a:prstGeom prst="rect">
            <a:avLst/>
          </a:prstGeom>
          <a:noFill/>
          <a:ln>
            <a:noFill/>
          </a:ln>
        </p:spPr>
      </p:pic>
      <p:sp>
        <p:nvSpPr>
          <p:cNvPr id="393" name="Google Shape;393;p33"/>
          <p:cNvSpPr txBox="1"/>
          <p:nvPr/>
        </p:nvSpPr>
        <p:spPr>
          <a:xfrm>
            <a:off x="-113750" y="357475"/>
            <a:ext cx="12192000" cy="861900"/>
          </a:xfrm>
          <a:prstGeom prst="rect">
            <a:avLst/>
          </a:prstGeom>
          <a:noFill/>
          <a:ln>
            <a:noFill/>
          </a:ln>
        </p:spPr>
        <p:txBody>
          <a:bodyPr anchorCtr="0" anchor="t" bIns="91425" lIns="91425" spcFirstLastPara="1" rIns="91425" wrap="square" tIns="91425">
            <a:spAutoFit/>
          </a:bodyPr>
          <a:lstStyle/>
          <a:p>
            <a:pPr indent="0" lvl="0" marL="457200" rtl="0" algn="ctr">
              <a:spcBef>
                <a:spcPts val="0"/>
              </a:spcBef>
              <a:spcAft>
                <a:spcPts val="0"/>
              </a:spcAft>
              <a:buNone/>
            </a:pPr>
            <a:r>
              <a:rPr b="1" lang="en-US" sz="4400">
                <a:solidFill>
                  <a:schemeClr val="dk1"/>
                </a:solidFill>
              </a:rPr>
              <a:t>Random Forest</a:t>
            </a:r>
            <a:endParaRPr b="1" sz="4400">
              <a:latin typeface="Calibri"/>
              <a:ea typeface="Calibri"/>
              <a:cs typeface="Calibri"/>
              <a:sym typeface="Calibri"/>
            </a:endParaRPr>
          </a:p>
        </p:txBody>
      </p:sp>
      <p:sp>
        <p:nvSpPr>
          <p:cNvPr id="394" name="Google Shape;394;p33"/>
          <p:cNvSpPr txBox="1"/>
          <p:nvPr/>
        </p:nvSpPr>
        <p:spPr>
          <a:xfrm>
            <a:off x="95525" y="1049125"/>
            <a:ext cx="11891400" cy="528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500"/>
              <a:t>Observations</a:t>
            </a:r>
            <a:r>
              <a:rPr lang="en-US" sz="2700"/>
              <a:t>:</a:t>
            </a:r>
            <a:endParaRPr sz="2700"/>
          </a:p>
          <a:p>
            <a:pPr indent="-368300" lvl="0" marL="457200" rtl="0" algn="l">
              <a:spcBef>
                <a:spcPts val="0"/>
              </a:spcBef>
              <a:spcAft>
                <a:spcPts val="0"/>
              </a:spcAft>
              <a:buSzPts val="2200"/>
              <a:buFont typeface="Calibri"/>
              <a:buChar char="●"/>
            </a:pPr>
            <a:r>
              <a:rPr b="1" lang="en-US" sz="2200"/>
              <a:t>Highest Accuracy</a:t>
            </a:r>
            <a:r>
              <a:rPr lang="en-US" sz="2200"/>
              <a:t> so far with 94.9% accuracy, Random Forest outperforms all other models, indicating superior predictive power on the validation set.</a:t>
            </a:r>
            <a:endParaRPr sz="2200"/>
          </a:p>
          <a:p>
            <a:pPr indent="0" lvl="0" marL="457200" rtl="0" algn="l">
              <a:spcBef>
                <a:spcPts val="0"/>
              </a:spcBef>
              <a:spcAft>
                <a:spcPts val="0"/>
              </a:spcAft>
              <a:buNone/>
            </a:pPr>
            <a:r>
              <a:t/>
            </a:r>
            <a:endParaRPr sz="600"/>
          </a:p>
          <a:p>
            <a:pPr indent="-368300" lvl="0" marL="457200" rtl="0" algn="l">
              <a:spcBef>
                <a:spcPts val="0"/>
              </a:spcBef>
              <a:spcAft>
                <a:spcPts val="0"/>
              </a:spcAft>
              <a:buSzPts val="2200"/>
              <a:buFont typeface="Calibri"/>
              <a:buChar char="●"/>
            </a:pPr>
            <a:r>
              <a:rPr b="1" lang="en-US" sz="2200"/>
              <a:t>Excellent Precision and F1-Score</a:t>
            </a:r>
            <a:r>
              <a:rPr lang="en-US" sz="2200"/>
              <a:t>: A precision of 95% and F1-score of 94.9% show that the model makes accurate and reliable predictions, minimizing both false positives and false negatives.</a:t>
            </a:r>
            <a:endParaRPr sz="2200"/>
          </a:p>
          <a:p>
            <a:pPr indent="0" lvl="0" marL="0" rtl="0" algn="l">
              <a:spcBef>
                <a:spcPts val="0"/>
              </a:spcBef>
              <a:spcAft>
                <a:spcPts val="0"/>
              </a:spcAft>
              <a:buNone/>
            </a:pPr>
            <a:r>
              <a:t/>
            </a:r>
            <a:endParaRPr sz="600"/>
          </a:p>
          <a:p>
            <a:pPr indent="-368300" lvl="0" marL="457200" rtl="0" algn="l">
              <a:spcBef>
                <a:spcPts val="0"/>
              </a:spcBef>
              <a:spcAft>
                <a:spcPts val="0"/>
              </a:spcAft>
              <a:buSzPts val="2200"/>
              <a:buChar char="●"/>
            </a:pPr>
            <a:r>
              <a:rPr lang="en-US" sz="2200"/>
              <a:t>Environmental data (like pollutant levels vs AQI) often have complex, non-linear interactions which the Random Forest model, being an ensemble of decision trees, can model effectively.</a:t>
            </a:r>
            <a:endParaRPr sz="2200"/>
          </a:p>
          <a:p>
            <a:pPr indent="0" lvl="0" marL="0" rtl="0" algn="l">
              <a:spcBef>
                <a:spcPts val="0"/>
              </a:spcBef>
              <a:spcAft>
                <a:spcPts val="0"/>
              </a:spcAft>
              <a:buNone/>
            </a:pPr>
            <a:r>
              <a:t/>
            </a:r>
            <a:endParaRPr sz="600"/>
          </a:p>
          <a:p>
            <a:pPr indent="-368300" lvl="0" marL="457200" rtl="0" algn="l">
              <a:spcBef>
                <a:spcPts val="0"/>
              </a:spcBef>
              <a:spcAft>
                <a:spcPts val="0"/>
              </a:spcAft>
              <a:buSzPts val="2200"/>
              <a:buChar char="●"/>
            </a:pPr>
            <a:r>
              <a:rPr lang="en-US" sz="2200">
                <a:solidFill>
                  <a:schemeClr val="dk1"/>
                </a:solidFill>
              </a:rPr>
              <a:t>Random Forest is robust to noise and outliers.  Random Forest, with its bagging approach, learns from both real and synthetic samples efficiently, boosting minority class performance.</a:t>
            </a:r>
            <a:endParaRPr sz="2200">
              <a:solidFill>
                <a:schemeClr val="dk1"/>
              </a:solidFill>
            </a:endParaRPr>
          </a:p>
          <a:p>
            <a:pPr indent="0" lvl="0" marL="457200" rtl="0" algn="l">
              <a:spcBef>
                <a:spcPts val="0"/>
              </a:spcBef>
              <a:spcAft>
                <a:spcPts val="0"/>
              </a:spcAft>
              <a:buNone/>
            </a:pPr>
            <a:r>
              <a:t/>
            </a:r>
            <a:endParaRPr sz="600">
              <a:solidFill>
                <a:schemeClr val="dk1"/>
              </a:solidFill>
            </a:endParaRPr>
          </a:p>
          <a:p>
            <a:pPr indent="-368300" lvl="0" marL="457200" rtl="0" algn="l">
              <a:spcBef>
                <a:spcPts val="0"/>
              </a:spcBef>
              <a:spcAft>
                <a:spcPts val="0"/>
              </a:spcAft>
              <a:buClr>
                <a:schemeClr val="dk1"/>
              </a:buClr>
              <a:buSzPts val="2200"/>
              <a:buChar char="●"/>
            </a:pPr>
            <a:r>
              <a:rPr lang="en-US" sz="2200">
                <a:solidFill>
                  <a:schemeClr val="dk1"/>
                </a:solidFill>
              </a:rPr>
              <a:t>By combining multiple decision trees and averaging outputs, it reduces variance and improves generalization.</a:t>
            </a:r>
            <a:endParaRPr sz="2200">
              <a:solidFill>
                <a:schemeClr val="dk1"/>
              </a:solidFill>
            </a:endParaRPr>
          </a:p>
          <a:p>
            <a:pPr indent="0" lvl="0" marL="0" rtl="0" algn="l">
              <a:spcBef>
                <a:spcPts val="0"/>
              </a:spcBef>
              <a:spcAft>
                <a:spcPts val="0"/>
              </a:spcAft>
              <a:buClr>
                <a:schemeClr val="dk1"/>
              </a:buClr>
              <a:buSzPts val="1100"/>
              <a:buFont typeface="Arial"/>
              <a:buNone/>
            </a:pPr>
            <a:r>
              <a:t/>
            </a:r>
            <a:endParaRPr sz="2800">
              <a:latin typeface="Calibri"/>
              <a:ea typeface="Calibri"/>
              <a:cs typeface="Calibri"/>
              <a:sym typeface="Calibri"/>
            </a:endParaRPr>
          </a:p>
          <a:p>
            <a:pPr indent="0" lvl="0" marL="0" rtl="0" algn="l">
              <a:spcBef>
                <a:spcPts val="0"/>
              </a:spcBef>
              <a:spcAft>
                <a:spcPts val="0"/>
              </a:spcAft>
              <a:buNone/>
            </a:pPr>
            <a:r>
              <a:t/>
            </a:r>
            <a:endParaRPr sz="2800">
              <a:latin typeface="Calibri"/>
              <a:ea typeface="Calibri"/>
              <a:cs typeface="Calibri"/>
              <a:sym typeface="Calibri"/>
            </a:endParaRPr>
          </a:p>
        </p:txBody>
      </p:sp>
      <p:sp>
        <p:nvSpPr>
          <p:cNvPr id="395" name="Google Shape;395;p33"/>
          <p:cNvSpPr txBox="1"/>
          <p:nvPr/>
        </p:nvSpPr>
        <p:spPr>
          <a:xfrm>
            <a:off x="114850" y="83863"/>
            <a:ext cx="1441800" cy="197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FFFFFF"/>
                </a:solidFill>
                <a:latin typeface="Lucida Sans"/>
                <a:ea typeface="Lucida Sans"/>
                <a:cs typeface="Lucida Sans"/>
                <a:sym typeface="Lucida Sans"/>
              </a:rPr>
              <a:t>Date:15/05/2025</a:t>
            </a:r>
            <a:endParaRPr sz="1200">
              <a:latin typeface="Lucida Sans"/>
              <a:ea typeface="Lucida Sans"/>
              <a:cs typeface="Lucida Sans"/>
              <a:sym typeface="Lucida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34"/>
          <p:cNvSpPr/>
          <p:nvPr/>
        </p:nvSpPr>
        <p:spPr>
          <a:xfrm>
            <a:off x="0" y="0"/>
            <a:ext cx="12192000" cy="365125"/>
          </a:xfrm>
          <a:custGeom>
            <a:rect b="b" l="l" r="r" t="t"/>
            <a:pathLst>
              <a:path extrusionOk="0" h="365125" w="12192000">
                <a:moveTo>
                  <a:pt x="12191999" y="365126"/>
                </a:moveTo>
                <a:lnTo>
                  <a:pt x="0" y="365126"/>
                </a:lnTo>
                <a:lnTo>
                  <a:pt x="0" y="0"/>
                </a:lnTo>
                <a:lnTo>
                  <a:pt x="12191999" y="0"/>
                </a:lnTo>
                <a:lnTo>
                  <a:pt x="12191999" y="365126"/>
                </a:lnTo>
                <a:close/>
              </a:path>
            </a:pathLst>
          </a:custGeom>
          <a:solidFill>
            <a:srgbClr val="59167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nvGrpSpPr>
          <p:cNvPr id="401" name="Google Shape;401;p34"/>
          <p:cNvGrpSpPr/>
          <p:nvPr/>
        </p:nvGrpSpPr>
        <p:grpSpPr>
          <a:xfrm>
            <a:off x="0" y="6492875"/>
            <a:ext cx="12192000" cy="365125"/>
            <a:chOff x="0" y="6492875"/>
            <a:chExt cx="12192000" cy="365125"/>
          </a:xfrm>
        </p:grpSpPr>
        <p:sp>
          <p:nvSpPr>
            <p:cNvPr id="402" name="Google Shape;402;p34"/>
            <p:cNvSpPr/>
            <p:nvPr/>
          </p:nvSpPr>
          <p:spPr>
            <a:xfrm>
              <a:off x="0" y="6492875"/>
              <a:ext cx="12192000" cy="365125"/>
            </a:xfrm>
            <a:custGeom>
              <a:rect b="b" l="l" r="r" t="t"/>
              <a:pathLst>
                <a:path extrusionOk="0" h="365125" w="12192000">
                  <a:moveTo>
                    <a:pt x="12191999" y="365124"/>
                  </a:moveTo>
                  <a:lnTo>
                    <a:pt x="0" y="365124"/>
                  </a:lnTo>
                  <a:lnTo>
                    <a:pt x="0" y="0"/>
                  </a:lnTo>
                  <a:lnTo>
                    <a:pt x="12191999" y="0"/>
                  </a:lnTo>
                  <a:lnTo>
                    <a:pt x="12191999" y="365124"/>
                  </a:lnTo>
                  <a:close/>
                </a:path>
              </a:pathLst>
            </a:custGeom>
            <a:solidFill>
              <a:srgbClr val="59167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03" name="Google Shape;403;p34"/>
            <p:cNvSpPr/>
            <p:nvPr/>
          </p:nvSpPr>
          <p:spPr>
            <a:xfrm>
              <a:off x="0" y="6492875"/>
              <a:ext cx="12192000" cy="365125"/>
            </a:xfrm>
            <a:custGeom>
              <a:rect b="b" l="l" r="r" t="t"/>
              <a:pathLst>
                <a:path extrusionOk="0" h="365125" w="12192000">
                  <a:moveTo>
                    <a:pt x="0" y="0"/>
                  </a:moveTo>
                  <a:lnTo>
                    <a:pt x="12191999" y="0"/>
                  </a:lnTo>
                  <a:lnTo>
                    <a:pt x="12191999" y="365124"/>
                  </a:lnTo>
                  <a:lnTo>
                    <a:pt x="0" y="365124"/>
                  </a:lnTo>
                  <a:lnTo>
                    <a:pt x="0" y="0"/>
                  </a:lnTo>
                  <a:close/>
                </a:path>
              </a:pathLst>
            </a:custGeom>
            <a:noFill/>
            <a:ln cap="flat" cmpd="sng" w="12675">
              <a:solidFill>
                <a:srgbClr val="31538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pic>
        <p:nvPicPr>
          <p:cNvPr id="404" name="Google Shape;404;p34"/>
          <p:cNvPicPr preferRelativeResize="0"/>
          <p:nvPr/>
        </p:nvPicPr>
        <p:blipFill rotWithShape="1">
          <a:blip r:embed="rId3">
            <a:alphaModFix/>
          </a:blip>
          <a:srcRect b="0" l="0" r="0" t="0"/>
          <a:stretch/>
        </p:blipFill>
        <p:spPr>
          <a:xfrm>
            <a:off x="114845" y="6538273"/>
            <a:ext cx="7390800" cy="274337"/>
          </a:xfrm>
          <a:prstGeom prst="rect">
            <a:avLst/>
          </a:prstGeom>
          <a:noFill/>
          <a:ln>
            <a:noFill/>
          </a:ln>
        </p:spPr>
      </p:pic>
      <p:sp>
        <p:nvSpPr>
          <p:cNvPr id="405" name="Google Shape;405;p34"/>
          <p:cNvSpPr txBox="1"/>
          <p:nvPr/>
        </p:nvSpPr>
        <p:spPr>
          <a:xfrm>
            <a:off x="-113750" y="357475"/>
            <a:ext cx="12192000" cy="861900"/>
          </a:xfrm>
          <a:prstGeom prst="rect">
            <a:avLst/>
          </a:prstGeom>
          <a:noFill/>
          <a:ln>
            <a:noFill/>
          </a:ln>
        </p:spPr>
        <p:txBody>
          <a:bodyPr anchorCtr="0" anchor="t" bIns="91425" lIns="91425" spcFirstLastPara="1" rIns="91425" wrap="square" tIns="91425">
            <a:spAutoFit/>
          </a:bodyPr>
          <a:lstStyle/>
          <a:p>
            <a:pPr indent="0" lvl="0" marL="457200" rtl="0" algn="ctr">
              <a:spcBef>
                <a:spcPts val="0"/>
              </a:spcBef>
              <a:spcAft>
                <a:spcPts val="0"/>
              </a:spcAft>
              <a:buNone/>
            </a:pPr>
            <a:r>
              <a:rPr b="1" lang="en-US" sz="4400">
                <a:solidFill>
                  <a:schemeClr val="dk1"/>
                </a:solidFill>
              </a:rPr>
              <a:t>Feature Importance</a:t>
            </a:r>
            <a:endParaRPr b="1" sz="4400">
              <a:latin typeface="Calibri"/>
              <a:ea typeface="Calibri"/>
              <a:cs typeface="Calibri"/>
              <a:sym typeface="Calibri"/>
            </a:endParaRPr>
          </a:p>
        </p:txBody>
      </p:sp>
      <p:pic>
        <p:nvPicPr>
          <p:cNvPr id="406" name="Google Shape;406;p34" title="Featureimportance.png"/>
          <p:cNvPicPr preferRelativeResize="0"/>
          <p:nvPr/>
        </p:nvPicPr>
        <p:blipFill>
          <a:blip r:embed="rId4">
            <a:alphaModFix/>
          </a:blip>
          <a:stretch>
            <a:fillRect/>
          </a:stretch>
        </p:blipFill>
        <p:spPr>
          <a:xfrm>
            <a:off x="140100" y="1066975"/>
            <a:ext cx="5667125" cy="4274850"/>
          </a:xfrm>
          <a:prstGeom prst="rect">
            <a:avLst/>
          </a:prstGeom>
          <a:noFill/>
          <a:ln>
            <a:noFill/>
          </a:ln>
        </p:spPr>
      </p:pic>
      <p:pic>
        <p:nvPicPr>
          <p:cNvPr id="407" name="Google Shape;407;p34" title="correlation.png"/>
          <p:cNvPicPr preferRelativeResize="0"/>
          <p:nvPr/>
        </p:nvPicPr>
        <p:blipFill>
          <a:blip r:embed="rId5">
            <a:alphaModFix/>
          </a:blip>
          <a:stretch>
            <a:fillRect/>
          </a:stretch>
        </p:blipFill>
        <p:spPr>
          <a:xfrm>
            <a:off x="6008425" y="1219375"/>
            <a:ext cx="6031176" cy="4344274"/>
          </a:xfrm>
          <a:prstGeom prst="rect">
            <a:avLst/>
          </a:prstGeom>
          <a:noFill/>
          <a:ln>
            <a:noFill/>
          </a:ln>
        </p:spPr>
      </p:pic>
      <p:sp>
        <p:nvSpPr>
          <p:cNvPr id="408" name="Google Shape;408;p34"/>
          <p:cNvSpPr txBox="1"/>
          <p:nvPr/>
        </p:nvSpPr>
        <p:spPr>
          <a:xfrm>
            <a:off x="139725" y="5536900"/>
            <a:ext cx="11703900" cy="86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latin typeface="Calibri"/>
                <a:ea typeface="Calibri"/>
                <a:cs typeface="Calibri"/>
                <a:sym typeface="Calibri"/>
              </a:rPr>
              <a:t>We observed that the feature importance graph that we printed from random forest aligns with the correlations observed in the correlation matrix with the target.</a:t>
            </a:r>
            <a:endParaRPr b="1" sz="2400">
              <a:latin typeface="Calibri"/>
              <a:ea typeface="Calibri"/>
              <a:cs typeface="Calibri"/>
              <a:sym typeface="Calibri"/>
            </a:endParaRPr>
          </a:p>
        </p:txBody>
      </p:sp>
      <p:sp>
        <p:nvSpPr>
          <p:cNvPr id="409" name="Google Shape;409;p34"/>
          <p:cNvSpPr txBox="1"/>
          <p:nvPr/>
        </p:nvSpPr>
        <p:spPr>
          <a:xfrm>
            <a:off x="114850" y="83863"/>
            <a:ext cx="1441800" cy="197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FFFFFF"/>
                </a:solidFill>
                <a:latin typeface="Lucida Sans"/>
                <a:ea typeface="Lucida Sans"/>
                <a:cs typeface="Lucida Sans"/>
                <a:sym typeface="Lucida Sans"/>
              </a:rPr>
              <a:t>Date:15/05/2025</a:t>
            </a:r>
            <a:endParaRPr sz="1200">
              <a:latin typeface="Lucida Sans"/>
              <a:ea typeface="Lucida Sans"/>
              <a:cs typeface="Lucida Sans"/>
              <a:sym typeface="Lucida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35"/>
          <p:cNvSpPr/>
          <p:nvPr/>
        </p:nvSpPr>
        <p:spPr>
          <a:xfrm>
            <a:off x="0" y="0"/>
            <a:ext cx="12192000" cy="365125"/>
          </a:xfrm>
          <a:custGeom>
            <a:rect b="b" l="l" r="r" t="t"/>
            <a:pathLst>
              <a:path extrusionOk="0" h="365125" w="12192000">
                <a:moveTo>
                  <a:pt x="12191999" y="365126"/>
                </a:moveTo>
                <a:lnTo>
                  <a:pt x="0" y="365126"/>
                </a:lnTo>
                <a:lnTo>
                  <a:pt x="0" y="0"/>
                </a:lnTo>
                <a:lnTo>
                  <a:pt x="12191999" y="0"/>
                </a:lnTo>
                <a:lnTo>
                  <a:pt x="12191999" y="365126"/>
                </a:lnTo>
                <a:close/>
              </a:path>
            </a:pathLst>
          </a:custGeom>
          <a:solidFill>
            <a:srgbClr val="59167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nvGrpSpPr>
          <p:cNvPr id="415" name="Google Shape;415;p35"/>
          <p:cNvGrpSpPr/>
          <p:nvPr/>
        </p:nvGrpSpPr>
        <p:grpSpPr>
          <a:xfrm>
            <a:off x="0" y="6492875"/>
            <a:ext cx="12192000" cy="365125"/>
            <a:chOff x="0" y="6492875"/>
            <a:chExt cx="12192000" cy="365125"/>
          </a:xfrm>
        </p:grpSpPr>
        <p:sp>
          <p:nvSpPr>
            <p:cNvPr id="416" name="Google Shape;416;p35"/>
            <p:cNvSpPr/>
            <p:nvPr/>
          </p:nvSpPr>
          <p:spPr>
            <a:xfrm>
              <a:off x="0" y="6492875"/>
              <a:ext cx="12192000" cy="365125"/>
            </a:xfrm>
            <a:custGeom>
              <a:rect b="b" l="l" r="r" t="t"/>
              <a:pathLst>
                <a:path extrusionOk="0" h="365125" w="12192000">
                  <a:moveTo>
                    <a:pt x="12191999" y="365124"/>
                  </a:moveTo>
                  <a:lnTo>
                    <a:pt x="0" y="365124"/>
                  </a:lnTo>
                  <a:lnTo>
                    <a:pt x="0" y="0"/>
                  </a:lnTo>
                  <a:lnTo>
                    <a:pt x="12191999" y="0"/>
                  </a:lnTo>
                  <a:lnTo>
                    <a:pt x="12191999" y="365124"/>
                  </a:lnTo>
                  <a:close/>
                </a:path>
              </a:pathLst>
            </a:custGeom>
            <a:solidFill>
              <a:srgbClr val="59167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17" name="Google Shape;417;p35"/>
            <p:cNvSpPr/>
            <p:nvPr/>
          </p:nvSpPr>
          <p:spPr>
            <a:xfrm>
              <a:off x="0" y="6492875"/>
              <a:ext cx="12192000" cy="365125"/>
            </a:xfrm>
            <a:custGeom>
              <a:rect b="b" l="l" r="r" t="t"/>
              <a:pathLst>
                <a:path extrusionOk="0" h="365125" w="12192000">
                  <a:moveTo>
                    <a:pt x="0" y="0"/>
                  </a:moveTo>
                  <a:lnTo>
                    <a:pt x="12191999" y="0"/>
                  </a:lnTo>
                  <a:lnTo>
                    <a:pt x="12191999" y="365124"/>
                  </a:lnTo>
                  <a:lnTo>
                    <a:pt x="0" y="365124"/>
                  </a:lnTo>
                  <a:lnTo>
                    <a:pt x="0" y="0"/>
                  </a:lnTo>
                  <a:close/>
                </a:path>
              </a:pathLst>
            </a:custGeom>
            <a:noFill/>
            <a:ln cap="flat" cmpd="sng" w="12675">
              <a:solidFill>
                <a:srgbClr val="31538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pic>
        <p:nvPicPr>
          <p:cNvPr id="418" name="Google Shape;418;p35"/>
          <p:cNvPicPr preferRelativeResize="0"/>
          <p:nvPr/>
        </p:nvPicPr>
        <p:blipFill rotWithShape="1">
          <a:blip r:embed="rId3">
            <a:alphaModFix/>
          </a:blip>
          <a:srcRect b="0" l="0" r="0" t="0"/>
          <a:stretch/>
        </p:blipFill>
        <p:spPr>
          <a:xfrm>
            <a:off x="114845" y="6538273"/>
            <a:ext cx="7390800" cy="274337"/>
          </a:xfrm>
          <a:prstGeom prst="rect">
            <a:avLst/>
          </a:prstGeom>
          <a:noFill/>
          <a:ln>
            <a:noFill/>
          </a:ln>
        </p:spPr>
      </p:pic>
      <p:sp>
        <p:nvSpPr>
          <p:cNvPr id="419" name="Google Shape;419;p35"/>
          <p:cNvSpPr txBox="1"/>
          <p:nvPr/>
        </p:nvSpPr>
        <p:spPr>
          <a:xfrm>
            <a:off x="-113750" y="357475"/>
            <a:ext cx="12192000" cy="861900"/>
          </a:xfrm>
          <a:prstGeom prst="rect">
            <a:avLst/>
          </a:prstGeom>
          <a:noFill/>
          <a:ln>
            <a:noFill/>
          </a:ln>
        </p:spPr>
        <p:txBody>
          <a:bodyPr anchorCtr="0" anchor="t" bIns="91425" lIns="91425" spcFirstLastPara="1" rIns="91425" wrap="square" tIns="91425">
            <a:spAutoFit/>
          </a:bodyPr>
          <a:lstStyle/>
          <a:p>
            <a:pPr indent="0" lvl="0" marL="457200" rtl="0" algn="ctr">
              <a:spcBef>
                <a:spcPts val="0"/>
              </a:spcBef>
              <a:spcAft>
                <a:spcPts val="0"/>
              </a:spcAft>
              <a:buNone/>
            </a:pPr>
            <a:r>
              <a:rPr b="1" lang="en-US" sz="4400">
                <a:solidFill>
                  <a:schemeClr val="dk1"/>
                </a:solidFill>
              </a:rPr>
              <a:t>Comparison of Models</a:t>
            </a:r>
            <a:endParaRPr b="1" sz="4400">
              <a:latin typeface="Calibri"/>
              <a:ea typeface="Calibri"/>
              <a:cs typeface="Calibri"/>
              <a:sym typeface="Calibri"/>
            </a:endParaRPr>
          </a:p>
        </p:txBody>
      </p:sp>
      <p:sp>
        <p:nvSpPr>
          <p:cNvPr id="420" name="Google Shape;420;p35"/>
          <p:cNvSpPr txBox="1"/>
          <p:nvPr/>
        </p:nvSpPr>
        <p:spPr>
          <a:xfrm>
            <a:off x="4650250" y="1134625"/>
            <a:ext cx="7556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Calibri"/>
              <a:ea typeface="Calibri"/>
              <a:cs typeface="Calibri"/>
              <a:sym typeface="Calibri"/>
            </a:endParaRPr>
          </a:p>
        </p:txBody>
      </p:sp>
      <p:sp>
        <p:nvSpPr>
          <p:cNvPr id="421" name="Google Shape;421;p35"/>
          <p:cNvSpPr txBox="1"/>
          <p:nvPr/>
        </p:nvSpPr>
        <p:spPr>
          <a:xfrm>
            <a:off x="114850" y="83863"/>
            <a:ext cx="1441800" cy="197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FFFFFF"/>
                </a:solidFill>
                <a:latin typeface="Lucida Sans"/>
                <a:ea typeface="Lucida Sans"/>
                <a:cs typeface="Lucida Sans"/>
                <a:sym typeface="Lucida Sans"/>
              </a:rPr>
              <a:t>Date:15/05/2025</a:t>
            </a:r>
            <a:endParaRPr sz="1200">
              <a:latin typeface="Lucida Sans"/>
              <a:ea typeface="Lucida Sans"/>
              <a:cs typeface="Lucida Sans"/>
              <a:sym typeface="Lucida Sans"/>
            </a:endParaRPr>
          </a:p>
        </p:txBody>
      </p:sp>
      <p:pic>
        <p:nvPicPr>
          <p:cNvPr id="422" name="Google Shape;422;p35" title="new_accuracies1.png"/>
          <p:cNvPicPr preferRelativeResize="0"/>
          <p:nvPr/>
        </p:nvPicPr>
        <p:blipFill>
          <a:blip r:embed="rId4">
            <a:alphaModFix/>
          </a:blip>
          <a:stretch>
            <a:fillRect/>
          </a:stretch>
        </p:blipFill>
        <p:spPr>
          <a:xfrm>
            <a:off x="152400" y="1219375"/>
            <a:ext cx="11925851" cy="5121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7" name="Shape 67"/>
        <p:cNvGrpSpPr/>
        <p:nvPr/>
      </p:nvGrpSpPr>
      <p:grpSpPr>
        <a:xfrm>
          <a:off x="0" y="0"/>
          <a:ext cx="0" cy="0"/>
          <a:chOff x="0" y="0"/>
          <a:chExt cx="0" cy="0"/>
        </a:xfrm>
      </p:grpSpPr>
      <p:sp>
        <p:nvSpPr>
          <p:cNvPr id="68" name="Google Shape;68;p9"/>
          <p:cNvSpPr/>
          <p:nvPr/>
        </p:nvSpPr>
        <p:spPr>
          <a:xfrm>
            <a:off x="0" y="0"/>
            <a:ext cx="12192000" cy="365125"/>
          </a:xfrm>
          <a:custGeom>
            <a:rect b="b" l="l" r="r" t="t"/>
            <a:pathLst>
              <a:path extrusionOk="0" h="365125" w="12192000">
                <a:moveTo>
                  <a:pt x="12191999" y="365126"/>
                </a:moveTo>
                <a:lnTo>
                  <a:pt x="0" y="365126"/>
                </a:lnTo>
                <a:lnTo>
                  <a:pt x="0" y="0"/>
                </a:lnTo>
                <a:lnTo>
                  <a:pt x="12191999" y="0"/>
                </a:lnTo>
                <a:lnTo>
                  <a:pt x="12191999" y="365126"/>
                </a:lnTo>
                <a:close/>
              </a:path>
            </a:pathLst>
          </a:custGeom>
          <a:solidFill>
            <a:srgbClr val="59167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nvGrpSpPr>
          <p:cNvPr id="69" name="Google Shape;69;p9"/>
          <p:cNvGrpSpPr/>
          <p:nvPr/>
        </p:nvGrpSpPr>
        <p:grpSpPr>
          <a:xfrm>
            <a:off x="0" y="6492875"/>
            <a:ext cx="12192000" cy="365125"/>
            <a:chOff x="0" y="6492875"/>
            <a:chExt cx="12192000" cy="365125"/>
          </a:xfrm>
        </p:grpSpPr>
        <p:sp>
          <p:nvSpPr>
            <p:cNvPr id="70" name="Google Shape;70;p9"/>
            <p:cNvSpPr/>
            <p:nvPr/>
          </p:nvSpPr>
          <p:spPr>
            <a:xfrm>
              <a:off x="0" y="6492875"/>
              <a:ext cx="12192000" cy="365125"/>
            </a:xfrm>
            <a:custGeom>
              <a:rect b="b" l="l" r="r" t="t"/>
              <a:pathLst>
                <a:path extrusionOk="0" h="365125" w="12192000">
                  <a:moveTo>
                    <a:pt x="12191999" y="365124"/>
                  </a:moveTo>
                  <a:lnTo>
                    <a:pt x="0" y="365124"/>
                  </a:lnTo>
                  <a:lnTo>
                    <a:pt x="0" y="0"/>
                  </a:lnTo>
                  <a:lnTo>
                    <a:pt x="12191999" y="0"/>
                  </a:lnTo>
                  <a:lnTo>
                    <a:pt x="12191999" y="365124"/>
                  </a:lnTo>
                  <a:close/>
                </a:path>
              </a:pathLst>
            </a:custGeom>
            <a:solidFill>
              <a:srgbClr val="59167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1" name="Google Shape;71;p9"/>
            <p:cNvSpPr/>
            <p:nvPr/>
          </p:nvSpPr>
          <p:spPr>
            <a:xfrm>
              <a:off x="0" y="6492875"/>
              <a:ext cx="12192000" cy="365125"/>
            </a:xfrm>
            <a:custGeom>
              <a:rect b="b" l="l" r="r" t="t"/>
              <a:pathLst>
                <a:path extrusionOk="0" h="365125" w="12192000">
                  <a:moveTo>
                    <a:pt x="0" y="0"/>
                  </a:moveTo>
                  <a:lnTo>
                    <a:pt x="12191999" y="0"/>
                  </a:lnTo>
                  <a:lnTo>
                    <a:pt x="12191999" y="365124"/>
                  </a:lnTo>
                  <a:lnTo>
                    <a:pt x="0" y="365124"/>
                  </a:lnTo>
                  <a:lnTo>
                    <a:pt x="0" y="0"/>
                  </a:lnTo>
                  <a:close/>
                </a:path>
              </a:pathLst>
            </a:custGeom>
            <a:noFill/>
            <a:ln cap="flat" cmpd="sng" w="12675">
              <a:solidFill>
                <a:srgbClr val="31538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72" name="Google Shape;72;p9"/>
          <p:cNvSpPr txBox="1"/>
          <p:nvPr/>
        </p:nvSpPr>
        <p:spPr>
          <a:xfrm>
            <a:off x="12006435" y="6566153"/>
            <a:ext cx="113100" cy="382200"/>
          </a:xfrm>
          <a:prstGeom prst="rect">
            <a:avLst/>
          </a:prstGeom>
          <a:noFill/>
          <a:ln>
            <a:noFill/>
          </a:ln>
        </p:spPr>
        <p:txBody>
          <a:bodyPr anchorCtr="0" anchor="t" bIns="0" lIns="0" spcFirstLastPara="1" rIns="0" wrap="square" tIns="12700">
            <a:spAutoFit/>
          </a:bodyPr>
          <a:lstStyle/>
          <a:p>
            <a:pPr indent="0" lvl="0" marL="0" rtl="0" algn="l">
              <a:lnSpc>
                <a:spcPct val="100000"/>
              </a:lnSpc>
              <a:spcBef>
                <a:spcPts val="0"/>
              </a:spcBef>
              <a:spcAft>
                <a:spcPts val="0"/>
              </a:spcAft>
              <a:buNone/>
            </a:pPr>
            <a:r>
              <a:rPr lang="en-US" sz="1200">
                <a:solidFill>
                  <a:srgbClr val="FFFFFF"/>
                </a:solidFill>
                <a:latin typeface="Lucida Sans"/>
                <a:ea typeface="Lucida Sans"/>
                <a:cs typeface="Lucida Sans"/>
                <a:sym typeface="Lucida Sans"/>
              </a:rPr>
              <a:t>3</a:t>
            </a:r>
            <a:endParaRPr sz="1200">
              <a:solidFill>
                <a:srgbClr val="FFFFFF"/>
              </a:solidFill>
              <a:latin typeface="Lucida Sans"/>
              <a:ea typeface="Lucida Sans"/>
              <a:cs typeface="Lucida Sans"/>
              <a:sym typeface="Lucida Sans"/>
            </a:endParaRPr>
          </a:p>
          <a:p>
            <a:pPr indent="0" lvl="0" marL="0" rtl="0" algn="l">
              <a:lnSpc>
                <a:spcPct val="100000"/>
              </a:lnSpc>
              <a:spcBef>
                <a:spcPts val="0"/>
              </a:spcBef>
              <a:spcAft>
                <a:spcPts val="0"/>
              </a:spcAft>
              <a:buNone/>
            </a:pPr>
            <a:r>
              <a:t/>
            </a:r>
            <a:endParaRPr sz="1200">
              <a:solidFill>
                <a:srgbClr val="FFFFFF"/>
              </a:solidFill>
              <a:latin typeface="Lucida Sans"/>
              <a:ea typeface="Lucida Sans"/>
              <a:cs typeface="Lucida Sans"/>
              <a:sym typeface="Lucida Sans"/>
            </a:endParaRPr>
          </a:p>
        </p:txBody>
      </p:sp>
      <p:pic>
        <p:nvPicPr>
          <p:cNvPr id="73" name="Google Shape;73;p9"/>
          <p:cNvPicPr preferRelativeResize="0"/>
          <p:nvPr/>
        </p:nvPicPr>
        <p:blipFill rotWithShape="1">
          <a:blip r:embed="rId3">
            <a:alphaModFix/>
          </a:blip>
          <a:srcRect b="0" l="0" r="0" t="0"/>
          <a:stretch/>
        </p:blipFill>
        <p:spPr>
          <a:xfrm>
            <a:off x="114845" y="6538273"/>
            <a:ext cx="7390800" cy="274337"/>
          </a:xfrm>
          <a:prstGeom prst="rect">
            <a:avLst/>
          </a:prstGeom>
          <a:noFill/>
          <a:ln>
            <a:noFill/>
          </a:ln>
        </p:spPr>
      </p:pic>
      <p:sp>
        <p:nvSpPr>
          <p:cNvPr id="74" name="Google Shape;74;p9"/>
          <p:cNvSpPr txBox="1"/>
          <p:nvPr/>
        </p:nvSpPr>
        <p:spPr>
          <a:xfrm>
            <a:off x="3091650" y="281275"/>
            <a:ext cx="6008700" cy="1015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5400">
                <a:latin typeface="Calibri"/>
                <a:ea typeface="Calibri"/>
                <a:cs typeface="Calibri"/>
                <a:sym typeface="Calibri"/>
              </a:rPr>
              <a:t>Introduction</a:t>
            </a:r>
            <a:endParaRPr b="1" sz="5400">
              <a:latin typeface="Calibri"/>
              <a:ea typeface="Calibri"/>
              <a:cs typeface="Calibri"/>
              <a:sym typeface="Calibri"/>
            </a:endParaRPr>
          </a:p>
        </p:txBody>
      </p:sp>
      <p:sp>
        <p:nvSpPr>
          <p:cNvPr id="75" name="Google Shape;75;p9"/>
          <p:cNvSpPr txBox="1"/>
          <p:nvPr/>
        </p:nvSpPr>
        <p:spPr>
          <a:xfrm>
            <a:off x="69850" y="1060450"/>
            <a:ext cx="11936700" cy="5143500"/>
          </a:xfrm>
          <a:prstGeom prst="rect">
            <a:avLst/>
          </a:prstGeom>
          <a:noFill/>
          <a:ln>
            <a:noFill/>
          </a:ln>
        </p:spPr>
        <p:txBody>
          <a:bodyPr anchorCtr="0" anchor="t" bIns="91425" lIns="91425" spcFirstLastPara="1" rIns="91425" wrap="square" tIns="91425">
            <a:noAutofit/>
          </a:bodyPr>
          <a:lstStyle/>
          <a:p>
            <a:pPr indent="-387350" lvl="0" marL="457200" rtl="0" algn="l">
              <a:spcBef>
                <a:spcPts val="0"/>
              </a:spcBef>
              <a:spcAft>
                <a:spcPts val="0"/>
              </a:spcAft>
              <a:buSzPts val="2500"/>
              <a:buChar char="●"/>
            </a:pPr>
            <a:r>
              <a:rPr b="1" lang="en-US" sz="3000"/>
              <a:t> </a:t>
            </a:r>
            <a:r>
              <a:rPr lang="en-US" sz="2200"/>
              <a:t>Air quality plays a vital role in public health.</a:t>
            </a:r>
            <a:endParaRPr sz="2200"/>
          </a:p>
          <a:p>
            <a:pPr indent="0" lvl="0" marL="457200" rtl="0" algn="l">
              <a:spcBef>
                <a:spcPts val="0"/>
              </a:spcBef>
              <a:spcAft>
                <a:spcPts val="0"/>
              </a:spcAft>
              <a:buNone/>
            </a:pPr>
            <a:r>
              <a:t/>
            </a:r>
            <a:endParaRPr sz="1000"/>
          </a:p>
          <a:p>
            <a:pPr indent="-368300" lvl="0" marL="457200" rtl="0" algn="l">
              <a:spcBef>
                <a:spcPts val="0"/>
              </a:spcBef>
              <a:spcAft>
                <a:spcPts val="0"/>
              </a:spcAft>
              <a:buSzPts val="2200"/>
              <a:buChar char="●"/>
            </a:pPr>
            <a:r>
              <a:rPr lang="en-US" sz="2200">
                <a:solidFill>
                  <a:schemeClr val="dk1"/>
                </a:solidFill>
              </a:rPr>
              <a:t>With growing concerns over pollution and its health impacts, predicting air quality can help inform timely actions and raise public awareness. </a:t>
            </a:r>
            <a:endParaRPr sz="2200">
              <a:solidFill>
                <a:schemeClr val="dk1"/>
              </a:solidFill>
            </a:endParaRPr>
          </a:p>
          <a:p>
            <a:pPr indent="0" lvl="0" marL="457200" rtl="0" algn="l">
              <a:spcBef>
                <a:spcPts val="0"/>
              </a:spcBef>
              <a:spcAft>
                <a:spcPts val="0"/>
              </a:spcAft>
              <a:buNone/>
            </a:pPr>
            <a:r>
              <a:t/>
            </a:r>
            <a:endParaRPr sz="2200">
              <a:solidFill>
                <a:schemeClr val="dk1"/>
              </a:solidFill>
            </a:endParaRPr>
          </a:p>
          <a:p>
            <a:pPr indent="-368300" lvl="0" marL="457200" rtl="0" algn="l">
              <a:spcBef>
                <a:spcPts val="0"/>
              </a:spcBef>
              <a:spcAft>
                <a:spcPts val="0"/>
              </a:spcAft>
              <a:buSzPts val="2200"/>
              <a:buChar char="●"/>
            </a:pPr>
            <a:r>
              <a:rPr lang="en-US" sz="2200">
                <a:solidFill>
                  <a:schemeClr val="dk1"/>
                </a:solidFill>
              </a:rPr>
              <a:t>This project aims to utilize Artificial Intelligence and Machine Learning techniques to classify and predict air quality levels based on pollutant concentrations and environmental data.</a:t>
            </a:r>
            <a:endParaRPr sz="2200">
              <a:solidFill>
                <a:schemeClr val="dk1"/>
              </a:solidFill>
            </a:endParaRPr>
          </a:p>
          <a:p>
            <a:pPr indent="0" lvl="0" marL="45720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368300" lvl="0" marL="457200" rtl="0" algn="l">
              <a:spcBef>
                <a:spcPts val="0"/>
              </a:spcBef>
              <a:spcAft>
                <a:spcPts val="0"/>
              </a:spcAft>
              <a:buClr>
                <a:schemeClr val="dk1"/>
              </a:buClr>
              <a:buSzPts val="2200"/>
              <a:buChar char="●"/>
            </a:pPr>
            <a:r>
              <a:rPr lang="en-US" sz="2200">
                <a:solidFill>
                  <a:schemeClr val="dk1"/>
                </a:solidFill>
              </a:rPr>
              <a:t>Our model uses data features such as Temperature, Humidity, PM2.5, PM10, NO₂, SO₂, CO, and Demographical/Geographical features like Proximity to Industrial Areas and Population Density to estimate Air Quality and categorize them into standard health-related classes like </a:t>
            </a:r>
            <a:r>
              <a:rPr i="1" lang="en-US" sz="2200">
                <a:solidFill>
                  <a:schemeClr val="dk1"/>
                </a:solidFill>
              </a:rPr>
              <a:t>Good, Moderate, Poor and Hazardous.</a:t>
            </a:r>
            <a:endParaRPr sz="2200">
              <a:solidFill>
                <a:schemeClr val="dk1"/>
              </a:solidFill>
            </a:endParaRPr>
          </a:p>
        </p:txBody>
      </p:sp>
      <p:sp>
        <p:nvSpPr>
          <p:cNvPr id="76" name="Google Shape;76;p9"/>
          <p:cNvSpPr txBox="1"/>
          <p:nvPr/>
        </p:nvSpPr>
        <p:spPr>
          <a:xfrm>
            <a:off x="114850" y="83863"/>
            <a:ext cx="1441800" cy="197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FFFFFF"/>
                </a:solidFill>
                <a:latin typeface="Lucida Sans"/>
                <a:ea typeface="Lucida Sans"/>
                <a:cs typeface="Lucida Sans"/>
                <a:sym typeface="Lucida Sans"/>
              </a:rPr>
              <a:t>Date:15/05/2025</a:t>
            </a:r>
            <a:endParaRPr sz="1200">
              <a:latin typeface="Lucida Sans"/>
              <a:ea typeface="Lucida Sans"/>
              <a:cs typeface="Lucida Sans"/>
              <a:sym typeface="Lucida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36"/>
          <p:cNvSpPr/>
          <p:nvPr/>
        </p:nvSpPr>
        <p:spPr>
          <a:xfrm>
            <a:off x="0" y="0"/>
            <a:ext cx="12192000" cy="365125"/>
          </a:xfrm>
          <a:custGeom>
            <a:rect b="b" l="l" r="r" t="t"/>
            <a:pathLst>
              <a:path extrusionOk="0" h="365125" w="12192000">
                <a:moveTo>
                  <a:pt x="12191999" y="365126"/>
                </a:moveTo>
                <a:lnTo>
                  <a:pt x="0" y="365126"/>
                </a:lnTo>
                <a:lnTo>
                  <a:pt x="0" y="0"/>
                </a:lnTo>
                <a:lnTo>
                  <a:pt x="12191999" y="0"/>
                </a:lnTo>
                <a:lnTo>
                  <a:pt x="12191999" y="365126"/>
                </a:lnTo>
                <a:close/>
              </a:path>
            </a:pathLst>
          </a:custGeom>
          <a:solidFill>
            <a:srgbClr val="59167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nvGrpSpPr>
          <p:cNvPr id="428" name="Google Shape;428;p36"/>
          <p:cNvGrpSpPr/>
          <p:nvPr/>
        </p:nvGrpSpPr>
        <p:grpSpPr>
          <a:xfrm>
            <a:off x="0" y="6492875"/>
            <a:ext cx="12192000" cy="365125"/>
            <a:chOff x="0" y="6492875"/>
            <a:chExt cx="12192000" cy="365125"/>
          </a:xfrm>
        </p:grpSpPr>
        <p:sp>
          <p:nvSpPr>
            <p:cNvPr id="429" name="Google Shape;429;p36"/>
            <p:cNvSpPr/>
            <p:nvPr/>
          </p:nvSpPr>
          <p:spPr>
            <a:xfrm>
              <a:off x="0" y="6492875"/>
              <a:ext cx="12192000" cy="365125"/>
            </a:xfrm>
            <a:custGeom>
              <a:rect b="b" l="l" r="r" t="t"/>
              <a:pathLst>
                <a:path extrusionOk="0" h="365125" w="12192000">
                  <a:moveTo>
                    <a:pt x="12191999" y="365124"/>
                  </a:moveTo>
                  <a:lnTo>
                    <a:pt x="0" y="365124"/>
                  </a:lnTo>
                  <a:lnTo>
                    <a:pt x="0" y="0"/>
                  </a:lnTo>
                  <a:lnTo>
                    <a:pt x="12191999" y="0"/>
                  </a:lnTo>
                  <a:lnTo>
                    <a:pt x="12191999" y="365124"/>
                  </a:lnTo>
                  <a:close/>
                </a:path>
              </a:pathLst>
            </a:custGeom>
            <a:solidFill>
              <a:srgbClr val="59167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30" name="Google Shape;430;p36"/>
            <p:cNvSpPr/>
            <p:nvPr/>
          </p:nvSpPr>
          <p:spPr>
            <a:xfrm>
              <a:off x="0" y="6492875"/>
              <a:ext cx="12192000" cy="365125"/>
            </a:xfrm>
            <a:custGeom>
              <a:rect b="b" l="l" r="r" t="t"/>
              <a:pathLst>
                <a:path extrusionOk="0" h="365125" w="12192000">
                  <a:moveTo>
                    <a:pt x="0" y="0"/>
                  </a:moveTo>
                  <a:lnTo>
                    <a:pt x="12191999" y="0"/>
                  </a:lnTo>
                  <a:lnTo>
                    <a:pt x="12191999" y="365124"/>
                  </a:lnTo>
                  <a:lnTo>
                    <a:pt x="0" y="365124"/>
                  </a:lnTo>
                  <a:lnTo>
                    <a:pt x="0" y="0"/>
                  </a:lnTo>
                  <a:close/>
                </a:path>
              </a:pathLst>
            </a:custGeom>
            <a:noFill/>
            <a:ln cap="flat" cmpd="sng" w="12675">
              <a:solidFill>
                <a:srgbClr val="31538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pic>
        <p:nvPicPr>
          <p:cNvPr id="431" name="Google Shape;431;p36"/>
          <p:cNvPicPr preferRelativeResize="0"/>
          <p:nvPr/>
        </p:nvPicPr>
        <p:blipFill rotWithShape="1">
          <a:blip r:embed="rId3">
            <a:alphaModFix/>
          </a:blip>
          <a:srcRect b="0" l="0" r="0" t="0"/>
          <a:stretch/>
        </p:blipFill>
        <p:spPr>
          <a:xfrm>
            <a:off x="114845" y="6538273"/>
            <a:ext cx="7390800" cy="274337"/>
          </a:xfrm>
          <a:prstGeom prst="rect">
            <a:avLst/>
          </a:prstGeom>
          <a:noFill/>
          <a:ln>
            <a:noFill/>
          </a:ln>
        </p:spPr>
      </p:pic>
      <p:sp>
        <p:nvSpPr>
          <p:cNvPr id="432" name="Google Shape;432;p36"/>
          <p:cNvSpPr txBox="1"/>
          <p:nvPr/>
        </p:nvSpPr>
        <p:spPr>
          <a:xfrm>
            <a:off x="-113750" y="357475"/>
            <a:ext cx="12192000" cy="861900"/>
          </a:xfrm>
          <a:prstGeom prst="rect">
            <a:avLst/>
          </a:prstGeom>
          <a:noFill/>
          <a:ln>
            <a:noFill/>
          </a:ln>
        </p:spPr>
        <p:txBody>
          <a:bodyPr anchorCtr="0" anchor="t" bIns="91425" lIns="91425" spcFirstLastPara="1" rIns="91425" wrap="square" tIns="91425">
            <a:spAutoFit/>
          </a:bodyPr>
          <a:lstStyle/>
          <a:p>
            <a:pPr indent="0" lvl="0" marL="457200" rtl="0" algn="ctr">
              <a:spcBef>
                <a:spcPts val="0"/>
              </a:spcBef>
              <a:spcAft>
                <a:spcPts val="0"/>
              </a:spcAft>
              <a:buNone/>
            </a:pPr>
            <a:r>
              <a:rPr b="1" lang="en-US" sz="4400">
                <a:solidFill>
                  <a:schemeClr val="dk1"/>
                </a:solidFill>
              </a:rPr>
              <a:t>Best Model Performance</a:t>
            </a:r>
            <a:endParaRPr b="1" sz="4400">
              <a:latin typeface="Calibri"/>
              <a:ea typeface="Calibri"/>
              <a:cs typeface="Calibri"/>
              <a:sym typeface="Calibri"/>
            </a:endParaRPr>
          </a:p>
        </p:txBody>
      </p:sp>
      <p:sp>
        <p:nvSpPr>
          <p:cNvPr id="433" name="Google Shape;433;p36"/>
          <p:cNvSpPr txBox="1"/>
          <p:nvPr/>
        </p:nvSpPr>
        <p:spPr>
          <a:xfrm>
            <a:off x="89425" y="1335825"/>
            <a:ext cx="11988900" cy="50472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Calibri"/>
              <a:buChar char="●"/>
            </a:pPr>
            <a:r>
              <a:rPr lang="en-US" sz="2900">
                <a:latin typeface="Calibri"/>
                <a:ea typeface="Calibri"/>
                <a:cs typeface="Calibri"/>
                <a:sym typeface="Calibri"/>
              </a:rPr>
              <a:t>Overall the </a:t>
            </a:r>
            <a:r>
              <a:rPr b="1" lang="en-US" sz="2900">
                <a:latin typeface="Calibri"/>
                <a:ea typeface="Calibri"/>
                <a:cs typeface="Calibri"/>
                <a:sym typeface="Calibri"/>
              </a:rPr>
              <a:t>Random Forest model</a:t>
            </a:r>
            <a:r>
              <a:rPr lang="en-US" sz="2900">
                <a:latin typeface="Calibri"/>
                <a:ea typeface="Calibri"/>
                <a:cs typeface="Calibri"/>
                <a:sym typeface="Calibri"/>
              </a:rPr>
              <a:t> achieved the highest scores across all metrics, indicating its superior classification performance. </a:t>
            </a:r>
            <a:endParaRPr sz="2900">
              <a:latin typeface="Calibri"/>
              <a:ea typeface="Calibri"/>
              <a:cs typeface="Calibri"/>
              <a:sym typeface="Calibri"/>
            </a:endParaRPr>
          </a:p>
          <a:p>
            <a:pPr indent="0" lvl="0" marL="457200" rtl="0" algn="l">
              <a:spcBef>
                <a:spcPts val="0"/>
              </a:spcBef>
              <a:spcAft>
                <a:spcPts val="0"/>
              </a:spcAft>
              <a:buNone/>
            </a:pPr>
            <a:r>
              <a:t/>
            </a:r>
            <a:endParaRPr sz="2000">
              <a:latin typeface="Calibri"/>
              <a:ea typeface="Calibri"/>
              <a:cs typeface="Calibri"/>
              <a:sym typeface="Calibri"/>
            </a:endParaRPr>
          </a:p>
          <a:p>
            <a:pPr indent="-368300" lvl="0" marL="457200" rtl="0" algn="l">
              <a:spcBef>
                <a:spcPts val="0"/>
              </a:spcBef>
              <a:spcAft>
                <a:spcPts val="0"/>
              </a:spcAft>
              <a:buSzPts val="2200"/>
              <a:buFont typeface="Calibri"/>
              <a:buChar char="●"/>
            </a:pPr>
            <a:r>
              <a:rPr lang="en-US" sz="2900">
                <a:latin typeface="Calibri"/>
                <a:ea typeface="Calibri"/>
                <a:cs typeface="Calibri"/>
                <a:sym typeface="Calibri"/>
              </a:rPr>
              <a:t>Random Forest’s feature importance analysis revealed that </a:t>
            </a:r>
            <a:r>
              <a:rPr b="1" lang="en-US" sz="2900">
                <a:latin typeface="Calibri"/>
                <a:ea typeface="Calibri"/>
                <a:cs typeface="Calibri"/>
                <a:sym typeface="Calibri"/>
              </a:rPr>
              <a:t>CO, Proximity to Industrial Areas, NO2, </a:t>
            </a:r>
            <a:r>
              <a:rPr lang="en-US" sz="2900">
                <a:latin typeface="Calibri"/>
                <a:ea typeface="Calibri"/>
                <a:cs typeface="Calibri"/>
                <a:sym typeface="Calibri"/>
              </a:rPr>
              <a:t>and </a:t>
            </a:r>
            <a:r>
              <a:rPr b="1" lang="en-US" sz="2900">
                <a:latin typeface="Calibri"/>
                <a:ea typeface="Calibri"/>
                <a:cs typeface="Calibri"/>
                <a:sym typeface="Calibri"/>
              </a:rPr>
              <a:t>SO2</a:t>
            </a:r>
            <a:r>
              <a:rPr lang="en-US" sz="2900">
                <a:latin typeface="Calibri"/>
                <a:ea typeface="Calibri"/>
                <a:cs typeface="Calibri"/>
                <a:sym typeface="Calibri"/>
              </a:rPr>
              <a:t> were the most influential in determining air quality levels. </a:t>
            </a:r>
            <a:endParaRPr sz="2900">
              <a:latin typeface="Calibri"/>
              <a:ea typeface="Calibri"/>
              <a:cs typeface="Calibri"/>
              <a:sym typeface="Calibri"/>
            </a:endParaRPr>
          </a:p>
          <a:p>
            <a:pPr indent="0" lvl="0" marL="457200" rtl="0" algn="l">
              <a:spcBef>
                <a:spcPts val="0"/>
              </a:spcBef>
              <a:spcAft>
                <a:spcPts val="0"/>
              </a:spcAft>
              <a:buNone/>
            </a:pPr>
            <a:r>
              <a:t/>
            </a:r>
            <a:endParaRPr sz="2000">
              <a:latin typeface="Calibri"/>
              <a:ea typeface="Calibri"/>
              <a:cs typeface="Calibri"/>
              <a:sym typeface="Calibri"/>
            </a:endParaRPr>
          </a:p>
          <a:p>
            <a:pPr indent="-368300" lvl="0" marL="457200" rtl="0" algn="l">
              <a:spcBef>
                <a:spcPts val="0"/>
              </a:spcBef>
              <a:spcAft>
                <a:spcPts val="0"/>
              </a:spcAft>
              <a:buSzPts val="2200"/>
              <a:buFont typeface="Calibri"/>
              <a:buChar char="●"/>
            </a:pPr>
            <a:r>
              <a:rPr lang="en-US" sz="2900">
                <a:latin typeface="Calibri"/>
                <a:ea typeface="Calibri"/>
                <a:cs typeface="Calibri"/>
                <a:sym typeface="Calibri"/>
              </a:rPr>
              <a:t>Interestingly, PM2.5 was found to be the least important and was removed in a refined model. After removal, the model’s accuracy increased, confirming the benefit of excluding irrelevant or noisy features</a:t>
            </a:r>
            <a:r>
              <a:rPr lang="en-US" sz="2800">
                <a:latin typeface="Calibri"/>
                <a:ea typeface="Calibri"/>
                <a:cs typeface="Calibri"/>
                <a:sym typeface="Calibri"/>
              </a:rPr>
              <a:t>.</a:t>
            </a:r>
            <a:endParaRPr sz="2800">
              <a:latin typeface="Calibri"/>
              <a:ea typeface="Calibri"/>
              <a:cs typeface="Calibri"/>
              <a:sym typeface="Calibri"/>
            </a:endParaRPr>
          </a:p>
        </p:txBody>
      </p:sp>
      <p:sp>
        <p:nvSpPr>
          <p:cNvPr id="434" name="Google Shape;434;p36"/>
          <p:cNvSpPr txBox="1"/>
          <p:nvPr/>
        </p:nvSpPr>
        <p:spPr>
          <a:xfrm>
            <a:off x="114850" y="83863"/>
            <a:ext cx="1441800" cy="197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FFFFFF"/>
                </a:solidFill>
                <a:latin typeface="Lucida Sans"/>
                <a:ea typeface="Lucida Sans"/>
                <a:cs typeface="Lucida Sans"/>
                <a:sym typeface="Lucida Sans"/>
              </a:rPr>
              <a:t>Date:15/05/2025</a:t>
            </a:r>
            <a:endParaRPr sz="1200">
              <a:latin typeface="Lucida Sans"/>
              <a:ea typeface="Lucida Sans"/>
              <a:cs typeface="Lucida Sans"/>
              <a:sym typeface="Lucida San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37"/>
          <p:cNvSpPr/>
          <p:nvPr/>
        </p:nvSpPr>
        <p:spPr>
          <a:xfrm>
            <a:off x="0" y="0"/>
            <a:ext cx="12192000" cy="365125"/>
          </a:xfrm>
          <a:custGeom>
            <a:rect b="b" l="l" r="r" t="t"/>
            <a:pathLst>
              <a:path extrusionOk="0" h="365125" w="12192000">
                <a:moveTo>
                  <a:pt x="12191999" y="365126"/>
                </a:moveTo>
                <a:lnTo>
                  <a:pt x="0" y="365126"/>
                </a:lnTo>
                <a:lnTo>
                  <a:pt x="0" y="0"/>
                </a:lnTo>
                <a:lnTo>
                  <a:pt x="12191999" y="0"/>
                </a:lnTo>
                <a:lnTo>
                  <a:pt x="12191999" y="365126"/>
                </a:lnTo>
                <a:close/>
              </a:path>
            </a:pathLst>
          </a:custGeom>
          <a:solidFill>
            <a:srgbClr val="59167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nvGrpSpPr>
          <p:cNvPr id="440" name="Google Shape;440;p37"/>
          <p:cNvGrpSpPr/>
          <p:nvPr/>
        </p:nvGrpSpPr>
        <p:grpSpPr>
          <a:xfrm>
            <a:off x="0" y="6492875"/>
            <a:ext cx="12192000" cy="365125"/>
            <a:chOff x="0" y="6492875"/>
            <a:chExt cx="12192000" cy="365125"/>
          </a:xfrm>
        </p:grpSpPr>
        <p:sp>
          <p:nvSpPr>
            <p:cNvPr id="441" name="Google Shape;441;p37"/>
            <p:cNvSpPr/>
            <p:nvPr/>
          </p:nvSpPr>
          <p:spPr>
            <a:xfrm>
              <a:off x="0" y="6492875"/>
              <a:ext cx="12192000" cy="365125"/>
            </a:xfrm>
            <a:custGeom>
              <a:rect b="b" l="l" r="r" t="t"/>
              <a:pathLst>
                <a:path extrusionOk="0" h="365125" w="12192000">
                  <a:moveTo>
                    <a:pt x="12191999" y="365124"/>
                  </a:moveTo>
                  <a:lnTo>
                    <a:pt x="0" y="365124"/>
                  </a:lnTo>
                  <a:lnTo>
                    <a:pt x="0" y="0"/>
                  </a:lnTo>
                  <a:lnTo>
                    <a:pt x="12191999" y="0"/>
                  </a:lnTo>
                  <a:lnTo>
                    <a:pt x="12191999" y="365124"/>
                  </a:lnTo>
                  <a:close/>
                </a:path>
              </a:pathLst>
            </a:custGeom>
            <a:solidFill>
              <a:srgbClr val="59167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42" name="Google Shape;442;p37"/>
            <p:cNvSpPr/>
            <p:nvPr/>
          </p:nvSpPr>
          <p:spPr>
            <a:xfrm>
              <a:off x="0" y="6492875"/>
              <a:ext cx="12192000" cy="365125"/>
            </a:xfrm>
            <a:custGeom>
              <a:rect b="b" l="l" r="r" t="t"/>
              <a:pathLst>
                <a:path extrusionOk="0" h="365125" w="12192000">
                  <a:moveTo>
                    <a:pt x="0" y="0"/>
                  </a:moveTo>
                  <a:lnTo>
                    <a:pt x="12191999" y="0"/>
                  </a:lnTo>
                  <a:lnTo>
                    <a:pt x="12191999" y="365124"/>
                  </a:lnTo>
                  <a:lnTo>
                    <a:pt x="0" y="365124"/>
                  </a:lnTo>
                  <a:lnTo>
                    <a:pt x="0" y="0"/>
                  </a:lnTo>
                  <a:close/>
                </a:path>
              </a:pathLst>
            </a:custGeom>
            <a:noFill/>
            <a:ln cap="flat" cmpd="sng" w="12675">
              <a:solidFill>
                <a:srgbClr val="31538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pic>
        <p:nvPicPr>
          <p:cNvPr id="443" name="Google Shape;443;p37"/>
          <p:cNvPicPr preferRelativeResize="0"/>
          <p:nvPr/>
        </p:nvPicPr>
        <p:blipFill rotWithShape="1">
          <a:blip r:embed="rId3">
            <a:alphaModFix/>
          </a:blip>
          <a:srcRect b="0" l="0" r="0" t="0"/>
          <a:stretch/>
        </p:blipFill>
        <p:spPr>
          <a:xfrm>
            <a:off x="114845" y="6538273"/>
            <a:ext cx="7390800" cy="274337"/>
          </a:xfrm>
          <a:prstGeom prst="rect">
            <a:avLst/>
          </a:prstGeom>
          <a:noFill/>
          <a:ln>
            <a:noFill/>
          </a:ln>
        </p:spPr>
      </p:pic>
      <p:sp>
        <p:nvSpPr>
          <p:cNvPr id="444" name="Google Shape;444;p37"/>
          <p:cNvSpPr txBox="1"/>
          <p:nvPr/>
        </p:nvSpPr>
        <p:spPr>
          <a:xfrm>
            <a:off x="-113750" y="357475"/>
            <a:ext cx="12192000" cy="861900"/>
          </a:xfrm>
          <a:prstGeom prst="rect">
            <a:avLst/>
          </a:prstGeom>
          <a:noFill/>
          <a:ln>
            <a:noFill/>
          </a:ln>
        </p:spPr>
        <p:txBody>
          <a:bodyPr anchorCtr="0" anchor="t" bIns="91425" lIns="91425" spcFirstLastPara="1" rIns="91425" wrap="square" tIns="91425">
            <a:spAutoFit/>
          </a:bodyPr>
          <a:lstStyle/>
          <a:p>
            <a:pPr indent="0" lvl="0" marL="457200" rtl="0" algn="ctr">
              <a:spcBef>
                <a:spcPts val="0"/>
              </a:spcBef>
              <a:spcAft>
                <a:spcPts val="0"/>
              </a:spcAft>
              <a:buNone/>
            </a:pPr>
            <a:r>
              <a:rPr b="1" lang="en-US" sz="4400">
                <a:solidFill>
                  <a:schemeClr val="dk1"/>
                </a:solidFill>
              </a:rPr>
              <a:t>Best Model Performance</a:t>
            </a:r>
            <a:endParaRPr b="1" sz="4400">
              <a:latin typeface="Calibri"/>
              <a:ea typeface="Calibri"/>
              <a:cs typeface="Calibri"/>
              <a:sym typeface="Calibri"/>
            </a:endParaRPr>
          </a:p>
        </p:txBody>
      </p:sp>
      <p:pic>
        <p:nvPicPr>
          <p:cNvPr id="445" name="Google Shape;445;p37" title="bestmodel.jpg"/>
          <p:cNvPicPr preferRelativeResize="0"/>
          <p:nvPr/>
        </p:nvPicPr>
        <p:blipFill>
          <a:blip r:embed="rId4">
            <a:alphaModFix/>
          </a:blip>
          <a:stretch>
            <a:fillRect/>
          </a:stretch>
        </p:blipFill>
        <p:spPr>
          <a:xfrm>
            <a:off x="0" y="1219375"/>
            <a:ext cx="6342300" cy="4861725"/>
          </a:xfrm>
          <a:prstGeom prst="rect">
            <a:avLst/>
          </a:prstGeom>
          <a:noFill/>
          <a:ln>
            <a:noFill/>
          </a:ln>
        </p:spPr>
      </p:pic>
      <p:pic>
        <p:nvPicPr>
          <p:cNvPr id="446" name="Google Shape;446;p37" title="Screenshot 2025-04-15 181907.png"/>
          <p:cNvPicPr preferRelativeResize="0"/>
          <p:nvPr/>
        </p:nvPicPr>
        <p:blipFill>
          <a:blip r:embed="rId5">
            <a:alphaModFix/>
          </a:blip>
          <a:stretch>
            <a:fillRect/>
          </a:stretch>
        </p:blipFill>
        <p:spPr>
          <a:xfrm>
            <a:off x="6342300" y="1523425"/>
            <a:ext cx="5735950" cy="3773600"/>
          </a:xfrm>
          <a:prstGeom prst="rect">
            <a:avLst/>
          </a:prstGeom>
          <a:noFill/>
          <a:ln>
            <a:noFill/>
          </a:ln>
        </p:spPr>
      </p:pic>
      <p:sp>
        <p:nvSpPr>
          <p:cNvPr id="447" name="Google Shape;447;p37"/>
          <p:cNvSpPr txBox="1"/>
          <p:nvPr/>
        </p:nvSpPr>
        <p:spPr>
          <a:xfrm>
            <a:off x="114850" y="83863"/>
            <a:ext cx="1441800" cy="197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FFFFFF"/>
                </a:solidFill>
                <a:latin typeface="Lucida Sans"/>
                <a:ea typeface="Lucida Sans"/>
                <a:cs typeface="Lucida Sans"/>
                <a:sym typeface="Lucida Sans"/>
              </a:rPr>
              <a:t>Date:15/05/2025</a:t>
            </a:r>
            <a:endParaRPr sz="1200">
              <a:latin typeface="Lucida Sans"/>
              <a:ea typeface="Lucida Sans"/>
              <a:cs typeface="Lucida Sans"/>
              <a:sym typeface="Lucida San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38"/>
          <p:cNvSpPr/>
          <p:nvPr/>
        </p:nvSpPr>
        <p:spPr>
          <a:xfrm>
            <a:off x="0" y="0"/>
            <a:ext cx="12192000" cy="365125"/>
          </a:xfrm>
          <a:custGeom>
            <a:rect b="b" l="l" r="r" t="t"/>
            <a:pathLst>
              <a:path extrusionOk="0" h="365125" w="12192000">
                <a:moveTo>
                  <a:pt x="12191999" y="365126"/>
                </a:moveTo>
                <a:lnTo>
                  <a:pt x="0" y="365126"/>
                </a:lnTo>
                <a:lnTo>
                  <a:pt x="0" y="0"/>
                </a:lnTo>
                <a:lnTo>
                  <a:pt x="12191999" y="0"/>
                </a:lnTo>
                <a:lnTo>
                  <a:pt x="12191999" y="365126"/>
                </a:lnTo>
                <a:close/>
              </a:path>
            </a:pathLst>
          </a:custGeom>
          <a:solidFill>
            <a:srgbClr val="59167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nvGrpSpPr>
          <p:cNvPr id="453" name="Google Shape;453;p38"/>
          <p:cNvGrpSpPr/>
          <p:nvPr/>
        </p:nvGrpSpPr>
        <p:grpSpPr>
          <a:xfrm>
            <a:off x="0" y="6492875"/>
            <a:ext cx="12192000" cy="365125"/>
            <a:chOff x="0" y="6492875"/>
            <a:chExt cx="12192000" cy="365125"/>
          </a:xfrm>
        </p:grpSpPr>
        <p:sp>
          <p:nvSpPr>
            <p:cNvPr id="454" name="Google Shape;454;p38"/>
            <p:cNvSpPr/>
            <p:nvPr/>
          </p:nvSpPr>
          <p:spPr>
            <a:xfrm>
              <a:off x="0" y="6492875"/>
              <a:ext cx="12192000" cy="365125"/>
            </a:xfrm>
            <a:custGeom>
              <a:rect b="b" l="l" r="r" t="t"/>
              <a:pathLst>
                <a:path extrusionOk="0" h="365125" w="12192000">
                  <a:moveTo>
                    <a:pt x="12191999" y="365124"/>
                  </a:moveTo>
                  <a:lnTo>
                    <a:pt x="0" y="365124"/>
                  </a:lnTo>
                  <a:lnTo>
                    <a:pt x="0" y="0"/>
                  </a:lnTo>
                  <a:lnTo>
                    <a:pt x="12191999" y="0"/>
                  </a:lnTo>
                  <a:lnTo>
                    <a:pt x="12191999" y="365124"/>
                  </a:lnTo>
                  <a:close/>
                </a:path>
              </a:pathLst>
            </a:custGeom>
            <a:solidFill>
              <a:srgbClr val="59167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55" name="Google Shape;455;p38"/>
            <p:cNvSpPr/>
            <p:nvPr/>
          </p:nvSpPr>
          <p:spPr>
            <a:xfrm>
              <a:off x="0" y="6492875"/>
              <a:ext cx="12192000" cy="365125"/>
            </a:xfrm>
            <a:custGeom>
              <a:rect b="b" l="l" r="r" t="t"/>
              <a:pathLst>
                <a:path extrusionOk="0" h="365125" w="12192000">
                  <a:moveTo>
                    <a:pt x="0" y="0"/>
                  </a:moveTo>
                  <a:lnTo>
                    <a:pt x="12191999" y="0"/>
                  </a:lnTo>
                  <a:lnTo>
                    <a:pt x="12191999" y="365124"/>
                  </a:lnTo>
                  <a:lnTo>
                    <a:pt x="0" y="365124"/>
                  </a:lnTo>
                  <a:lnTo>
                    <a:pt x="0" y="0"/>
                  </a:lnTo>
                  <a:close/>
                </a:path>
              </a:pathLst>
            </a:custGeom>
            <a:noFill/>
            <a:ln cap="flat" cmpd="sng" w="12675">
              <a:solidFill>
                <a:srgbClr val="31538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pic>
        <p:nvPicPr>
          <p:cNvPr id="456" name="Google Shape;456;p38"/>
          <p:cNvPicPr preferRelativeResize="0"/>
          <p:nvPr/>
        </p:nvPicPr>
        <p:blipFill rotWithShape="1">
          <a:blip r:embed="rId3">
            <a:alphaModFix/>
          </a:blip>
          <a:srcRect b="0" l="0" r="0" t="0"/>
          <a:stretch/>
        </p:blipFill>
        <p:spPr>
          <a:xfrm>
            <a:off x="114845" y="6538273"/>
            <a:ext cx="7390800" cy="274337"/>
          </a:xfrm>
          <a:prstGeom prst="rect">
            <a:avLst/>
          </a:prstGeom>
          <a:noFill/>
          <a:ln>
            <a:noFill/>
          </a:ln>
        </p:spPr>
      </p:pic>
      <p:sp>
        <p:nvSpPr>
          <p:cNvPr id="457" name="Google Shape;457;p38"/>
          <p:cNvSpPr txBox="1"/>
          <p:nvPr/>
        </p:nvSpPr>
        <p:spPr>
          <a:xfrm>
            <a:off x="-113750" y="357475"/>
            <a:ext cx="12192000" cy="861900"/>
          </a:xfrm>
          <a:prstGeom prst="rect">
            <a:avLst/>
          </a:prstGeom>
          <a:noFill/>
          <a:ln>
            <a:noFill/>
          </a:ln>
        </p:spPr>
        <p:txBody>
          <a:bodyPr anchorCtr="0" anchor="t" bIns="91425" lIns="91425" spcFirstLastPara="1" rIns="91425" wrap="square" tIns="91425">
            <a:spAutoFit/>
          </a:bodyPr>
          <a:lstStyle/>
          <a:p>
            <a:pPr indent="0" lvl="0" marL="457200" rtl="0" algn="ctr">
              <a:spcBef>
                <a:spcPts val="0"/>
              </a:spcBef>
              <a:spcAft>
                <a:spcPts val="0"/>
              </a:spcAft>
              <a:buNone/>
            </a:pPr>
            <a:r>
              <a:rPr b="1" lang="en-US" sz="4400">
                <a:solidFill>
                  <a:schemeClr val="dk1"/>
                </a:solidFill>
              </a:rPr>
              <a:t>Observations</a:t>
            </a:r>
            <a:endParaRPr b="1" sz="4400">
              <a:latin typeface="Calibri"/>
              <a:ea typeface="Calibri"/>
              <a:cs typeface="Calibri"/>
              <a:sym typeface="Calibri"/>
            </a:endParaRPr>
          </a:p>
        </p:txBody>
      </p:sp>
      <p:sp>
        <p:nvSpPr>
          <p:cNvPr id="458" name="Google Shape;458;p38"/>
          <p:cNvSpPr txBox="1"/>
          <p:nvPr/>
        </p:nvSpPr>
        <p:spPr>
          <a:xfrm>
            <a:off x="106200" y="1201675"/>
            <a:ext cx="11972100" cy="51813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b="1" lang="en-US" sz="2400"/>
              <a:t>Balanced Dataset</a:t>
            </a:r>
            <a:r>
              <a:rPr lang="en-US" sz="2400"/>
              <a:t>: After training on balanced data( using SMOTE) ,Accuracy and Recall can often align closely, since the model doesn’t benefit from class imbalance. </a:t>
            </a:r>
            <a:endParaRPr sz="2400"/>
          </a:p>
          <a:p>
            <a:pPr indent="0" lvl="0" marL="457200" rtl="0" algn="l">
              <a:spcBef>
                <a:spcPts val="0"/>
              </a:spcBef>
              <a:spcAft>
                <a:spcPts val="0"/>
              </a:spcAft>
              <a:buNone/>
            </a:pPr>
            <a:r>
              <a:t/>
            </a:r>
            <a:endParaRPr sz="1800"/>
          </a:p>
          <a:p>
            <a:pPr indent="-381000" lvl="0" marL="457200" rtl="0" algn="l">
              <a:spcBef>
                <a:spcPts val="0"/>
              </a:spcBef>
              <a:spcAft>
                <a:spcPts val="0"/>
              </a:spcAft>
              <a:buSzPts val="2400"/>
              <a:buChar char="●"/>
            </a:pPr>
            <a:r>
              <a:rPr b="1" lang="en-US" sz="2400"/>
              <a:t>High True Positive Rates:</a:t>
            </a:r>
            <a:r>
              <a:rPr lang="en-US" sz="2400"/>
              <a:t> Models are consistently making correct predictions for each class, so the true positives (used in Recall) dominate the confusion matrix mirroring overall accuracy.</a:t>
            </a:r>
            <a:endParaRPr sz="2400"/>
          </a:p>
          <a:p>
            <a:pPr indent="0" lvl="0" marL="457200" rtl="0" algn="l">
              <a:spcBef>
                <a:spcPts val="0"/>
              </a:spcBef>
              <a:spcAft>
                <a:spcPts val="0"/>
              </a:spcAft>
              <a:buNone/>
            </a:pPr>
            <a:r>
              <a:t/>
            </a:r>
            <a:endParaRPr sz="1800"/>
          </a:p>
          <a:p>
            <a:pPr indent="-381000" lvl="0" marL="457200" rtl="0" algn="l">
              <a:spcBef>
                <a:spcPts val="0"/>
              </a:spcBef>
              <a:spcAft>
                <a:spcPts val="0"/>
              </a:spcAft>
              <a:buSzPts val="2400"/>
              <a:buChar char="●"/>
            </a:pPr>
            <a:r>
              <a:rPr b="1" lang="en-US" sz="2400"/>
              <a:t>No Major Class Bias</a:t>
            </a:r>
            <a:r>
              <a:rPr lang="en-US" sz="2400"/>
              <a:t>: When there’s no significant class imbalance and no model is biased toward specific classes, performance measures like Accuracy, Recall, and F1 tend to converge.</a:t>
            </a:r>
            <a:endParaRPr sz="2400"/>
          </a:p>
        </p:txBody>
      </p:sp>
      <p:sp>
        <p:nvSpPr>
          <p:cNvPr id="459" name="Google Shape;459;p38"/>
          <p:cNvSpPr txBox="1"/>
          <p:nvPr/>
        </p:nvSpPr>
        <p:spPr>
          <a:xfrm>
            <a:off x="114850" y="83863"/>
            <a:ext cx="1441800" cy="197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FFFFFF"/>
                </a:solidFill>
                <a:latin typeface="Lucida Sans"/>
                <a:ea typeface="Lucida Sans"/>
                <a:cs typeface="Lucida Sans"/>
                <a:sym typeface="Lucida Sans"/>
              </a:rPr>
              <a:t>Date:15/05/2025</a:t>
            </a:r>
            <a:endParaRPr sz="1200">
              <a:latin typeface="Lucida Sans"/>
              <a:ea typeface="Lucida Sans"/>
              <a:cs typeface="Lucida Sans"/>
              <a:sym typeface="Lucida San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39"/>
          <p:cNvSpPr/>
          <p:nvPr/>
        </p:nvSpPr>
        <p:spPr>
          <a:xfrm>
            <a:off x="0" y="0"/>
            <a:ext cx="12192000" cy="365125"/>
          </a:xfrm>
          <a:custGeom>
            <a:rect b="b" l="l" r="r" t="t"/>
            <a:pathLst>
              <a:path extrusionOk="0" h="365125" w="12192000">
                <a:moveTo>
                  <a:pt x="12191999" y="365126"/>
                </a:moveTo>
                <a:lnTo>
                  <a:pt x="0" y="365126"/>
                </a:lnTo>
                <a:lnTo>
                  <a:pt x="0" y="0"/>
                </a:lnTo>
                <a:lnTo>
                  <a:pt x="12191999" y="0"/>
                </a:lnTo>
                <a:lnTo>
                  <a:pt x="12191999" y="365126"/>
                </a:lnTo>
                <a:close/>
              </a:path>
            </a:pathLst>
          </a:custGeom>
          <a:solidFill>
            <a:srgbClr val="59167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nvGrpSpPr>
          <p:cNvPr id="465" name="Google Shape;465;p39"/>
          <p:cNvGrpSpPr/>
          <p:nvPr/>
        </p:nvGrpSpPr>
        <p:grpSpPr>
          <a:xfrm>
            <a:off x="0" y="6492875"/>
            <a:ext cx="12192000" cy="365125"/>
            <a:chOff x="0" y="6492875"/>
            <a:chExt cx="12192000" cy="365125"/>
          </a:xfrm>
        </p:grpSpPr>
        <p:sp>
          <p:nvSpPr>
            <p:cNvPr id="466" name="Google Shape;466;p39"/>
            <p:cNvSpPr/>
            <p:nvPr/>
          </p:nvSpPr>
          <p:spPr>
            <a:xfrm>
              <a:off x="0" y="6492875"/>
              <a:ext cx="12192000" cy="365125"/>
            </a:xfrm>
            <a:custGeom>
              <a:rect b="b" l="l" r="r" t="t"/>
              <a:pathLst>
                <a:path extrusionOk="0" h="365125" w="12192000">
                  <a:moveTo>
                    <a:pt x="12191999" y="365124"/>
                  </a:moveTo>
                  <a:lnTo>
                    <a:pt x="0" y="365124"/>
                  </a:lnTo>
                  <a:lnTo>
                    <a:pt x="0" y="0"/>
                  </a:lnTo>
                  <a:lnTo>
                    <a:pt x="12191999" y="0"/>
                  </a:lnTo>
                  <a:lnTo>
                    <a:pt x="12191999" y="365124"/>
                  </a:lnTo>
                  <a:close/>
                </a:path>
              </a:pathLst>
            </a:custGeom>
            <a:solidFill>
              <a:srgbClr val="59167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67" name="Google Shape;467;p39"/>
            <p:cNvSpPr/>
            <p:nvPr/>
          </p:nvSpPr>
          <p:spPr>
            <a:xfrm>
              <a:off x="0" y="6492875"/>
              <a:ext cx="12192000" cy="365125"/>
            </a:xfrm>
            <a:custGeom>
              <a:rect b="b" l="l" r="r" t="t"/>
              <a:pathLst>
                <a:path extrusionOk="0" h="365125" w="12192000">
                  <a:moveTo>
                    <a:pt x="0" y="0"/>
                  </a:moveTo>
                  <a:lnTo>
                    <a:pt x="12191999" y="0"/>
                  </a:lnTo>
                  <a:lnTo>
                    <a:pt x="12191999" y="365124"/>
                  </a:lnTo>
                  <a:lnTo>
                    <a:pt x="0" y="365124"/>
                  </a:lnTo>
                  <a:lnTo>
                    <a:pt x="0" y="0"/>
                  </a:lnTo>
                  <a:close/>
                </a:path>
              </a:pathLst>
            </a:custGeom>
            <a:noFill/>
            <a:ln cap="flat" cmpd="sng" w="12675">
              <a:solidFill>
                <a:srgbClr val="31538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pic>
        <p:nvPicPr>
          <p:cNvPr id="468" name="Google Shape;468;p39"/>
          <p:cNvPicPr preferRelativeResize="0"/>
          <p:nvPr/>
        </p:nvPicPr>
        <p:blipFill rotWithShape="1">
          <a:blip r:embed="rId3">
            <a:alphaModFix/>
          </a:blip>
          <a:srcRect b="0" l="0" r="0" t="0"/>
          <a:stretch/>
        </p:blipFill>
        <p:spPr>
          <a:xfrm>
            <a:off x="114845" y="6538273"/>
            <a:ext cx="7390800" cy="274337"/>
          </a:xfrm>
          <a:prstGeom prst="rect">
            <a:avLst/>
          </a:prstGeom>
          <a:noFill/>
          <a:ln>
            <a:noFill/>
          </a:ln>
        </p:spPr>
      </p:pic>
      <p:sp>
        <p:nvSpPr>
          <p:cNvPr id="469" name="Google Shape;469;p39"/>
          <p:cNvSpPr txBox="1"/>
          <p:nvPr/>
        </p:nvSpPr>
        <p:spPr>
          <a:xfrm>
            <a:off x="-113750" y="357475"/>
            <a:ext cx="12192000" cy="861900"/>
          </a:xfrm>
          <a:prstGeom prst="rect">
            <a:avLst/>
          </a:prstGeom>
          <a:noFill/>
          <a:ln>
            <a:noFill/>
          </a:ln>
        </p:spPr>
        <p:txBody>
          <a:bodyPr anchorCtr="0" anchor="t" bIns="91425" lIns="91425" spcFirstLastPara="1" rIns="91425" wrap="square" tIns="91425">
            <a:spAutoFit/>
          </a:bodyPr>
          <a:lstStyle/>
          <a:p>
            <a:pPr indent="0" lvl="0" marL="457200" rtl="0" algn="ctr">
              <a:spcBef>
                <a:spcPts val="0"/>
              </a:spcBef>
              <a:spcAft>
                <a:spcPts val="0"/>
              </a:spcAft>
              <a:buNone/>
            </a:pPr>
            <a:r>
              <a:rPr b="1" lang="en-US" sz="4400">
                <a:solidFill>
                  <a:schemeClr val="dk1"/>
                </a:solidFill>
              </a:rPr>
              <a:t>Conclusion</a:t>
            </a:r>
            <a:endParaRPr b="1" sz="4400">
              <a:latin typeface="Calibri"/>
              <a:ea typeface="Calibri"/>
              <a:cs typeface="Calibri"/>
              <a:sym typeface="Calibri"/>
            </a:endParaRPr>
          </a:p>
        </p:txBody>
      </p:sp>
      <p:sp>
        <p:nvSpPr>
          <p:cNvPr id="470" name="Google Shape;470;p39"/>
          <p:cNvSpPr txBox="1"/>
          <p:nvPr/>
        </p:nvSpPr>
        <p:spPr>
          <a:xfrm>
            <a:off x="106200" y="1201675"/>
            <a:ext cx="11972100" cy="51813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US" sz="2200"/>
              <a:t>In this work, we focus on the early detection of air quality, crucial for safeguarding public health and the environment, with the potential to save millions of lives globally. </a:t>
            </a:r>
            <a:endParaRPr sz="2200"/>
          </a:p>
          <a:p>
            <a:pPr indent="0" lvl="0" marL="457200" rtl="0" algn="l">
              <a:spcBef>
                <a:spcPts val="0"/>
              </a:spcBef>
              <a:spcAft>
                <a:spcPts val="0"/>
              </a:spcAft>
              <a:buNone/>
            </a:pPr>
            <a:r>
              <a:t/>
            </a:r>
            <a:endParaRPr sz="600"/>
          </a:p>
          <a:p>
            <a:pPr indent="-368300" lvl="0" marL="457200" rtl="0" algn="l">
              <a:spcBef>
                <a:spcPts val="0"/>
              </a:spcBef>
              <a:spcAft>
                <a:spcPts val="0"/>
              </a:spcAft>
              <a:buSzPts val="2200"/>
              <a:buChar char="●"/>
            </a:pPr>
            <a:r>
              <a:rPr lang="en-US" sz="2200"/>
              <a:t>We introduced an advanced air quality prediction system that integrates various machine learning techniques, including K-Nearest Neighbors, Bayes, </a:t>
            </a:r>
            <a:r>
              <a:rPr lang="en-US" sz="2200"/>
              <a:t>Naive</a:t>
            </a:r>
            <a:r>
              <a:rPr lang="en-US" sz="2200"/>
              <a:t> Bayes, Random Forest, Support Vector Machine, Logistic Regression, Decision Tree, and SVC achieving a remarkable 96% accuracy with Random Forest. </a:t>
            </a:r>
            <a:endParaRPr sz="2200"/>
          </a:p>
          <a:p>
            <a:pPr indent="0" lvl="0" marL="0" rtl="0" algn="l">
              <a:spcBef>
                <a:spcPts val="0"/>
              </a:spcBef>
              <a:spcAft>
                <a:spcPts val="0"/>
              </a:spcAft>
              <a:buNone/>
            </a:pPr>
            <a:r>
              <a:t/>
            </a:r>
            <a:endParaRPr sz="600"/>
          </a:p>
          <a:p>
            <a:pPr indent="-368300" lvl="0" marL="457200" rtl="0" algn="l">
              <a:spcBef>
                <a:spcPts val="0"/>
              </a:spcBef>
              <a:spcAft>
                <a:spcPts val="0"/>
              </a:spcAft>
              <a:buSzPts val="2200"/>
              <a:buChar char="●"/>
            </a:pPr>
            <a:r>
              <a:rPr lang="en-US" sz="2200"/>
              <a:t>The model’s limitations include its reliance on historical data, challenges in real-time data integration, and the need for further validation across diverse conditions In addition, our findings highlight the importance of feature engineering, data preprocessing, and model selection in achieving reliable and interpretable predictions. </a:t>
            </a:r>
            <a:endParaRPr sz="2200"/>
          </a:p>
          <a:p>
            <a:pPr indent="0" lvl="0" marL="457200" rtl="0" algn="l">
              <a:spcBef>
                <a:spcPts val="0"/>
              </a:spcBef>
              <a:spcAft>
                <a:spcPts val="0"/>
              </a:spcAft>
              <a:buNone/>
            </a:pPr>
            <a:r>
              <a:t/>
            </a:r>
            <a:endParaRPr sz="600"/>
          </a:p>
          <a:p>
            <a:pPr indent="-368300" lvl="0" marL="457200" rtl="0" algn="l">
              <a:spcBef>
                <a:spcPts val="0"/>
              </a:spcBef>
              <a:spcAft>
                <a:spcPts val="0"/>
              </a:spcAft>
              <a:buSzPts val="2200"/>
              <a:buChar char="●"/>
            </a:pPr>
            <a:r>
              <a:rPr lang="en-US" sz="2200"/>
              <a:t>The high accuracy of the Random Forest classifier underscores its robustness and suitability for complex, nonlinear relationships among pollutant variables. This research sets the foundation for deploying intelligent monitoring systems in urban areas to enable timely alerts.</a:t>
            </a:r>
            <a:endParaRPr sz="2200"/>
          </a:p>
        </p:txBody>
      </p:sp>
      <p:sp>
        <p:nvSpPr>
          <p:cNvPr id="471" name="Google Shape;471;p39"/>
          <p:cNvSpPr txBox="1"/>
          <p:nvPr/>
        </p:nvSpPr>
        <p:spPr>
          <a:xfrm>
            <a:off x="114850" y="83863"/>
            <a:ext cx="1441800" cy="197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FFFFFF"/>
                </a:solidFill>
                <a:latin typeface="Lucida Sans"/>
                <a:ea typeface="Lucida Sans"/>
                <a:cs typeface="Lucida Sans"/>
                <a:sym typeface="Lucida Sans"/>
              </a:rPr>
              <a:t>Date:15/05/2025</a:t>
            </a:r>
            <a:endParaRPr sz="1200">
              <a:latin typeface="Lucida Sans"/>
              <a:ea typeface="Lucida Sans"/>
              <a:cs typeface="Lucida Sans"/>
              <a:sym typeface="Lucida San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40"/>
          <p:cNvSpPr/>
          <p:nvPr/>
        </p:nvSpPr>
        <p:spPr>
          <a:xfrm>
            <a:off x="0" y="0"/>
            <a:ext cx="12192000" cy="365125"/>
          </a:xfrm>
          <a:custGeom>
            <a:rect b="b" l="l" r="r" t="t"/>
            <a:pathLst>
              <a:path extrusionOk="0" h="365125" w="12192000">
                <a:moveTo>
                  <a:pt x="12191999" y="365126"/>
                </a:moveTo>
                <a:lnTo>
                  <a:pt x="0" y="365126"/>
                </a:lnTo>
                <a:lnTo>
                  <a:pt x="0" y="0"/>
                </a:lnTo>
                <a:lnTo>
                  <a:pt x="12191999" y="0"/>
                </a:lnTo>
                <a:lnTo>
                  <a:pt x="12191999" y="365126"/>
                </a:lnTo>
                <a:close/>
              </a:path>
            </a:pathLst>
          </a:custGeom>
          <a:solidFill>
            <a:srgbClr val="59167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nvGrpSpPr>
          <p:cNvPr id="477" name="Google Shape;477;p40"/>
          <p:cNvGrpSpPr/>
          <p:nvPr/>
        </p:nvGrpSpPr>
        <p:grpSpPr>
          <a:xfrm>
            <a:off x="0" y="6492875"/>
            <a:ext cx="12192000" cy="365125"/>
            <a:chOff x="0" y="6492875"/>
            <a:chExt cx="12192000" cy="365125"/>
          </a:xfrm>
        </p:grpSpPr>
        <p:sp>
          <p:nvSpPr>
            <p:cNvPr id="478" name="Google Shape;478;p40"/>
            <p:cNvSpPr/>
            <p:nvPr/>
          </p:nvSpPr>
          <p:spPr>
            <a:xfrm>
              <a:off x="0" y="6492875"/>
              <a:ext cx="12192000" cy="365125"/>
            </a:xfrm>
            <a:custGeom>
              <a:rect b="b" l="l" r="r" t="t"/>
              <a:pathLst>
                <a:path extrusionOk="0" h="365125" w="12192000">
                  <a:moveTo>
                    <a:pt x="12191999" y="365124"/>
                  </a:moveTo>
                  <a:lnTo>
                    <a:pt x="0" y="365124"/>
                  </a:lnTo>
                  <a:lnTo>
                    <a:pt x="0" y="0"/>
                  </a:lnTo>
                  <a:lnTo>
                    <a:pt x="12191999" y="0"/>
                  </a:lnTo>
                  <a:lnTo>
                    <a:pt x="12191999" y="365124"/>
                  </a:lnTo>
                  <a:close/>
                </a:path>
              </a:pathLst>
            </a:custGeom>
            <a:solidFill>
              <a:srgbClr val="59167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79" name="Google Shape;479;p40"/>
            <p:cNvSpPr/>
            <p:nvPr/>
          </p:nvSpPr>
          <p:spPr>
            <a:xfrm>
              <a:off x="0" y="6492875"/>
              <a:ext cx="12192000" cy="365125"/>
            </a:xfrm>
            <a:custGeom>
              <a:rect b="b" l="l" r="r" t="t"/>
              <a:pathLst>
                <a:path extrusionOk="0" h="365125" w="12192000">
                  <a:moveTo>
                    <a:pt x="0" y="0"/>
                  </a:moveTo>
                  <a:lnTo>
                    <a:pt x="12191999" y="0"/>
                  </a:lnTo>
                  <a:lnTo>
                    <a:pt x="12191999" y="365124"/>
                  </a:lnTo>
                  <a:lnTo>
                    <a:pt x="0" y="365124"/>
                  </a:lnTo>
                  <a:lnTo>
                    <a:pt x="0" y="0"/>
                  </a:lnTo>
                  <a:close/>
                </a:path>
              </a:pathLst>
            </a:custGeom>
            <a:noFill/>
            <a:ln cap="flat" cmpd="sng" w="12675">
              <a:solidFill>
                <a:srgbClr val="31538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pic>
        <p:nvPicPr>
          <p:cNvPr id="480" name="Google Shape;480;p40"/>
          <p:cNvPicPr preferRelativeResize="0"/>
          <p:nvPr/>
        </p:nvPicPr>
        <p:blipFill rotWithShape="1">
          <a:blip r:embed="rId3">
            <a:alphaModFix/>
          </a:blip>
          <a:srcRect b="0" l="0" r="0" t="0"/>
          <a:stretch/>
        </p:blipFill>
        <p:spPr>
          <a:xfrm>
            <a:off x="114845" y="6538273"/>
            <a:ext cx="7390800" cy="274337"/>
          </a:xfrm>
          <a:prstGeom prst="rect">
            <a:avLst/>
          </a:prstGeom>
          <a:noFill/>
          <a:ln>
            <a:noFill/>
          </a:ln>
        </p:spPr>
      </p:pic>
      <p:sp>
        <p:nvSpPr>
          <p:cNvPr id="481" name="Google Shape;481;p40"/>
          <p:cNvSpPr txBox="1"/>
          <p:nvPr/>
        </p:nvSpPr>
        <p:spPr>
          <a:xfrm>
            <a:off x="-113750" y="357475"/>
            <a:ext cx="12192000" cy="861900"/>
          </a:xfrm>
          <a:prstGeom prst="rect">
            <a:avLst/>
          </a:prstGeom>
          <a:noFill/>
          <a:ln>
            <a:noFill/>
          </a:ln>
        </p:spPr>
        <p:txBody>
          <a:bodyPr anchorCtr="0" anchor="t" bIns="91425" lIns="91425" spcFirstLastPara="1" rIns="91425" wrap="square" tIns="91425">
            <a:spAutoFit/>
          </a:bodyPr>
          <a:lstStyle/>
          <a:p>
            <a:pPr indent="0" lvl="0" marL="457200" rtl="0" algn="ctr">
              <a:spcBef>
                <a:spcPts val="0"/>
              </a:spcBef>
              <a:spcAft>
                <a:spcPts val="0"/>
              </a:spcAft>
              <a:buNone/>
            </a:pPr>
            <a:r>
              <a:rPr b="1" lang="en-US" sz="4400">
                <a:solidFill>
                  <a:schemeClr val="dk1"/>
                </a:solidFill>
              </a:rPr>
              <a:t>Further Improvements</a:t>
            </a:r>
            <a:endParaRPr b="1" sz="4400">
              <a:latin typeface="Calibri"/>
              <a:ea typeface="Calibri"/>
              <a:cs typeface="Calibri"/>
              <a:sym typeface="Calibri"/>
            </a:endParaRPr>
          </a:p>
        </p:txBody>
      </p:sp>
      <p:sp>
        <p:nvSpPr>
          <p:cNvPr id="482" name="Google Shape;482;p40"/>
          <p:cNvSpPr txBox="1"/>
          <p:nvPr/>
        </p:nvSpPr>
        <p:spPr>
          <a:xfrm>
            <a:off x="106200" y="1201675"/>
            <a:ext cx="11972100" cy="5181300"/>
          </a:xfrm>
          <a:prstGeom prst="rect">
            <a:avLst/>
          </a:prstGeom>
          <a:noFill/>
          <a:ln>
            <a:noFill/>
          </a:ln>
        </p:spPr>
        <p:txBody>
          <a:bodyPr anchorCtr="0" anchor="t" bIns="91425" lIns="91425" spcFirstLastPara="1" rIns="91425" wrap="square" tIns="91425">
            <a:noAutofit/>
          </a:bodyPr>
          <a:lstStyle/>
          <a:p>
            <a:pPr indent="-406400" lvl="0" marL="457200" rtl="0" algn="l">
              <a:spcBef>
                <a:spcPts val="0"/>
              </a:spcBef>
              <a:spcAft>
                <a:spcPts val="0"/>
              </a:spcAft>
              <a:buSzPts val="2800"/>
              <a:buChar char="●"/>
            </a:pPr>
            <a:r>
              <a:rPr lang="en-US" sz="2800"/>
              <a:t>Future directions may involve incorporating real-time sensor data, improving generalizability with larger datasets from multiple regions, and exploring deep learning models for temporal pattern recognition. </a:t>
            </a:r>
            <a:endParaRPr sz="2800"/>
          </a:p>
          <a:p>
            <a:pPr indent="0" lvl="0" marL="457200" rtl="0" algn="l">
              <a:spcBef>
                <a:spcPts val="0"/>
              </a:spcBef>
              <a:spcAft>
                <a:spcPts val="0"/>
              </a:spcAft>
              <a:buNone/>
            </a:pPr>
            <a:r>
              <a:t/>
            </a:r>
            <a:endParaRPr sz="2200"/>
          </a:p>
          <a:p>
            <a:pPr indent="-406400" lvl="0" marL="457200" rtl="0" algn="l">
              <a:spcBef>
                <a:spcPts val="0"/>
              </a:spcBef>
              <a:spcAft>
                <a:spcPts val="0"/>
              </a:spcAft>
              <a:buSzPts val="2800"/>
              <a:buChar char="●"/>
            </a:pPr>
            <a:r>
              <a:rPr lang="en-US" sz="2800"/>
              <a:t>By enhancing predictive accuracy and deployment feasibility, such systems can play a pivotal role in environmental management and public health strategies.</a:t>
            </a:r>
            <a:endParaRPr sz="2800"/>
          </a:p>
          <a:p>
            <a:pPr indent="0" lvl="0" marL="457200" rtl="0" algn="l">
              <a:spcBef>
                <a:spcPts val="0"/>
              </a:spcBef>
              <a:spcAft>
                <a:spcPts val="0"/>
              </a:spcAft>
              <a:buNone/>
            </a:pPr>
            <a:r>
              <a:t/>
            </a:r>
            <a:endParaRPr sz="2000">
              <a:latin typeface="Calibri"/>
              <a:ea typeface="Calibri"/>
              <a:cs typeface="Calibri"/>
              <a:sym typeface="Calibri"/>
            </a:endParaRPr>
          </a:p>
          <a:p>
            <a:pPr indent="-406400" lvl="0" marL="457200" rtl="0" algn="l">
              <a:spcBef>
                <a:spcPts val="0"/>
              </a:spcBef>
              <a:spcAft>
                <a:spcPts val="0"/>
              </a:spcAft>
              <a:buSzPts val="2800"/>
              <a:buFont typeface="Calibri"/>
              <a:buChar char="●"/>
            </a:pPr>
            <a:r>
              <a:rPr lang="en-US" sz="2800">
                <a:solidFill>
                  <a:schemeClr val="dk1"/>
                </a:solidFill>
              </a:rPr>
              <a:t>API Integration: Build an API to serve your model predictions and integrate it into applications that can use air quality predictions.</a:t>
            </a:r>
            <a:endParaRPr sz="2800">
              <a:solidFill>
                <a:schemeClr val="dk1"/>
              </a:solidFill>
            </a:endParaRPr>
          </a:p>
        </p:txBody>
      </p:sp>
      <p:sp>
        <p:nvSpPr>
          <p:cNvPr id="483" name="Google Shape;483;p40"/>
          <p:cNvSpPr txBox="1"/>
          <p:nvPr/>
        </p:nvSpPr>
        <p:spPr>
          <a:xfrm>
            <a:off x="114850" y="83863"/>
            <a:ext cx="1441800" cy="197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FFFFFF"/>
                </a:solidFill>
                <a:latin typeface="Lucida Sans"/>
                <a:ea typeface="Lucida Sans"/>
                <a:cs typeface="Lucida Sans"/>
                <a:sym typeface="Lucida Sans"/>
              </a:rPr>
              <a:t>Date:15/05/2025</a:t>
            </a:r>
            <a:endParaRPr sz="1200">
              <a:latin typeface="Lucida Sans"/>
              <a:ea typeface="Lucida Sans"/>
              <a:cs typeface="Lucida Sans"/>
              <a:sym typeface="Lucida San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41"/>
          <p:cNvSpPr/>
          <p:nvPr/>
        </p:nvSpPr>
        <p:spPr>
          <a:xfrm>
            <a:off x="0" y="0"/>
            <a:ext cx="12192000" cy="365125"/>
          </a:xfrm>
          <a:custGeom>
            <a:rect b="b" l="l" r="r" t="t"/>
            <a:pathLst>
              <a:path extrusionOk="0" h="365125" w="12192000">
                <a:moveTo>
                  <a:pt x="12191999" y="365126"/>
                </a:moveTo>
                <a:lnTo>
                  <a:pt x="0" y="365126"/>
                </a:lnTo>
                <a:lnTo>
                  <a:pt x="0" y="0"/>
                </a:lnTo>
                <a:lnTo>
                  <a:pt x="12191999" y="0"/>
                </a:lnTo>
                <a:lnTo>
                  <a:pt x="12191999" y="365126"/>
                </a:lnTo>
                <a:close/>
              </a:path>
            </a:pathLst>
          </a:custGeom>
          <a:solidFill>
            <a:srgbClr val="59167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nvGrpSpPr>
          <p:cNvPr id="489" name="Google Shape;489;p41"/>
          <p:cNvGrpSpPr/>
          <p:nvPr/>
        </p:nvGrpSpPr>
        <p:grpSpPr>
          <a:xfrm>
            <a:off x="0" y="6492875"/>
            <a:ext cx="12192000" cy="365125"/>
            <a:chOff x="0" y="6492875"/>
            <a:chExt cx="12192000" cy="365125"/>
          </a:xfrm>
        </p:grpSpPr>
        <p:sp>
          <p:nvSpPr>
            <p:cNvPr id="490" name="Google Shape;490;p41"/>
            <p:cNvSpPr/>
            <p:nvPr/>
          </p:nvSpPr>
          <p:spPr>
            <a:xfrm>
              <a:off x="0" y="6492875"/>
              <a:ext cx="12192000" cy="365125"/>
            </a:xfrm>
            <a:custGeom>
              <a:rect b="b" l="l" r="r" t="t"/>
              <a:pathLst>
                <a:path extrusionOk="0" h="365125" w="12192000">
                  <a:moveTo>
                    <a:pt x="12191999" y="365124"/>
                  </a:moveTo>
                  <a:lnTo>
                    <a:pt x="0" y="365124"/>
                  </a:lnTo>
                  <a:lnTo>
                    <a:pt x="0" y="0"/>
                  </a:lnTo>
                  <a:lnTo>
                    <a:pt x="12191999" y="0"/>
                  </a:lnTo>
                  <a:lnTo>
                    <a:pt x="12191999" y="365124"/>
                  </a:lnTo>
                  <a:close/>
                </a:path>
              </a:pathLst>
            </a:custGeom>
            <a:solidFill>
              <a:srgbClr val="59167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91" name="Google Shape;491;p41"/>
            <p:cNvSpPr/>
            <p:nvPr/>
          </p:nvSpPr>
          <p:spPr>
            <a:xfrm>
              <a:off x="0" y="6492875"/>
              <a:ext cx="12192000" cy="365125"/>
            </a:xfrm>
            <a:custGeom>
              <a:rect b="b" l="l" r="r" t="t"/>
              <a:pathLst>
                <a:path extrusionOk="0" h="365125" w="12192000">
                  <a:moveTo>
                    <a:pt x="0" y="0"/>
                  </a:moveTo>
                  <a:lnTo>
                    <a:pt x="12191999" y="0"/>
                  </a:lnTo>
                  <a:lnTo>
                    <a:pt x="12191999" y="365124"/>
                  </a:lnTo>
                  <a:lnTo>
                    <a:pt x="0" y="365124"/>
                  </a:lnTo>
                  <a:lnTo>
                    <a:pt x="0" y="0"/>
                  </a:lnTo>
                  <a:close/>
                </a:path>
              </a:pathLst>
            </a:custGeom>
            <a:noFill/>
            <a:ln cap="flat" cmpd="sng" w="12675">
              <a:solidFill>
                <a:srgbClr val="31538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pic>
        <p:nvPicPr>
          <p:cNvPr id="492" name="Google Shape;492;p41"/>
          <p:cNvPicPr preferRelativeResize="0"/>
          <p:nvPr/>
        </p:nvPicPr>
        <p:blipFill rotWithShape="1">
          <a:blip r:embed="rId3">
            <a:alphaModFix/>
          </a:blip>
          <a:srcRect b="0" l="0" r="0" t="0"/>
          <a:stretch/>
        </p:blipFill>
        <p:spPr>
          <a:xfrm>
            <a:off x="114845" y="6538273"/>
            <a:ext cx="7390800" cy="274337"/>
          </a:xfrm>
          <a:prstGeom prst="rect">
            <a:avLst/>
          </a:prstGeom>
          <a:noFill/>
          <a:ln>
            <a:noFill/>
          </a:ln>
        </p:spPr>
      </p:pic>
      <p:sp>
        <p:nvSpPr>
          <p:cNvPr id="493" name="Google Shape;493;p41"/>
          <p:cNvSpPr txBox="1"/>
          <p:nvPr/>
        </p:nvSpPr>
        <p:spPr>
          <a:xfrm>
            <a:off x="-113750" y="357475"/>
            <a:ext cx="12192000" cy="861900"/>
          </a:xfrm>
          <a:prstGeom prst="rect">
            <a:avLst/>
          </a:prstGeom>
          <a:noFill/>
          <a:ln>
            <a:noFill/>
          </a:ln>
        </p:spPr>
        <p:txBody>
          <a:bodyPr anchorCtr="0" anchor="t" bIns="91425" lIns="91425" spcFirstLastPara="1" rIns="91425" wrap="square" tIns="91425">
            <a:spAutoFit/>
          </a:bodyPr>
          <a:lstStyle/>
          <a:p>
            <a:pPr indent="0" lvl="0" marL="457200" rtl="0" algn="ctr">
              <a:spcBef>
                <a:spcPts val="0"/>
              </a:spcBef>
              <a:spcAft>
                <a:spcPts val="0"/>
              </a:spcAft>
              <a:buNone/>
            </a:pPr>
            <a:r>
              <a:rPr b="1" lang="en-US" sz="4400">
                <a:solidFill>
                  <a:schemeClr val="dk1"/>
                </a:solidFill>
              </a:rPr>
              <a:t>References</a:t>
            </a:r>
            <a:endParaRPr b="1" sz="4400">
              <a:latin typeface="Calibri"/>
              <a:ea typeface="Calibri"/>
              <a:cs typeface="Calibri"/>
              <a:sym typeface="Calibri"/>
            </a:endParaRPr>
          </a:p>
        </p:txBody>
      </p:sp>
      <p:sp>
        <p:nvSpPr>
          <p:cNvPr id="494" name="Google Shape;494;p41"/>
          <p:cNvSpPr txBox="1"/>
          <p:nvPr/>
        </p:nvSpPr>
        <p:spPr>
          <a:xfrm>
            <a:off x="106200" y="1201675"/>
            <a:ext cx="11972100" cy="5181300"/>
          </a:xfrm>
          <a:prstGeom prst="rect">
            <a:avLst/>
          </a:prstGeom>
          <a:noFill/>
          <a:ln>
            <a:noFill/>
          </a:ln>
        </p:spPr>
        <p:txBody>
          <a:bodyPr anchorCtr="0" anchor="t" bIns="91425" lIns="91425" spcFirstLastPara="1" rIns="91425" wrap="square" tIns="91425">
            <a:noAutofit/>
          </a:bodyPr>
          <a:lstStyle/>
          <a:p>
            <a:pPr indent="-400050" lvl="0" marL="457200" rtl="0" algn="l">
              <a:lnSpc>
                <a:spcPct val="115000"/>
              </a:lnSpc>
              <a:spcBef>
                <a:spcPts val="1200"/>
              </a:spcBef>
              <a:spcAft>
                <a:spcPts val="0"/>
              </a:spcAft>
              <a:buSzPts val="2700"/>
              <a:buChar char="●"/>
            </a:pPr>
            <a:r>
              <a:rPr lang="en-US" sz="2700" u="sng">
                <a:solidFill>
                  <a:schemeClr val="hlink"/>
                </a:solidFill>
                <a:hlinkClick r:id="rId4"/>
              </a:rPr>
              <a:t>https://link.springer.com/article/10.1023/A:1010933404324</a:t>
            </a:r>
            <a:r>
              <a:rPr lang="en-US" sz="2700">
                <a:solidFill>
                  <a:schemeClr val="dk1"/>
                </a:solidFill>
              </a:rPr>
              <a:t> :- A foundational paper on the Random Forest algorithm.</a:t>
            </a:r>
            <a:endParaRPr sz="2700">
              <a:solidFill>
                <a:schemeClr val="dk1"/>
              </a:solidFill>
            </a:endParaRPr>
          </a:p>
          <a:p>
            <a:pPr indent="-400050" lvl="0" marL="457200" rtl="0" algn="l">
              <a:lnSpc>
                <a:spcPct val="115000"/>
              </a:lnSpc>
              <a:spcBef>
                <a:spcPts val="0"/>
              </a:spcBef>
              <a:spcAft>
                <a:spcPts val="0"/>
              </a:spcAft>
              <a:buClr>
                <a:schemeClr val="dk1"/>
              </a:buClr>
              <a:buSzPts val="2700"/>
              <a:buChar char="●"/>
            </a:pPr>
            <a:r>
              <a:rPr lang="en-US" sz="2700" u="sng">
                <a:solidFill>
                  <a:schemeClr val="hlink"/>
                </a:solidFill>
                <a:hlinkClick r:id="rId5"/>
              </a:rPr>
              <a:t>https://environmentalsystemsresearch.springeropen.com/articles/10.1186/s40068-024-00378-z#:~:text=The%20proposed%20research%20uses%20various,Multinomial%20Na%C3%AFve%20Bayes%20(52%25)</a:t>
            </a:r>
            <a:r>
              <a:rPr lang="en-US" sz="2700">
                <a:solidFill>
                  <a:schemeClr val="dk1"/>
                </a:solidFill>
              </a:rPr>
              <a:t> </a:t>
            </a:r>
            <a:endParaRPr sz="2700">
              <a:solidFill>
                <a:schemeClr val="dk1"/>
              </a:solidFill>
            </a:endParaRPr>
          </a:p>
          <a:p>
            <a:pPr indent="-400050" lvl="0" marL="457200" rtl="0" algn="l">
              <a:lnSpc>
                <a:spcPct val="115000"/>
              </a:lnSpc>
              <a:spcBef>
                <a:spcPts val="0"/>
              </a:spcBef>
              <a:spcAft>
                <a:spcPts val="0"/>
              </a:spcAft>
              <a:buClr>
                <a:schemeClr val="dk1"/>
              </a:buClr>
              <a:buSzPts val="2700"/>
              <a:buChar char="●"/>
            </a:pPr>
            <a:r>
              <a:rPr lang="en-US" sz="2700">
                <a:solidFill>
                  <a:schemeClr val="dk1"/>
                </a:solidFill>
              </a:rPr>
              <a:t>DataFlair. Predicting Air Quality Index using Python. </a:t>
            </a:r>
            <a:r>
              <a:rPr lang="en-US" sz="2700" u="sng">
                <a:solidFill>
                  <a:schemeClr val="hlink"/>
                </a:solidFill>
                <a:hlinkClick r:id="rId6"/>
              </a:rPr>
              <a:t>https://medium.com/dataflair/predicting-air-quality-index-using-python-4381b64904f1</a:t>
            </a:r>
            <a:endParaRPr sz="2700">
              <a:solidFill>
                <a:schemeClr val="dk1"/>
              </a:solidFill>
            </a:endParaRPr>
          </a:p>
          <a:p>
            <a:pPr indent="0" lvl="0" marL="0" rtl="0" algn="l">
              <a:lnSpc>
                <a:spcPct val="115000"/>
              </a:lnSpc>
              <a:spcBef>
                <a:spcPts val="1200"/>
              </a:spcBef>
              <a:spcAft>
                <a:spcPts val="1200"/>
              </a:spcAft>
              <a:buNone/>
            </a:pPr>
            <a:r>
              <a:t/>
            </a:r>
            <a:endParaRPr sz="2700">
              <a:solidFill>
                <a:schemeClr val="dk1"/>
              </a:solidFill>
            </a:endParaRPr>
          </a:p>
        </p:txBody>
      </p:sp>
      <p:sp>
        <p:nvSpPr>
          <p:cNvPr id="495" name="Google Shape;495;p41"/>
          <p:cNvSpPr txBox="1"/>
          <p:nvPr/>
        </p:nvSpPr>
        <p:spPr>
          <a:xfrm>
            <a:off x="114850" y="83863"/>
            <a:ext cx="1441800" cy="197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FFFFFF"/>
                </a:solidFill>
                <a:latin typeface="Lucida Sans"/>
                <a:ea typeface="Lucida Sans"/>
                <a:cs typeface="Lucida Sans"/>
                <a:sym typeface="Lucida Sans"/>
              </a:rPr>
              <a:t>Date:15/05/2025</a:t>
            </a:r>
            <a:endParaRPr sz="1200">
              <a:latin typeface="Lucida Sans"/>
              <a:ea typeface="Lucida Sans"/>
              <a:cs typeface="Lucida Sans"/>
              <a:sym typeface="Lucida San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42"/>
          <p:cNvSpPr/>
          <p:nvPr/>
        </p:nvSpPr>
        <p:spPr>
          <a:xfrm>
            <a:off x="0" y="0"/>
            <a:ext cx="12192000" cy="365125"/>
          </a:xfrm>
          <a:custGeom>
            <a:rect b="b" l="l" r="r" t="t"/>
            <a:pathLst>
              <a:path extrusionOk="0" h="365125" w="12192000">
                <a:moveTo>
                  <a:pt x="12191999" y="365126"/>
                </a:moveTo>
                <a:lnTo>
                  <a:pt x="0" y="365126"/>
                </a:lnTo>
                <a:lnTo>
                  <a:pt x="0" y="0"/>
                </a:lnTo>
                <a:lnTo>
                  <a:pt x="12191999" y="0"/>
                </a:lnTo>
                <a:lnTo>
                  <a:pt x="12191999" y="365126"/>
                </a:lnTo>
                <a:close/>
              </a:path>
            </a:pathLst>
          </a:custGeom>
          <a:solidFill>
            <a:srgbClr val="59167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nvGrpSpPr>
          <p:cNvPr id="501" name="Google Shape;501;p42"/>
          <p:cNvGrpSpPr/>
          <p:nvPr/>
        </p:nvGrpSpPr>
        <p:grpSpPr>
          <a:xfrm>
            <a:off x="0" y="6492875"/>
            <a:ext cx="12192000" cy="365125"/>
            <a:chOff x="0" y="6492875"/>
            <a:chExt cx="12192000" cy="365125"/>
          </a:xfrm>
        </p:grpSpPr>
        <p:sp>
          <p:nvSpPr>
            <p:cNvPr id="502" name="Google Shape;502;p42"/>
            <p:cNvSpPr/>
            <p:nvPr/>
          </p:nvSpPr>
          <p:spPr>
            <a:xfrm>
              <a:off x="0" y="6492875"/>
              <a:ext cx="12192000" cy="365125"/>
            </a:xfrm>
            <a:custGeom>
              <a:rect b="b" l="l" r="r" t="t"/>
              <a:pathLst>
                <a:path extrusionOk="0" h="365125" w="12192000">
                  <a:moveTo>
                    <a:pt x="12191999" y="365124"/>
                  </a:moveTo>
                  <a:lnTo>
                    <a:pt x="0" y="365124"/>
                  </a:lnTo>
                  <a:lnTo>
                    <a:pt x="0" y="0"/>
                  </a:lnTo>
                  <a:lnTo>
                    <a:pt x="12191999" y="0"/>
                  </a:lnTo>
                  <a:lnTo>
                    <a:pt x="12191999" y="365124"/>
                  </a:lnTo>
                  <a:close/>
                </a:path>
              </a:pathLst>
            </a:custGeom>
            <a:solidFill>
              <a:srgbClr val="59167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03" name="Google Shape;503;p42"/>
            <p:cNvSpPr/>
            <p:nvPr/>
          </p:nvSpPr>
          <p:spPr>
            <a:xfrm>
              <a:off x="0" y="6492875"/>
              <a:ext cx="12192000" cy="365125"/>
            </a:xfrm>
            <a:custGeom>
              <a:rect b="b" l="l" r="r" t="t"/>
              <a:pathLst>
                <a:path extrusionOk="0" h="365125" w="12192000">
                  <a:moveTo>
                    <a:pt x="0" y="0"/>
                  </a:moveTo>
                  <a:lnTo>
                    <a:pt x="12191999" y="0"/>
                  </a:lnTo>
                  <a:lnTo>
                    <a:pt x="12191999" y="365124"/>
                  </a:lnTo>
                  <a:lnTo>
                    <a:pt x="0" y="365124"/>
                  </a:lnTo>
                  <a:lnTo>
                    <a:pt x="0" y="0"/>
                  </a:lnTo>
                  <a:close/>
                </a:path>
              </a:pathLst>
            </a:custGeom>
            <a:noFill/>
            <a:ln cap="flat" cmpd="sng" w="12675">
              <a:solidFill>
                <a:srgbClr val="31538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pic>
        <p:nvPicPr>
          <p:cNvPr id="504" name="Google Shape;504;p42"/>
          <p:cNvPicPr preferRelativeResize="0"/>
          <p:nvPr/>
        </p:nvPicPr>
        <p:blipFill rotWithShape="1">
          <a:blip r:embed="rId3">
            <a:alphaModFix/>
          </a:blip>
          <a:srcRect b="0" l="0" r="0" t="0"/>
          <a:stretch/>
        </p:blipFill>
        <p:spPr>
          <a:xfrm>
            <a:off x="114845" y="6538273"/>
            <a:ext cx="7390800" cy="274337"/>
          </a:xfrm>
          <a:prstGeom prst="rect">
            <a:avLst/>
          </a:prstGeom>
          <a:noFill/>
          <a:ln>
            <a:noFill/>
          </a:ln>
        </p:spPr>
      </p:pic>
      <p:sp>
        <p:nvSpPr>
          <p:cNvPr id="505" name="Google Shape;505;p42"/>
          <p:cNvSpPr txBox="1"/>
          <p:nvPr/>
        </p:nvSpPr>
        <p:spPr>
          <a:xfrm>
            <a:off x="232450" y="646700"/>
            <a:ext cx="11972100" cy="733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t/>
            </a:r>
            <a:endParaRPr sz="2700">
              <a:solidFill>
                <a:schemeClr val="dk1"/>
              </a:solidFill>
            </a:endParaRPr>
          </a:p>
          <a:p>
            <a:pPr indent="0" lvl="0" marL="0" rtl="0" algn="l">
              <a:lnSpc>
                <a:spcPct val="115000"/>
              </a:lnSpc>
              <a:spcBef>
                <a:spcPts val="1200"/>
              </a:spcBef>
              <a:spcAft>
                <a:spcPts val="1200"/>
              </a:spcAft>
              <a:buNone/>
            </a:pPr>
            <a:r>
              <a:t/>
            </a:r>
            <a:endParaRPr sz="2700">
              <a:solidFill>
                <a:schemeClr val="dk1"/>
              </a:solidFill>
            </a:endParaRPr>
          </a:p>
        </p:txBody>
      </p:sp>
      <p:sp>
        <p:nvSpPr>
          <p:cNvPr id="506" name="Google Shape;506;p42"/>
          <p:cNvSpPr txBox="1"/>
          <p:nvPr/>
        </p:nvSpPr>
        <p:spPr>
          <a:xfrm>
            <a:off x="114850" y="83863"/>
            <a:ext cx="1441800" cy="197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FFFFFF"/>
                </a:solidFill>
                <a:latin typeface="Lucida Sans"/>
                <a:ea typeface="Lucida Sans"/>
                <a:cs typeface="Lucida Sans"/>
                <a:sym typeface="Lucida Sans"/>
              </a:rPr>
              <a:t>Date:15/05/2025</a:t>
            </a:r>
            <a:endParaRPr sz="1200">
              <a:latin typeface="Lucida Sans"/>
              <a:ea typeface="Lucida Sans"/>
              <a:cs typeface="Lucida Sans"/>
              <a:sym typeface="Lucida Sans"/>
            </a:endParaRPr>
          </a:p>
        </p:txBody>
      </p:sp>
      <p:sp>
        <p:nvSpPr>
          <p:cNvPr id="507" name="Google Shape;507;p42"/>
          <p:cNvSpPr txBox="1"/>
          <p:nvPr/>
        </p:nvSpPr>
        <p:spPr>
          <a:xfrm>
            <a:off x="334300" y="2247075"/>
            <a:ext cx="11768400" cy="158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9100">
                <a:latin typeface="Calibri"/>
                <a:ea typeface="Calibri"/>
                <a:cs typeface="Calibri"/>
                <a:sym typeface="Calibri"/>
              </a:rPr>
              <a:t>Thank You</a:t>
            </a:r>
            <a:endParaRPr sz="9700">
              <a:latin typeface="Calibri"/>
              <a:ea typeface="Calibri"/>
              <a:cs typeface="Calibri"/>
              <a:sym typeface="Calibri"/>
            </a:endParaRPr>
          </a:p>
        </p:txBody>
      </p:sp>
      <p:sp>
        <p:nvSpPr>
          <p:cNvPr id="508" name="Google Shape;508;p42"/>
          <p:cNvSpPr txBox="1"/>
          <p:nvPr/>
        </p:nvSpPr>
        <p:spPr>
          <a:xfrm>
            <a:off x="7984450" y="3740825"/>
            <a:ext cx="3521700" cy="113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5600">
                <a:latin typeface="Calibri"/>
                <a:ea typeface="Calibri"/>
                <a:cs typeface="Calibri"/>
                <a:sym typeface="Calibri"/>
              </a:rPr>
              <a:t>-Team 20</a:t>
            </a:r>
            <a:endParaRPr sz="56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0" name="Shape 80"/>
        <p:cNvGrpSpPr/>
        <p:nvPr/>
      </p:nvGrpSpPr>
      <p:grpSpPr>
        <a:xfrm>
          <a:off x="0" y="0"/>
          <a:ext cx="0" cy="0"/>
          <a:chOff x="0" y="0"/>
          <a:chExt cx="0" cy="0"/>
        </a:xfrm>
      </p:grpSpPr>
      <p:sp>
        <p:nvSpPr>
          <p:cNvPr id="81" name="Google Shape;81;p10"/>
          <p:cNvSpPr/>
          <p:nvPr/>
        </p:nvSpPr>
        <p:spPr>
          <a:xfrm>
            <a:off x="0" y="-76200"/>
            <a:ext cx="12192000" cy="365125"/>
          </a:xfrm>
          <a:custGeom>
            <a:rect b="b" l="l" r="r" t="t"/>
            <a:pathLst>
              <a:path extrusionOk="0" h="365125" w="12192000">
                <a:moveTo>
                  <a:pt x="12191999" y="365126"/>
                </a:moveTo>
                <a:lnTo>
                  <a:pt x="0" y="365126"/>
                </a:lnTo>
                <a:lnTo>
                  <a:pt x="0" y="0"/>
                </a:lnTo>
                <a:lnTo>
                  <a:pt x="12191999" y="0"/>
                </a:lnTo>
                <a:lnTo>
                  <a:pt x="12191999" y="365126"/>
                </a:lnTo>
                <a:close/>
              </a:path>
            </a:pathLst>
          </a:custGeom>
          <a:solidFill>
            <a:srgbClr val="59167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nvGrpSpPr>
          <p:cNvPr id="82" name="Google Shape;82;p10"/>
          <p:cNvGrpSpPr/>
          <p:nvPr/>
        </p:nvGrpSpPr>
        <p:grpSpPr>
          <a:xfrm>
            <a:off x="0" y="6492875"/>
            <a:ext cx="12192000" cy="365125"/>
            <a:chOff x="0" y="6492875"/>
            <a:chExt cx="12192000" cy="365125"/>
          </a:xfrm>
        </p:grpSpPr>
        <p:sp>
          <p:nvSpPr>
            <p:cNvPr id="83" name="Google Shape;83;p10"/>
            <p:cNvSpPr/>
            <p:nvPr/>
          </p:nvSpPr>
          <p:spPr>
            <a:xfrm>
              <a:off x="0" y="6492875"/>
              <a:ext cx="12192000" cy="365125"/>
            </a:xfrm>
            <a:custGeom>
              <a:rect b="b" l="l" r="r" t="t"/>
              <a:pathLst>
                <a:path extrusionOk="0" h="365125" w="12192000">
                  <a:moveTo>
                    <a:pt x="12191999" y="365124"/>
                  </a:moveTo>
                  <a:lnTo>
                    <a:pt x="0" y="365124"/>
                  </a:lnTo>
                  <a:lnTo>
                    <a:pt x="0" y="0"/>
                  </a:lnTo>
                  <a:lnTo>
                    <a:pt x="12191999" y="0"/>
                  </a:lnTo>
                  <a:lnTo>
                    <a:pt x="12191999" y="365124"/>
                  </a:lnTo>
                  <a:close/>
                </a:path>
              </a:pathLst>
            </a:custGeom>
            <a:solidFill>
              <a:srgbClr val="59167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4" name="Google Shape;84;p10"/>
            <p:cNvSpPr/>
            <p:nvPr/>
          </p:nvSpPr>
          <p:spPr>
            <a:xfrm>
              <a:off x="0" y="6492875"/>
              <a:ext cx="12192000" cy="365125"/>
            </a:xfrm>
            <a:custGeom>
              <a:rect b="b" l="l" r="r" t="t"/>
              <a:pathLst>
                <a:path extrusionOk="0" h="365125" w="12192000">
                  <a:moveTo>
                    <a:pt x="0" y="0"/>
                  </a:moveTo>
                  <a:lnTo>
                    <a:pt x="12191999" y="0"/>
                  </a:lnTo>
                  <a:lnTo>
                    <a:pt x="12191999" y="365124"/>
                  </a:lnTo>
                  <a:lnTo>
                    <a:pt x="0" y="365124"/>
                  </a:lnTo>
                  <a:lnTo>
                    <a:pt x="0" y="0"/>
                  </a:lnTo>
                  <a:close/>
                </a:path>
              </a:pathLst>
            </a:custGeom>
            <a:noFill/>
            <a:ln cap="flat" cmpd="sng" w="12675">
              <a:solidFill>
                <a:srgbClr val="31538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85" name="Google Shape;85;p10"/>
          <p:cNvSpPr txBox="1"/>
          <p:nvPr/>
        </p:nvSpPr>
        <p:spPr>
          <a:xfrm>
            <a:off x="12006435" y="6566153"/>
            <a:ext cx="113100" cy="197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FFFFFF"/>
                </a:solidFill>
                <a:latin typeface="Lucida Sans"/>
                <a:ea typeface="Lucida Sans"/>
                <a:cs typeface="Lucida Sans"/>
                <a:sym typeface="Lucida Sans"/>
              </a:rPr>
              <a:t>4</a:t>
            </a:r>
            <a:endParaRPr sz="1200">
              <a:latin typeface="Lucida Sans"/>
              <a:ea typeface="Lucida Sans"/>
              <a:cs typeface="Lucida Sans"/>
              <a:sym typeface="Lucida Sans"/>
            </a:endParaRPr>
          </a:p>
        </p:txBody>
      </p:sp>
      <p:pic>
        <p:nvPicPr>
          <p:cNvPr id="86" name="Google Shape;86;p10"/>
          <p:cNvPicPr preferRelativeResize="0"/>
          <p:nvPr/>
        </p:nvPicPr>
        <p:blipFill rotWithShape="1">
          <a:blip r:embed="rId3">
            <a:alphaModFix/>
          </a:blip>
          <a:srcRect b="0" l="0" r="0" t="0"/>
          <a:stretch/>
        </p:blipFill>
        <p:spPr>
          <a:xfrm>
            <a:off x="114845" y="6538273"/>
            <a:ext cx="7390800" cy="274337"/>
          </a:xfrm>
          <a:prstGeom prst="rect">
            <a:avLst/>
          </a:prstGeom>
          <a:noFill/>
          <a:ln>
            <a:noFill/>
          </a:ln>
        </p:spPr>
      </p:pic>
      <p:sp>
        <p:nvSpPr>
          <p:cNvPr id="87" name="Google Shape;87;p10"/>
          <p:cNvSpPr txBox="1"/>
          <p:nvPr/>
        </p:nvSpPr>
        <p:spPr>
          <a:xfrm>
            <a:off x="3091650" y="205075"/>
            <a:ext cx="60087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5000"/>
              <a:t>Methodology</a:t>
            </a:r>
            <a:endParaRPr b="1" sz="5000"/>
          </a:p>
        </p:txBody>
      </p:sp>
      <p:sp>
        <p:nvSpPr>
          <p:cNvPr id="88" name="Google Shape;88;p10"/>
          <p:cNvSpPr txBox="1"/>
          <p:nvPr/>
        </p:nvSpPr>
        <p:spPr>
          <a:xfrm>
            <a:off x="63500" y="965200"/>
            <a:ext cx="12056100" cy="5680200"/>
          </a:xfrm>
          <a:prstGeom prst="rect">
            <a:avLst/>
          </a:prstGeom>
          <a:noFill/>
          <a:ln>
            <a:noFill/>
          </a:ln>
        </p:spPr>
        <p:txBody>
          <a:bodyPr anchorCtr="0" anchor="t" bIns="91425" lIns="91425" spcFirstLastPara="1" rIns="91425" wrap="square" tIns="91425">
            <a:noAutofit/>
          </a:bodyPr>
          <a:lstStyle/>
          <a:p>
            <a:pPr indent="-368300" lvl="0" marL="457200" rtl="0" algn="ctr">
              <a:spcBef>
                <a:spcPts val="0"/>
              </a:spcBef>
              <a:spcAft>
                <a:spcPts val="0"/>
              </a:spcAft>
              <a:buClr>
                <a:schemeClr val="dk1"/>
              </a:buClr>
              <a:buSzPts val="2200"/>
              <a:buAutoNum type="arabicPeriod"/>
            </a:pPr>
            <a:r>
              <a:rPr b="1" lang="en-US" sz="2200">
                <a:solidFill>
                  <a:schemeClr val="dk1"/>
                </a:solidFill>
              </a:rPr>
              <a:t>Checked for missing values, handled outliers/inconsistencies, and visualized data using box plots, histograms, and KDE curves.</a:t>
            </a:r>
            <a:endParaRPr b="1" sz="2200">
              <a:solidFill>
                <a:schemeClr val="dk1"/>
              </a:solidFill>
            </a:endParaRPr>
          </a:p>
          <a:p>
            <a:pPr indent="0" lvl="0" marL="0" rtl="0" algn="l">
              <a:spcBef>
                <a:spcPts val="0"/>
              </a:spcBef>
              <a:spcAft>
                <a:spcPts val="0"/>
              </a:spcAft>
              <a:buNone/>
            </a:pPr>
            <a:r>
              <a:t/>
            </a:r>
            <a:endParaRPr b="1" sz="2200">
              <a:solidFill>
                <a:schemeClr val="dk1"/>
              </a:solidFill>
            </a:endParaRPr>
          </a:p>
          <a:p>
            <a:pPr indent="0" lvl="0" marL="0" rtl="0" algn="ctr">
              <a:spcBef>
                <a:spcPts val="0"/>
              </a:spcBef>
              <a:spcAft>
                <a:spcPts val="0"/>
              </a:spcAft>
              <a:buNone/>
            </a:pPr>
            <a:r>
              <a:t/>
            </a:r>
            <a:endParaRPr b="1" sz="2200">
              <a:solidFill>
                <a:schemeClr val="dk1"/>
              </a:solidFill>
            </a:endParaRPr>
          </a:p>
          <a:p>
            <a:pPr indent="-368300" lvl="0" marL="457200" rtl="0" algn="ctr">
              <a:spcBef>
                <a:spcPts val="0"/>
              </a:spcBef>
              <a:spcAft>
                <a:spcPts val="0"/>
              </a:spcAft>
              <a:buClr>
                <a:schemeClr val="dk1"/>
              </a:buClr>
              <a:buSzPts val="2200"/>
              <a:buAutoNum type="arabicPeriod"/>
            </a:pPr>
            <a:r>
              <a:rPr b="1" lang="en-US" sz="2200">
                <a:solidFill>
                  <a:schemeClr val="dk1"/>
                </a:solidFill>
              </a:rPr>
              <a:t>Handling class imbalance </a:t>
            </a:r>
            <a:r>
              <a:rPr b="1" lang="en-US" sz="2200">
                <a:solidFill>
                  <a:schemeClr val="dk1"/>
                </a:solidFill>
              </a:rPr>
              <a:t>using SMOTE after </a:t>
            </a:r>
            <a:r>
              <a:rPr b="1" lang="en-US" sz="2200">
                <a:solidFill>
                  <a:schemeClr val="dk1"/>
                </a:solidFill>
              </a:rPr>
              <a:t>splitting </a:t>
            </a:r>
            <a:r>
              <a:rPr b="1" lang="en-US" sz="2200">
                <a:solidFill>
                  <a:schemeClr val="dk1"/>
                </a:solidFill>
              </a:rPr>
              <a:t>the data.</a:t>
            </a:r>
            <a:endParaRPr b="1" sz="2200">
              <a:solidFill>
                <a:schemeClr val="dk1"/>
              </a:solidFill>
            </a:endParaRPr>
          </a:p>
          <a:p>
            <a:pPr indent="0" lvl="0" marL="0" rtl="0" algn="ctr">
              <a:spcBef>
                <a:spcPts val="0"/>
              </a:spcBef>
              <a:spcAft>
                <a:spcPts val="0"/>
              </a:spcAft>
              <a:buNone/>
            </a:pPr>
            <a:r>
              <a:t/>
            </a:r>
            <a:endParaRPr b="1" sz="2200">
              <a:solidFill>
                <a:schemeClr val="dk1"/>
              </a:solidFill>
            </a:endParaRPr>
          </a:p>
          <a:p>
            <a:pPr indent="0" lvl="0" marL="0" rtl="0" algn="ctr">
              <a:spcBef>
                <a:spcPts val="0"/>
              </a:spcBef>
              <a:spcAft>
                <a:spcPts val="0"/>
              </a:spcAft>
              <a:buNone/>
            </a:pPr>
            <a:r>
              <a:t/>
            </a:r>
            <a:endParaRPr b="1" sz="2200">
              <a:solidFill>
                <a:schemeClr val="dk1"/>
              </a:solidFill>
            </a:endParaRPr>
          </a:p>
          <a:p>
            <a:pPr indent="-368300" lvl="0" marL="457200" rtl="0" algn="ctr">
              <a:spcBef>
                <a:spcPts val="0"/>
              </a:spcBef>
              <a:spcAft>
                <a:spcPts val="0"/>
              </a:spcAft>
              <a:buClr>
                <a:schemeClr val="dk1"/>
              </a:buClr>
              <a:buSzPts val="2200"/>
              <a:buAutoNum type="arabicPeriod"/>
            </a:pPr>
            <a:r>
              <a:rPr b="1" lang="en-US" sz="2200">
                <a:solidFill>
                  <a:schemeClr val="dk1"/>
                </a:solidFill>
              </a:rPr>
              <a:t>Standardized the data and trained multiple classification models to identify the best-performing model.</a:t>
            </a:r>
            <a:endParaRPr b="1" sz="2200">
              <a:solidFill>
                <a:schemeClr val="dk1"/>
              </a:solidFill>
            </a:endParaRPr>
          </a:p>
          <a:p>
            <a:pPr indent="0" lvl="0" marL="0" rtl="0" algn="ctr">
              <a:spcBef>
                <a:spcPts val="0"/>
              </a:spcBef>
              <a:spcAft>
                <a:spcPts val="0"/>
              </a:spcAft>
              <a:buNone/>
            </a:pPr>
            <a:r>
              <a:t/>
            </a:r>
            <a:endParaRPr b="1" sz="2200">
              <a:solidFill>
                <a:schemeClr val="dk1"/>
              </a:solidFill>
            </a:endParaRPr>
          </a:p>
          <a:p>
            <a:pPr indent="0" lvl="0" marL="0" rtl="0" algn="ctr">
              <a:spcBef>
                <a:spcPts val="0"/>
              </a:spcBef>
              <a:spcAft>
                <a:spcPts val="0"/>
              </a:spcAft>
              <a:buNone/>
            </a:pPr>
            <a:r>
              <a:t/>
            </a:r>
            <a:endParaRPr b="1" sz="2200">
              <a:solidFill>
                <a:schemeClr val="dk1"/>
              </a:solidFill>
            </a:endParaRPr>
          </a:p>
          <a:p>
            <a:pPr indent="-368300" lvl="0" marL="457200" rtl="0" algn="ctr">
              <a:spcBef>
                <a:spcPts val="0"/>
              </a:spcBef>
              <a:spcAft>
                <a:spcPts val="0"/>
              </a:spcAft>
              <a:buClr>
                <a:schemeClr val="dk1"/>
              </a:buClr>
              <a:buSzPts val="2200"/>
              <a:buAutoNum type="arabicPeriod"/>
            </a:pPr>
            <a:r>
              <a:rPr b="1" lang="en-US" sz="2200">
                <a:solidFill>
                  <a:schemeClr val="dk1"/>
                </a:solidFill>
              </a:rPr>
              <a:t>Determined feature importance, compared models based on accuracy, and printed confusion matrices for validation data.</a:t>
            </a:r>
            <a:endParaRPr b="1" sz="2200">
              <a:solidFill>
                <a:schemeClr val="dk1"/>
              </a:solidFill>
            </a:endParaRPr>
          </a:p>
          <a:p>
            <a:pPr indent="0" lvl="0" marL="0" rtl="0" algn="ctr">
              <a:spcBef>
                <a:spcPts val="0"/>
              </a:spcBef>
              <a:spcAft>
                <a:spcPts val="0"/>
              </a:spcAft>
              <a:buNone/>
            </a:pPr>
            <a:r>
              <a:t/>
            </a:r>
            <a:endParaRPr b="1" sz="2200">
              <a:solidFill>
                <a:schemeClr val="dk1"/>
              </a:solidFill>
            </a:endParaRPr>
          </a:p>
          <a:p>
            <a:pPr indent="0" lvl="0" marL="0" rtl="0" algn="ctr">
              <a:spcBef>
                <a:spcPts val="0"/>
              </a:spcBef>
              <a:spcAft>
                <a:spcPts val="0"/>
              </a:spcAft>
              <a:buNone/>
            </a:pPr>
            <a:r>
              <a:t/>
            </a:r>
            <a:endParaRPr b="1" sz="2200">
              <a:solidFill>
                <a:schemeClr val="dk1"/>
              </a:solidFill>
            </a:endParaRPr>
          </a:p>
          <a:p>
            <a:pPr indent="-368300" lvl="0" marL="457200" rtl="0" algn="ctr">
              <a:spcBef>
                <a:spcPts val="0"/>
              </a:spcBef>
              <a:spcAft>
                <a:spcPts val="0"/>
              </a:spcAft>
              <a:buClr>
                <a:schemeClr val="dk1"/>
              </a:buClr>
              <a:buSzPts val="2200"/>
              <a:buAutoNum type="arabicPeriod"/>
            </a:pPr>
            <a:r>
              <a:rPr b="1" lang="en-US" sz="2200">
                <a:solidFill>
                  <a:schemeClr val="dk1"/>
                </a:solidFill>
              </a:rPr>
              <a:t>Evaluating the best model on test data.</a:t>
            </a:r>
            <a:endParaRPr b="1" sz="2200">
              <a:solidFill>
                <a:schemeClr val="dk1"/>
              </a:solidFill>
            </a:endParaRPr>
          </a:p>
          <a:p>
            <a:pPr indent="0" lvl="0" marL="0" rtl="0" algn="l">
              <a:spcBef>
                <a:spcPts val="0"/>
              </a:spcBef>
              <a:spcAft>
                <a:spcPts val="0"/>
              </a:spcAft>
              <a:buNone/>
            </a:pPr>
            <a:r>
              <a:t/>
            </a:r>
            <a:endParaRPr sz="2200">
              <a:solidFill>
                <a:schemeClr val="dk1"/>
              </a:solidFill>
            </a:endParaRPr>
          </a:p>
        </p:txBody>
      </p:sp>
      <p:sp>
        <p:nvSpPr>
          <p:cNvPr id="89" name="Google Shape;89;p10"/>
          <p:cNvSpPr/>
          <p:nvPr/>
        </p:nvSpPr>
        <p:spPr>
          <a:xfrm>
            <a:off x="5962650" y="1879600"/>
            <a:ext cx="406500" cy="514500"/>
          </a:xfrm>
          <a:prstGeom prst="downArrow">
            <a:avLst>
              <a:gd fmla="val 50000" name="adj1"/>
              <a:gd fmla="val 50000" name="adj2"/>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90" name="Google Shape;90;p10"/>
          <p:cNvSpPr/>
          <p:nvPr/>
        </p:nvSpPr>
        <p:spPr>
          <a:xfrm>
            <a:off x="5962650" y="2870200"/>
            <a:ext cx="406500" cy="514500"/>
          </a:xfrm>
          <a:prstGeom prst="downArrow">
            <a:avLst>
              <a:gd fmla="val 50000" name="adj1"/>
              <a:gd fmla="val 50000" name="adj2"/>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91" name="Google Shape;91;p10"/>
          <p:cNvSpPr/>
          <p:nvPr/>
        </p:nvSpPr>
        <p:spPr>
          <a:xfrm>
            <a:off x="5968950" y="4209900"/>
            <a:ext cx="406500" cy="514500"/>
          </a:xfrm>
          <a:prstGeom prst="downArrow">
            <a:avLst>
              <a:gd fmla="val 50000" name="adj1"/>
              <a:gd fmla="val 50000" name="adj2"/>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92" name="Google Shape;92;p10"/>
          <p:cNvSpPr/>
          <p:nvPr/>
        </p:nvSpPr>
        <p:spPr>
          <a:xfrm>
            <a:off x="5962650" y="5549600"/>
            <a:ext cx="406500" cy="514500"/>
          </a:xfrm>
          <a:prstGeom prst="downArrow">
            <a:avLst>
              <a:gd fmla="val 50000" name="adj1"/>
              <a:gd fmla="val 50000" name="adj2"/>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93" name="Google Shape;93;p10"/>
          <p:cNvSpPr txBox="1"/>
          <p:nvPr/>
        </p:nvSpPr>
        <p:spPr>
          <a:xfrm>
            <a:off x="114850" y="7663"/>
            <a:ext cx="1441800" cy="197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FFFFFF"/>
                </a:solidFill>
                <a:latin typeface="Lucida Sans"/>
                <a:ea typeface="Lucida Sans"/>
                <a:cs typeface="Lucida Sans"/>
                <a:sym typeface="Lucida Sans"/>
              </a:rPr>
              <a:t>Date:15/05/2025</a:t>
            </a:r>
            <a:endParaRPr sz="1200">
              <a:latin typeface="Lucida Sans"/>
              <a:ea typeface="Lucida Sans"/>
              <a:cs typeface="Lucida Sans"/>
              <a:sym typeface="Lucida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1"/>
          <p:cNvSpPr/>
          <p:nvPr/>
        </p:nvSpPr>
        <p:spPr>
          <a:xfrm>
            <a:off x="0" y="0"/>
            <a:ext cx="12192000" cy="365125"/>
          </a:xfrm>
          <a:custGeom>
            <a:rect b="b" l="l" r="r" t="t"/>
            <a:pathLst>
              <a:path extrusionOk="0" h="365125" w="12192000">
                <a:moveTo>
                  <a:pt x="12191999" y="365126"/>
                </a:moveTo>
                <a:lnTo>
                  <a:pt x="0" y="365126"/>
                </a:lnTo>
                <a:lnTo>
                  <a:pt x="0" y="0"/>
                </a:lnTo>
                <a:lnTo>
                  <a:pt x="12191999" y="0"/>
                </a:lnTo>
                <a:lnTo>
                  <a:pt x="12191999" y="365126"/>
                </a:lnTo>
                <a:close/>
              </a:path>
            </a:pathLst>
          </a:custGeom>
          <a:solidFill>
            <a:srgbClr val="59167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nvGrpSpPr>
          <p:cNvPr id="99" name="Google Shape;99;p11"/>
          <p:cNvGrpSpPr/>
          <p:nvPr/>
        </p:nvGrpSpPr>
        <p:grpSpPr>
          <a:xfrm>
            <a:off x="0" y="6492875"/>
            <a:ext cx="12192000" cy="365125"/>
            <a:chOff x="0" y="6492875"/>
            <a:chExt cx="12192000" cy="365125"/>
          </a:xfrm>
        </p:grpSpPr>
        <p:sp>
          <p:nvSpPr>
            <p:cNvPr id="100" name="Google Shape;100;p11"/>
            <p:cNvSpPr/>
            <p:nvPr/>
          </p:nvSpPr>
          <p:spPr>
            <a:xfrm>
              <a:off x="0" y="6492875"/>
              <a:ext cx="12192000" cy="365125"/>
            </a:xfrm>
            <a:custGeom>
              <a:rect b="b" l="l" r="r" t="t"/>
              <a:pathLst>
                <a:path extrusionOk="0" h="365125" w="12192000">
                  <a:moveTo>
                    <a:pt x="12191999" y="365124"/>
                  </a:moveTo>
                  <a:lnTo>
                    <a:pt x="0" y="365124"/>
                  </a:lnTo>
                  <a:lnTo>
                    <a:pt x="0" y="0"/>
                  </a:lnTo>
                  <a:lnTo>
                    <a:pt x="12191999" y="0"/>
                  </a:lnTo>
                  <a:lnTo>
                    <a:pt x="12191999" y="365124"/>
                  </a:lnTo>
                  <a:close/>
                </a:path>
              </a:pathLst>
            </a:custGeom>
            <a:solidFill>
              <a:srgbClr val="59167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1" name="Google Shape;101;p11"/>
            <p:cNvSpPr/>
            <p:nvPr/>
          </p:nvSpPr>
          <p:spPr>
            <a:xfrm>
              <a:off x="0" y="6492875"/>
              <a:ext cx="12192000" cy="365125"/>
            </a:xfrm>
            <a:custGeom>
              <a:rect b="b" l="l" r="r" t="t"/>
              <a:pathLst>
                <a:path extrusionOk="0" h="365125" w="12192000">
                  <a:moveTo>
                    <a:pt x="0" y="0"/>
                  </a:moveTo>
                  <a:lnTo>
                    <a:pt x="12191999" y="0"/>
                  </a:lnTo>
                  <a:lnTo>
                    <a:pt x="12191999" y="365124"/>
                  </a:lnTo>
                  <a:lnTo>
                    <a:pt x="0" y="365124"/>
                  </a:lnTo>
                  <a:lnTo>
                    <a:pt x="0" y="0"/>
                  </a:lnTo>
                  <a:close/>
                </a:path>
              </a:pathLst>
            </a:custGeom>
            <a:noFill/>
            <a:ln cap="flat" cmpd="sng" w="12675">
              <a:solidFill>
                <a:srgbClr val="31538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pic>
        <p:nvPicPr>
          <p:cNvPr id="102" name="Google Shape;102;p11"/>
          <p:cNvPicPr preferRelativeResize="0"/>
          <p:nvPr/>
        </p:nvPicPr>
        <p:blipFill rotWithShape="1">
          <a:blip r:embed="rId3">
            <a:alphaModFix/>
          </a:blip>
          <a:srcRect b="0" l="0" r="0" t="0"/>
          <a:stretch/>
        </p:blipFill>
        <p:spPr>
          <a:xfrm>
            <a:off x="114845" y="6538273"/>
            <a:ext cx="7390800" cy="274337"/>
          </a:xfrm>
          <a:prstGeom prst="rect">
            <a:avLst/>
          </a:prstGeom>
          <a:noFill/>
          <a:ln>
            <a:noFill/>
          </a:ln>
        </p:spPr>
      </p:pic>
      <p:sp>
        <p:nvSpPr>
          <p:cNvPr id="103" name="Google Shape;103;p11"/>
          <p:cNvSpPr txBox="1"/>
          <p:nvPr/>
        </p:nvSpPr>
        <p:spPr>
          <a:xfrm>
            <a:off x="234950" y="357475"/>
            <a:ext cx="11956800" cy="831300"/>
          </a:xfrm>
          <a:prstGeom prst="rect">
            <a:avLst/>
          </a:prstGeom>
          <a:noFill/>
          <a:ln>
            <a:noFill/>
          </a:ln>
        </p:spPr>
        <p:txBody>
          <a:bodyPr anchorCtr="0" anchor="t" bIns="91425" lIns="91425" spcFirstLastPara="1" rIns="91425" wrap="square" tIns="91425">
            <a:spAutoFit/>
          </a:bodyPr>
          <a:lstStyle/>
          <a:p>
            <a:pPr indent="0" lvl="0" marL="457200" rtl="0" algn="ctr">
              <a:spcBef>
                <a:spcPts val="0"/>
              </a:spcBef>
              <a:spcAft>
                <a:spcPts val="0"/>
              </a:spcAft>
              <a:buNone/>
            </a:pPr>
            <a:r>
              <a:rPr b="1" lang="en-US" sz="4200">
                <a:solidFill>
                  <a:schemeClr val="dk1"/>
                </a:solidFill>
              </a:rPr>
              <a:t>Handling Outliers</a:t>
            </a:r>
            <a:endParaRPr b="1" sz="7400">
              <a:latin typeface="Calibri"/>
              <a:ea typeface="Calibri"/>
              <a:cs typeface="Calibri"/>
              <a:sym typeface="Calibri"/>
            </a:endParaRPr>
          </a:p>
        </p:txBody>
      </p:sp>
      <p:sp>
        <p:nvSpPr>
          <p:cNvPr id="104" name="Google Shape;104;p11"/>
          <p:cNvSpPr txBox="1"/>
          <p:nvPr/>
        </p:nvSpPr>
        <p:spPr>
          <a:xfrm>
            <a:off x="63500" y="1193800"/>
            <a:ext cx="12056100" cy="550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000">
                <a:solidFill>
                  <a:srgbClr val="000000"/>
                </a:solidFill>
              </a:rPr>
              <a:t>→ </a:t>
            </a:r>
            <a:r>
              <a:rPr lang="en-US" sz="2200">
                <a:solidFill>
                  <a:srgbClr val="000000"/>
                </a:solidFill>
              </a:rPr>
              <a:t>Checked the distribution of each attribute and observed no null values.</a:t>
            </a:r>
            <a:endParaRPr sz="2200">
              <a:solidFill>
                <a:srgbClr val="000000"/>
              </a:solidFill>
            </a:endParaRPr>
          </a:p>
          <a:p>
            <a:pPr indent="0" lvl="0" marL="0" rtl="0" algn="l">
              <a:spcBef>
                <a:spcPts val="0"/>
              </a:spcBef>
              <a:spcAft>
                <a:spcPts val="0"/>
              </a:spcAft>
              <a:buNone/>
            </a:pPr>
            <a:r>
              <a:rPr b="1" lang="en-US" sz="3000">
                <a:solidFill>
                  <a:srgbClr val="000000"/>
                </a:solidFill>
              </a:rPr>
              <a:t>→ </a:t>
            </a:r>
            <a:r>
              <a:rPr lang="en-US" sz="2200">
                <a:solidFill>
                  <a:srgbClr val="000000"/>
                </a:solidFill>
              </a:rPr>
              <a:t>Handled outliers in the data in the following manner:</a:t>
            </a:r>
            <a:endParaRPr sz="2200"/>
          </a:p>
          <a:p>
            <a:pPr indent="0" lvl="0" marL="0" rtl="0" algn="l">
              <a:spcBef>
                <a:spcPts val="0"/>
              </a:spcBef>
              <a:spcAft>
                <a:spcPts val="0"/>
              </a:spcAft>
              <a:buNone/>
            </a:pPr>
            <a:r>
              <a:t/>
            </a:r>
            <a:endParaRPr sz="2200"/>
          </a:p>
          <a:p>
            <a:pPr indent="-368300" lvl="0" marL="914400" rtl="0" algn="l">
              <a:spcBef>
                <a:spcPts val="0"/>
              </a:spcBef>
              <a:spcAft>
                <a:spcPts val="0"/>
              </a:spcAft>
              <a:buClr>
                <a:srgbClr val="000000"/>
              </a:buClr>
              <a:buSzPts val="2200"/>
              <a:buAutoNum type="arabicPeriod"/>
            </a:pPr>
            <a:r>
              <a:rPr lang="en-US" sz="2200">
                <a:solidFill>
                  <a:srgbClr val="000000"/>
                </a:solidFill>
              </a:rPr>
              <a:t>Replaced negative values in PM10 and SO2 with 0 using clipping.</a:t>
            </a:r>
            <a:endParaRPr sz="2200">
              <a:solidFill>
                <a:srgbClr val="000000"/>
              </a:solidFill>
            </a:endParaRPr>
          </a:p>
          <a:p>
            <a:pPr indent="-368300" lvl="0" marL="914400" rtl="0" algn="l">
              <a:spcBef>
                <a:spcPts val="0"/>
              </a:spcBef>
              <a:spcAft>
                <a:spcPts val="0"/>
              </a:spcAft>
              <a:buClr>
                <a:srgbClr val="000000"/>
              </a:buClr>
              <a:buSzPts val="2200"/>
              <a:buAutoNum type="arabicPeriod"/>
            </a:pPr>
            <a:r>
              <a:rPr lang="en-US" sz="2200">
                <a:solidFill>
                  <a:srgbClr val="000000"/>
                </a:solidFill>
              </a:rPr>
              <a:t>Clipped humidity values(%) greater than 100 to 100.</a:t>
            </a:r>
            <a:endParaRPr sz="2200">
              <a:solidFill>
                <a:srgbClr val="000000"/>
              </a:solidFill>
            </a:endParaRPr>
          </a:p>
          <a:p>
            <a:pPr indent="-368300" lvl="0" marL="914400" rtl="0" algn="l">
              <a:spcBef>
                <a:spcPts val="0"/>
              </a:spcBef>
              <a:spcAft>
                <a:spcPts val="0"/>
              </a:spcAft>
              <a:buClr>
                <a:srgbClr val="000000"/>
              </a:buClr>
              <a:buSzPts val="2200"/>
              <a:buAutoNum type="arabicPeriod"/>
            </a:pPr>
            <a:r>
              <a:rPr lang="en-US" sz="2200">
                <a:solidFill>
                  <a:srgbClr val="000000"/>
                </a:solidFill>
              </a:rPr>
              <a:t>Applied log transformation to right-skewed attributes for normalization.</a:t>
            </a:r>
            <a:endParaRPr sz="2200">
              <a:solidFill>
                <a:srgbClr val="000000"/>
              </a:solidFill>
            </a:endParaRPr>
          </a:p>
          <a:p>
            <a:pPr indent="-368300" lvl="0" marL="914400" rtl="0" algn="l">
              <a:spcBef>
                <a:spcPts val="0"/>
              </a:spcBef>
              <a:spcAft>
                <a:spcPts val="0"/>
              </a:spcAft>
              <a:buClr>
                <a:srgbClr val="000000"/>
              </a:buClr>
              <a:buSzPts val="2200"/>
              <a:buAutoNum type="arabicPeriod"/>
            </a:pPr>
            <a:r>
              <a:rPr lang="en-US" sz="2200">
                <a:solidFill>
                  <a:srgbClr val="000000"/>
                </a:solidFill>
              </a:rPr>
              <a:t>Replaced remaining outliers (values outside 1.5*(Interquartile range)) with the mean of the respective attribute.</a:t>
            </a:r>
            <a:endParaRPr sz="2200">
              <a:solidFill>
                <a:srgbClr val="000000"/>
              </a:solidFill>
            </a:endParaRPr>
          </a:p>
          <a:p>
            <a:pPr indent="-368300" lvl="0" marL="914400" rtl="0" algn="l">
              <a:spcBef>
                <a:spcPts val="0"/>
              </a:spcBef>
              <a:spcAft>
                <a:spcPts val="0"/>
              </a:spcAft>
              <a:buSzPts val="2200"/>
              <a:buAutoNum type="arabicPeriod"/>
            </a:pPr>
            <a:r>
              <a:rPr lang="en-US" sz="2200"/>
              <a:t>Visualised using box plots ( before and after cleaning), histograms and kde curve.</a:t>
            </a:r>
            <a:endParaRPr sz="2200"/>
          </a:p>
          <a:p>
            <a:pPr indent="0" lvl="0" marL="0" rtl="0" algn="l">
              <a:spcBef>
                <a:spcPts val="0"/>
              </a:spcBef>
              <a:spcAft>
                <a:spcPts val="0"/>
              </a:spcAft>
              <a:buNone/>
            </a:pPr>
            <a:r>
              <a:t/>
            </a:r>
            <a:endParaRPr sz="2200"/>
          </a:p>
          <a:p>
            <a:pPr indent="0" lvl="0" marL="0" rtl="0" algn="l">
              <a:spcBef>
                <a:spcPts val="0"/>
              </a:spcBef>
              <a:spcAft>
                <a:spcPts val="0"/>
              </a:spcAft>
              <a:buClr>
                <a:schemeClr val="dk1"/>
              </a:buClr>
              <a:buSzPts val="1100"/>
              <a:buFont typeface="Arial"/>
              <a:buNone/>
            </a:pPr>
            <a:r>
              <a:rPr b="1" lang="en-US" sz="3000">
                <a:solidFill>
                  <a:schemeClr val="dk1"/>
                </a:solidFill>
              </a:rPr>
              <a:t>→ </a:t>
            </a:r>
            <a:r>
              <a:rPr lang="en-US" sz="2200">
                <a:solidFill>
                  <a:schemeClr val="dk1"/>
                </a:solidFill>
              </a:rPr>
              <a:t>The data is now more reliable and consistent.</a:t>
            </a:r>
            <a:endParaRPr sz="2200"/>
          </a:p>
          <a:p>
            <a:pPr indent="0" lvl="0" marL="0" rtl="0" algn="l">
              <a:spcBef>
                <a:spcPts val="0"/>
              </a:spcBef>
              <a:spcAft>
                <a:spcPts val="0"/>
              </a:spcAft>
              <a:buNone/>
            </a:pPr>
            <a:r>
              <a:t/>
            </a:r>
            <a:endParaRPr sz="2200">
              <a:solidFill>
                <a:srgbClr val="000000"/>
              </a:solidFill>
            </a:endParaRPr>
          </a:p>
        </p:txBody>
      </p:sp>
      <p:sp>
        <p:nvSpPr>
          <p:cNvPr id="105" name="Google Shape;105;p11"/>
          <p:cNvSpPr txBox="1"/>
          <p:nvPr/>
        </p:nvSpPr>
        <p:spPr>
          <a:xfrm>
            <a:off x="114850" y="83863"/>
            <a:ext cx="1441800" cy="197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FFFFFF"/>
                </a:solidFill>
                <a:latin typeface="Lucida Sans"/>
                <a:ea typeface="Lucida Sans"/>
                <a:cs typeface="Lucida Sans"/>
                <a:sym typeface="Lucida Sans"/>
              </a:rPr>
              <a:t>Date:15/05/2025</a:t>
            </a:r>
            <a:endParaRPr sz="1200">
              <a:latin typeface="Lucida Sans"/>
              <a:ea typeface="Lucida Sans"/>
              <a:cs typeface="Lucida Sans"/>
              <a:sym typeface="Lucida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2"/>
          <p:cNvSpPr/>
          <p:nvPr/>
        </p:nvSpPr>
        <p:spPr>
          <a:xfrm>
            <a:off x="0" y="-76200"/>
            <a:ext cx="12192000" cy="365125"/>
          </a:xfrm>
          <a:custGeom>
            <a:rect b="b" l="l" r="r" t="t"/>
            <a:pathLst>
              <a:path extrusionOk="0" h="365125" w="12192000">
                <a:moveTo>
                  <a:pt x="12191999" y="365126"/>
                </a:moveTo>
                <a:lnTo>
                  <a:pt x="0" y="365126"/>
                </a:lnTo>
                <a:lnTo>
                  <a:pt x="0" y="0"/>
                </a:lnTo>
                <a:lnTo>
                  <a:pt x="12191999" y="0"/>
                </a:lnTo>
                <a:lnTo>
                  <a:pt x="12191999" y="365126"/>
                </a:lnTo>
                <a:close/>
              </a:path>
            </a:pathLst>
          </a:custGeom>
          <a:solidFill>
            <a:srgbClr val="59167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nvGrpSpPr>
          <p:cNvPr id="111" name="Google Shape;111;p12"/>
          <p:cNvGrpSpPr/>
          <p:nvPr/>
        </p:nvGrpSpPr>
        <p:grpSpPr>
          <a:xfrm>
            <a:off x="0" y="6492875"/>
            <a:ext cx="12192000" cy="365125"/>
            <a:chOff x="0" y="6492875"/>
            <a:chExt cx="12192000" cy="365125"/>
          </a:xfrm>
        </p:grpSpPr>
        <p:sp>
          <p:nvSpPr>
            <p:cNvPr id="112" name="Google Shape;112;p12"/>
            <p:cNvSpPr/>
            <p:nvPr/>
          </p:nvSpPr>
          <p:spPr>
            <a:xfrm>
              <a:off x="0" y="6492875"/>
              <a:ext cx="12192000" cy="365125"/>
            </a:xfrm>
            <a:custGeom>
              <a:rect b="b" l="l" r="r" t="t"/>
              <a:pathLst>
                <a:path extrusionOk="0" h="365125" w="12192000">
                  <a:moveTo>
                    <a:pt x="12191999" y="365124"/>
                  </a:moveTo>
                  <a:lnTo>
                    <a:pt x="0" y="365124"/>
                  </a:lnTo>
                  <a:lnTo>
                    <a:pt x="0" y="0"/>
                  </a:lnTo>
                  <a:lnTo>
                    <a:pt x="12191999" y="0"/>
                  </a:lnTo>
                  <a:lnTo>
                    <a:pt x="12191999" y="365124"/>
                  </a:lnTo>
                  <a:close/>
                </a:path>
              </a:pathLst>
            </a:custGeom>
            <a:solidFill>
              <a:srgbClr val="59167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13" name="Google Shape;113;p12"/>
            <p:cNvSpPr/>
            <p:nvPr/>
          </p:nvSpPr>
          <p:spPr>
            <a:xfrm>
              <a:off x="0" y="6492875"/>
              <a:ext cx="12192000" cy="365125"/>
            </a:xfrm>
            <a:custGeom>
              <a:rect b="b" l="l" r="r" t="t"/>
              <a:pathLst>
                <a:path extrusionOk="0" h="365125" w="12192000">
                  <a:moveTo>
                    <a:pt x="0" y="0"/>
                  </a:moveTo>
                  <a:lnTo>
                    <a:pt x="12191999" y="0"/>
                  </a:lnTo>
                  <a:lnTo>
                    <a:pt x="12191999" y="365124"/>
                  </a:lnTo>
                  <a:lnTo>
                    <a:pt x="0" y="365124"/>
                  </a:lnTo>
                  <a:lnTo>
                    <a:pt x="0" y="0"/>
                  </a:lnTo>
                  <a:close/>
                </a:path>
              </a:pathLst>
            </a:custGeom>
            <a:noFill/>
            <a:ln cap="flat" cmpd="sng" w="12675">
              <a:solidFill>
                <a:srgbClr val="31538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pic>
        <p:nvPicPr>
          <p:cNvPr id="114" name="Google Shape;114;p12"/>
          <p:cNvPicPr preferRelativeResize="0"/>
          <p:nvPr/>
        </p:nvPicPr>
        <p:blipFill rotWithShape="1">
          <a:blip r:embed="rId3">
            <a:alphaModFix/>
          </a:blip>
          <a:srcRect b="0" l="0" r="0" t="0"/>
          <a:stretch/>
        </p:blipFill>
        <p:spPr>
          <a:xfrm>
            <a:off x="114845" y="6538273"/>
            <a:ext cx="7390800" cy="274337"/>
          </a:xfrm>
          <a:prstGeom prst="rect">
            <a:avLst/>
          </a:prstGeom>
          <a:noFill/>
          <a:ln>
            <a:noFill/>
          </a:ln>
        </p:spPr>
      </p:pic>
      <p:sp>
        <p:nvSpPr>
          <p:cNvPr id="115" name="Google Shape;115;p12"/>
          <p:cNvSpPr txBox="1"/>
          <p:nvPr/>
        </p:nvSpPr>
        <p:spPr>
          <a:xfrm>
            <a:off x="234950" y="205075"/>
            <a:ext cx="11956800" cy="800400"/>
          </a:xfrm>
          <a:prstGeom prst="rect">
            <a:avLst/>
          </a:prstGeom>
          <a:noFill/>
          <a:ln>
            <a:noFill/>
          </a:ln>
        </p:spPr>
        <p:txBody>
          <a:bodyPr anchorCtr="0" anchor="t" bIns="91425" lIns="91425" spcFirstLastPara="1" rIns="91425" wrap="square" tIns="91425">
            <a:spAutoFit/>
          </a:bodyPr>
          <a:lstStyle/>
          <a:p>
            <a:pPr indent="0" lvl="0" marL="457200" rtl="0" algn="ctr">
              <a:spcBef>
                <a:spcPts val="0"/>
              </a:spcBef>
              <a:spcAft>
                <a:spcPts val="0"/>
              </a:spcAft>
              <a:buNone/>
            </a:pPr>
            <a:r>
              <a:rPr b="1" lang="en-US" sz="4000">
                <a:solidFill>
                  <a:schemeClr val="dk1"/>
                </a:solidFill>
              </a:rPr>
              <a:t>Box Plots Before Cleaning</a:t>
            </a:r>
            <a:endParaRPr b="1" sz="7200">
              <a:latin typeface="Calibri"/>
              <a:ea typeface="Calibri"/>
              <a:cs typeface="Calibri"/>
              <a:sym typeface="Calibri"/>
            </a:endParaRPr>
          </a:p>
        </p:txBody>
      </p:sp>
      <p:pic>
        <p:nvPicPr>
          <p:cNvPr id="116" name="Google Shape;116;p12" title="Boxplots_before.png"/>
          <p:cNvPicPr preferRelativeResize="0"/>
          <p:nvPr/>
        </p:nvPicPr>
        <p:blipFill>
          <a:blip r:embed="rId4">
            <a:alphaModFix/>
          </a:blip>
          <a:stretch>
            <a:fillRect/>
          </a:stretch>
        </p:blipFill>
        <p:spPr>
          <a:xfrm>
            <a:off x="114850" y="916625"/>
            <a:ext cx="11994352" cy="5576249"/>
          </a:xfrm>
          <a:prstGeom prst="rect">
            <a:avLst/>
          </a:prstGeom>
          <a:noFill/>
          <a:ln>
            <a:noFill/>
          </a:ln>
        </p:spPr>
      </p:pic>
      <p:sp>
        <p:nvSpPr>
          <p:cNvPr id="117" name="Google Shape;117;p12"/>
          <p:cNvSpPr txBox="1"/>
          <p:nvPr/>
        </p:nvSpPr>
        <p:spPr>
          <a:xfrm>
            <a:off x="114850" y="7663"/>
            <a:ext cx="1441800" cy="197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FFFFFF"/>
                </a:solidFill>
                <a:latin typeface="Lucida Sans"/>
                <a:ea typeface="Lucida Sans"/>
                <a:cs typeface="Lucida Sans"/>
                <a:sym typeface="Lucida Sans"/>
              </a:rPr>
              <a:t>Date:15/05/2025</a:t>
            </a:r>
            <a:endParaRPr sz="1200">
              <a:latin typeface="Lucida Sans"/>
              <a:ea typeface="Lucida Sans"/>
              <a:cs typeface="Lucida Sans"/>
              <a:sym typeface="Lucida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3"/>
          <p:cNvSpPr/>
          <p:nvPr/>
        </p:nvSpPr>
        <p:spPr>
          <a:xfrm>
            <a:off x="0" y="-76200"/>
            <a:ext cx="12192000" cy="365125"/>
          </a:xfrm>
          <a:custGeom>
            <a:rect b="b" l="l" r="r" t="t"/>
            <a:pathLst>
              <a:path extrusionOk="0" h="365125" w="12192000">
                <a:moveTo>
                  <a:pt x="12191999" y="365126"/>
                </a:moveTo>
                <a:lnTo>
                  <a:pt x="0" y="365126"/>
                </a:lnTo>
                <a:lnTo>
                  <a:pt x="0" y="0"/>
                </a:lnTo>
                <a:lnTo>
                  <a:pt x="12191999" y="0"/>
                </a:lnTo>
                <a:lnTo>
                  <a:pt x="12191999" y="365126"/>
                </a:lnTo>
                <a:close/>
              </a:path>
            </a:pathLst>
          </a:custGeom>
          <a:solidFill>
            <a:srgbClr val="59167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nvGrpSpPr>
          <p:cNvPr id="123" name="Google Shape;123;p13"/>
          <p:cNvGrpSpPr/>
          <p:nvPr/>
        </p:nvGrpSpPr>
        <p:grpSpPr>
          <a:xfrm>
            <a:off x="0" y="6492875"/>
            <a:ext cx="12192000" cy="365125"/>
            <a:chOff x="0" y="6492875"/>
            <a:chExt cx="12192000" cy="365125"/>
          </a:xfrm>
        </p:grpSpPr>
        <p:sp>
          <p:nvSpPr>
            <p:cNvPr id="124" name="Google Shape;124;p13"/>
            <p:cNvSpPr/>
            <p:nvPr/>
          </p:nvSpPr>
          <p:spPr>
            <a:xfrm>
              <a:off x="0" y="6492875"/>
              <a:ext cx="12192000" cy="365125"/>
            </a:xfrm>
            <a:custGeom>
              <a:rect b="b" l="l" r="r" t="t"/>
              <a:pathLst>
                <a:path extrusionOk="0" h="365125" w="12192000">
                  <a:moveTo>
                    <a:pt x="12191999" y="365124"/>
                  </a:moveTo>
                  <a:lnTo>
                    <a:pt x="0" y="365124"/>
                  </a:lnTo>
                  <a:lnTo>
                    <a:pt x="0" y="0"/>
                  </a:lnTo>
                  <a:lnTo>
                    <a:pt x="12191999" y="0"/>
                  </a:lnTo>
                  <a:lnTo>
                    <a:pt x="12191999" y="365124"/>
                  </a:lnTo>
                  <a:close/>
                </a:path>
              </a:pathLst>
            </a:custGeom>
            <a:solidFill>
              <a:srgbClr val="59167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25" name="Google Shape;125;p13"/>
            <p:cNvSpPr/>
            <p:nvPr/>
          </p:nvSpPr>
          <p:spPr>
            <a:xfrm>
              <a:off x="0" y="6492875"/>
              <a:ext cx="12192000" cy="365125"/>
            </a:xfrm>
            <a:custGeom>
              <a:rect b="b" l="l" r="r" t="t"/>
              <a:pathLst>
                <a:path extrusionOk="0" h="365125" w="12192000">
                  <a:moveTo>
                    <a:pt x="0" y="0"/>
                  </a:moveTo>
                  <a:lnTo>
                    <a:pt x="12191999" y="0"/>
                  </a:lnTo>
                  <a:lnTo>
                    <a:pt x="12191999" y="365124"/>
                  </a:lnTo>
                  <a:lnTo>
                    <a:pt x="0" y="365124"/>
                  </a:lnTo>
                  <a:lnTo>
                    <a:pt x="0" y="0"/>
                  </a:lnTo>
                  <a:close/>
                </a:path>
              </a:pathLst>
            </a:custGeom>
            <a:noFill/>
            <a:ln cap="flat" cmpd="sng" w="12675">
              <a:solidFill>
                <a:srgbClr val="31538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pic>
        <p:nvPicPr>
          <p:cNvPr id="126" name="Google Shape;126;p13"/>
          <p:cNvPicPr preferRelativeResize="0"/>
          <p:nvPr/>
        </p:nvPicPr>
        <p:blipFill rotWithShape="1">
          <a:blip r:embed="rId3">
            <a:alphaModFix/>
          </a:blip>
          <a:srcRect b="0" l="0" r="0" t="0"/>
          <a:stretch/>
        </p:blipFill>
        <p:spPr>
          <a:xfrm>
            <a:off x="114845" y="6538273"/>
            <a:ext cx="7390800" cy="274337"/>
          </a:xfrm>
          <a:prstGeom prst="rect">
            <a:avLst/>
          </a:prstGeom>
          <a:noFill/>
          <a:ln>
            <a:noFill/>
          </a:ln>
        </p:spPr>
      </p:pic>
      <p:sp>
        <p:nvSpPr>
          <p:cNvPr id="127" name="Google Shape;127;p13"/>
          <p:cNvSpPr txBox="1"/>
          <p:nvPr/>
        </p:nvSpPr>
        <p:spPr>
          <a:xfrm>
            <a:off x="234950" y="357475"/>
            <a:ext cx="11956800" cy="800400"/>
          </a:xfrm>
          <a:prstGeom prst="rect">
            <a:avLst/>
          </a:prstGeom>
          <a:noFill/>
          <a:ln>
            <a:noFill/>
          </a:ln>
        </p:spPr>
        <p:txBody>
          <a:bodyPr anchorCtr="0" anchor="t" bIns="91425" lIns="91425" spcFirstLastPara="1" rIns="91425" wrap="square" tIns="91425">
            <a:spAutoFit/>
          </a:bodyPr>
          <a:lstStyle/>
          <a:p>
            <a:pPr indent="0" lvl="0" marL="457200" rtl="0" algn="ctr">
              <a:spcBef>
                <a:spcPts val="0"/>
              </a:spcBef>
              <a:spcAft>
                <a:spcPts val="0"/>
              </a:spcAft>
              <a:buNone/>
            </a:pPr>
            <a:r>
              <a:rPr b="1" lang="en-US" sz="4000">
                <a:solidFill>
                  <a:schemeClr val="dk1"/>
                </a:solidFill>
              </a:rPr>
              <a:t>Box Plots After Cleaning</a:t>
            </a:r>
            <a:endParaRPr b="1" sz="7200">
              <a:latin typeface="Calibri"/>
              <a:ea typeface="Calibri"/>
              <a:cs typeface="Calibri"/>
              <a:sym typeface="Calibri"/>
            </a:endParaRPr>
          </a:p>
        </p:txBody>
      </p:sp>
      <p:pic>
        <p:nvPicPr>
          <p:cNvPr id="128" name="Google Shape;128;p13" title="Boxplot_aftercleaing.png"/>
          <p:cNvPicPr preferRelativeResize="0"/>
          <p:nvPr/>
        </p:nvPicPr>
        <p:blipFill>
          <a:blip r:embed="rId4">
            <a:alphaModFix/>
          </a:blip>
          <a:stretch>
            <a:fillRect/>
          </a:stretch>
        </p:blipFill>
        <p:spPr>
          <a:xfrm>
            <a:off x="152400" y="1085800"/>
            <a:ext cx="11956800" cy="5407075"/>
          </a:xfrm>
          <a:prstGeom prst="rect">
            <a:avLst/>
          </a:prstGeom>
          <a:noFill/>
          <a:ln>
            <a:noFill/>
          </a:ln>
        </p:spPr>
      </p:pic>
      <p:sp>
        <p:nvSpPr>
          <p:cNvPr id="129" name="Google Shape;129;p13"/>
          <p:cNvSpPr txBox="1"/>
          <p:nvPr/>
        </p:nvSpPr>
        <p:spPr>
          <a:xfrm>
            <a:off x="114850" y="7663"/>
            <a:ext cx="1441800" cy="197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FFFFFF"/>
                </a:solidFill>
                <a:latin typeface="Lucida Sans"/>
                <a:ea typeface="Lucida Sans"/>
                <a:cs typeface="Lucida Sans"/>
                <a:sym typeface="Lucida Sans"/>
              </a:rPr>
              <a:t>Date:15/05/2025</a:t>
            </a:r>
            <a:endParaRPr sz="1200">
              <a:latin typeface="Lucida Sans"/>
              <a:ea typeface="Lucida Sans"/>
              <a:cs typeface="Lucida Sans"/>
              <a:sym typeface="Lucida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p:nvPr/>
        </p:nvSpPr>
        <p:spPr>
          <a:xfrm>
            <a:off x="0" y="0"/>
            <a:ext cx="12192000" cy="365125"/>
          </a:xfrm>
          <a:custGeom>
            <a:rect b="b" l="l" r="r" t="t"/>
            <a:pathLst>
              <a:path extrusionOk="0" h="365125" w="12192000">
                <a:moveTo>
                  <a:pt x="12191999" y="365126"/>
                </a:moveTo>
                <a:lnTo>
                  <a:pt x="0" y="365126"/>
                </a:lnTo>
                <a:lnTo>
                  <a:pt x="0" y="0"/>
                </a:lnTo>
                <a:lnTo>
                  <a:pt x="12191999" y="0"/>
                </a:lnTo>
                <a:lnTo>
                  <a:pt x="12191999" y="365126"/>
                </a:lnTo>
                <a:close/>
              </a:path>
            </a:pathLst>
          </a:custGeom>
          <a:solidFill>
            <a:srgbClr val="59167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nvGrpSpPr>
          <p:cNvPr id="135" name="Google Shape;135;p14"/>
          <p:cNvGrpSpPr/>
          <p:nvPr/>
        </p:nvGrpSpPr>
        <p:grpSpPr>
          <a:xfrm>
            <a:off x="0" y="6492875"/>
            <a:ext cx="12192000" cy="365125"/>
            <a:chOff x="0" y="6492875"/>
            <a:chExt cx="12192000" cy="365125"/>
          </a:xfrm>
        </p:grpSpPr>
        <p:sp>
          <p:nvSpPr>
            <p:cNvPr id="136" name="Google Shape;136;p14"/>
            <p:cNvSpPr/>
            <p:nvPr/>
          </p:nvSpPr>
          <p:spPr>
            <a:xfrm>
              <a:off x="0" y="6492875"/>
              <a:ext cx="12192000" cy="365125"/>
            </a:xfrm>
            <a:custGeom>
              <a:rect b="b" l="l" r="r" t="t"/>
              <a:pathLst>
                <a:path extrusionOk="0" h="365125" w="12192000">
                  <a:moveTo>
                    <a:pt x="12191999" y="365124"/>
                  </a:moveTo>
                  <a:lnTo>
                    <a:pt x="0" y="365124"/>
                  </a:lnTo>
                  <a:lnTo>
                    <a:pt x="0" y="0"/>
                  </a:lnTo>
                  <a:lnTo>
                    <a:pt x="12191999" y="0"/>
                  </a:lnTo>
                  <a:lnTo>
                    <a:pt x="12191999" y="365124"/>
                  </a:lnTo>
                  <a:close/>
                </a:path>
              </a:pathLst>
            </a:custGeom>
            <a:solidFill>
              <a:srgbClr val="59167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7" name="Google Shape;137;p14"/>
            <p:cNvSpPr/>
            <p:nvPr/>
          </p:nvSpPr>
          <p:spPr>
            <a:xfrm>
              <a:off x="0" y="6492875"/>
              <a:ext cx="12192000" cy="365125"/>
            </a:xfrm>
            <a:custGeom>
              <a:rect b="b" l="l" r="r" t="t"/>
              <a:pathLst>
                <a:path extrusionOk="0" h="365125" w="12192000">
                  <a:moveTo>
                    <a:pt x="0" y="0"/>
                  </a:moveTo>
                  <a:lnTo>
                    <a:pt x="12191999" y="0"/>
                  </a:lnTo>
                  <a:lnTo>
                    <a:pt x="12191999" y="365124"/>
                  </a:lnTo>
                  <a:lnTo>
                    <a:pt x="0" y="365124"/>
                  </a:lnTo>
                  <a:lnTo>
                    <a:pt x="0" y="0"/>
                  </a:lnTo>
                  <a:close/>
                </a:path>
              </a:pathLst>
            </a:custGeom>
            <a:noFill/>
            <a:ln cap="flat" cmpd="sng" w="12675">
              <a:solidFill>
                <a:srgbClr val="31538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pic>
        <p:nvPicPr>
          <p:cNvPr id="138" name="Google Shape;138;p14"/>
          <p:cNvPicPr preferRelativeResize="0"/>
          <p:nvPr/>
        </p:nvPicPr>
        <p:blipFill rotWithShape="1">
          <a:blip r:embed="rId3">
            <a:alphaModFix/>
          </a:blip>
          <a:srcRect b="0" l="0" r="0" t="0"/>
          <a:stretch/>
        </p:blipFill>
        <p:spPr>
          <a:xfrm>
            <a:off x="114845" y="6538273"/>
            <a:ext cx="7390800" cy="274337"/>
          </a:xfrm>
          <a:prstGeom prst="rect">
            <a:avLst/>
          </a:prstGeom>
          <a:noFill/>
          <a:ln>
            <a:noFill/>
          </a:ln>
        </p:spPr>
      </p:pic>
      <p:sp>
        <p:nvSpPr>
          <p:cNvPr id="139" name="Google Shape;139;p14"/>
          <p:cNvSpPr txBox="1"/>
          <p:nvPr/>
        </p:nvSpPr>
        <p:spPr>
          <a:xfrm>
            <a:off x="234950" y="357475"/>
            <a:ext cx="11956800" cy="800400"/>
          </a:xfrm>
          <a:prstGeom prst="rect">
            <a:avLst/>
          </a:prstGeom>
          <a:noFill/>
          <a:ln>
            <a:noFill/>
          </a:ln>
        </p:spPr>
        <p:txBody>
          <a:bodyPr anchorCtr="0" anchor="t" bIns="91425" lIns="91425" spcFirstLastPara="1" rIns="91425" wrap="square" tIns="91425">
            <a:spAutoFit/>
          </a:bodyPr>
          <a:lstStyle/>
          <a:p>
            <a:pPr indent="0" lvl="0" marL="457200" rtl="0" algn="ctr">
              <a:spcBef>
                <a:spcPts val="0"/>
              </a:spcBef>
              <a:spcAft>
                <a:spcPts val="0"/>
              </a:spcAft>
              <a:buNone/>
            </a:pPr>
            <a:r>
              <a:rPr b="1" lang="en-US" sz="4000">
                <a:solidFill>
                  <a:schemeClr val="dk1"/>
                </a:solidFill>
              </a:rPr>
              <a:t>Kde Distribution Curves </a:t>
            </a:r>
            <a:endParaRPr b="1" sz="4000">
              <a:solidFill>
                <a:schemeClr val="dk1"/>
              </a:solidFill>
            </a:endParaRPr>
          </a:p>
        </p:txBody>
      </p:sp>
      <p:pic>
        <p:nvPicPr>
          <p:cNvPr id="140" name="Google Shape;140;p14" title="distributions.png"/>
          <p:cNvPicPr preferRelativeResize="0"/>
          <p:nvPr/>
        </p:nvPicPr>
        <p:blipFill>
          <a:blip r:embed="rId4">
            <a:alphaModFix/>
          </a:blip>
          <a:stretch>
            <a:fillRect/>
          </a:stretch>
        </p:blipFill>
        <p:spPr>
          <a:xfrm>
            <a:off x="114850" y="1085800"/>
            <a:ext cx="11994349" cy="5407075"/>
          </a:xfrm>
          <a:prstGeom prst="rect">
            <a:avLst/>
          </a:prstGeom>
          <a:noFill/>
          <a:ln>
            <a:noFill/>
          </a:ln>
        </p:spPr>
      </p:pic>
      <p:sp>
        <p:nvSpPr>
          <p:cNvPr id="141" name="Google Shape;141;p14"/>
          <p:cNvSpPr txBox="1"/>
          <p:nvPr/>
        </p:nvSpPr>
        <p:spPr>
          <a:xfrm>
            <a:off x="114850" y="83863"/>
            <a:ext cx="1441800" cy="197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FFFFFF"/>
                </a:solidFill>
                <a:latin typeface="Lucida Sans"/>
                <a:ea typeface="Lucida Sans"/>
                <a:cs typeface="Lucida Sans"/>
                <a:sym typeface="Lucida Sans"/>
              </a:rPr>
              <a:t>Date:15/05/2025</a:t>
            </a:r>
            <a:endParaRPr sz="1200">
              <a:latin typeface="Lucida Sans"/>
              <a:ea typeface="Lucida Sans"/>
              <a:cs typeface="Lucida Sans"/>
              <a:sym typeface="Lucida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p:nvPr/>
        </p:nvSpPr>
        <p:spPr>
          <a:xfrm>
            <a:off x="0" y="0"/>
            <a:ext cx="12192000" cy="365125"/>
          </a:xfrm>
          <a:custGeom>
            <a:rect b="b" l="l" r="r" t="t"/>
            <a:pathLst>
              <a:path extrusionOk="0" h="365125" w="12192000">
                <a:moveTo>
                  <a:pt x="12191999" y="365126"/>
                </a:moveTo>
                <a:lnTo>
                  <a:pt x="0" y="365126"/>
                </a:lnTo>
                <a:lnTo>
                  <a:pt x="0" y="0"/>
                </a:lnTo>
                <a:lnTo>
                  <a:pt x="12191999" y="0"/>
                </a:lnTo>
                <a:lnTo>
                  <a:pt x="12191999" y="365126"/>
                </a:lnTo>
                <a:close/>
              </a:path>
            </a:pathLst>
          </a:custGeom>
          <a:solidFill>
            <a:srgbClr val="59167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nvGrpSpPr>
          <p:cNvPr id="147" name="Google Shape;147;p15"/>
          <p:cNvGrpSpPr/>
          <p:nvPr/>
        </p:nvGrpSpPr>
        <p:grpSpPr>
          <a:xfrm>
            <a:off x="0" y="6492875"/>
            <a:ext cx="12192000" cy="365125"/>
            <a:chOff x="0" y="6492875"/>
            <a:chExt cx="12192000" cy="365125"/>
          </a:xfrm>
        </p:grpSpPr>
        <p:sp>
          <p:nvSpPr>
            <p:cNvPr id="148" name="Google Shape;148;p15"/>
            <p:cNvSpPr/>
            <p:nvPr/>
          </p:nvSpPr>
          <p:spPr>
            <a:xfrm>
              <a:off x="0" y="6492875"/>
              <a:ext cx="12192000" cy="365125"/>
            </a:xfrm>
            <a:custGeom>
              <a:rect b="b" l="l" r="r" t="t"/>
              <a:pathLst>
                <a:path extrusionOk="0" h="365125" w="12192000">
                  <a:moveTo>
                    <a:pt x="12191999" y="365124"/>
                  </a:moveTo>
                  <a:lnTo>
                    <a:pt x="0" y="365124"/>
                  </a:lnTo>
                  <a:lnTo>
                    <a:pt x="0" y="0"/>
                  </a:lnTo>
                  <a:lnTo>
                    <a:pt x="12191999" y="0"/>
                  </a:lnTo>
                  <a:lnTo>
                    <a:pt x="12191999" y="365124"/>
                  </a:lnTo>
                  <a:close/>
                </a:path>
              </a:pathLst>
            </a:custGeom>
            <a:solidFill>
              <a:srgbClr val="59167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9" name="Google Shape;149;p15"/>
            <p:cNvSpPr/>
            <p:nvPr/>
          </p:nvSpPr>
          <p:spPr>
            <a:xfrm>
              <a:off x="0" y="6492875"/>
              <a:ext cx="12192000" cy="365125"/>
            </a:xfrm>
            <a:custGeom>
              <a:rect b="b" l="l" r="r" t="t"/>
              <a:pathLst>
                <a:path extrusionOk="0" h="365125" w="12192000">
                  <a:moveTo>
                    <a:pt x="0" y="0"/>
                  </a:moveTo>
                  <a:lnTo>
                    <a:pt x="12191999" y="0"/>
                  </a:lnTo>
                  <a:lnTo>
                    <a:pt x="12191999" y="365124"/>
                  </a:lnTo>
                  <a:lnTo>
                    <a:pt x="0" y="365124"/>
                  </a:lnTo>
                  <a:lnTo>
                    <a:pt x="0" y="0"/>
                  </a:lnTo>
                  <a:close/>
                </a:path>
              </a:pathLst>
            </a:custGeom>
            <a:noFill/>
            <a:ln cap="flat" cmpd="sng" w="12675">
              <a:solidFill>
                <a:srgbClr val="31538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pic>
        <p:nvPicPr>
          <p:cNvPr id="150" name="Google Shape;150;p15"/>
          <p:cNvPicPr preferRelativeResize="0"/>
          <p:nvPr/>
        </p:nvPicPr>
        <p:blipFill rotWithShape="1">
          <a:blip r:embed="rId3">
            <a:alphaModFix/>
          </a:blip>
          <a:srcRect b="0" l="0" r="0" t="0"/>
          <a:stretch/>
        </p:blipFill>
        <p:spPr>
          <a:xfrm>
            <a:off x="114845" y="6538273"/>
            <a:ext cx="7390800" cy="274337"/>
          </a:xfrm>
          <a:prstGeom prst="rect">
            <a:avLst/>
          </a:prstGeom>
          <a:noFill/>
          <a:ln>
            <a:noFill/>
          </a:ln>
        </p:spPr>
      </p:pic>
      <p:sp>
        <p:nvSpPr>
          <p:cNvPr id="151" name="Google Shape;151;p15"/>
          <p:cNvSpPr txBox="1"/>
          <p:nvPr/>
        </p:nvSpPr>
        <p:spPr>
          <a:xfrm>
            <a:off x="234950" y="433675"/>
            <a:ext cx="11956800" cy="800400"/>
          </a:xfrm>
          <a:prstGeom prst="rect">
            <a:avLst/>
          </a:prstGeom>
          <a:noFill/>
          <a:ln>
            <a:noFill/>
          </a:ln>
        </p:spPr>
        <p:txBody>
          <a:bodyPr anchorCtr="0" anchor="t" bIns="91425" lIns="91425" spcFirstLastPara="1" rIns="91425" wrap="square" tIns="91425">
            <a:spAutoFit/>
          </a:bodyPr>
          <a:lstStyle/>
          <a:p>
            <a:pPr indent="0" lvl="0" marL="457200" rtl="0" algn="ctr">
              <a:spcBef>
                <a:spcPts val="0"/>
              </a:spcBef>
              <a:spcAft>
                <a:spcPts val="0"/>
              </a:spcAft>
              <a:buNone/>
            </a:pPr>
            <a:r>
              <a:rPr b="1" lang="en-US" sz="4000">
                <a:solidFill>
                  <a:schemeClr val="dk1"/>
                </a:solidFill>
              </a:rPr>
              <a:t>Log Transformation</a:t>
            </a:r>
            <a:endParaRPr b="1" sz="4000">
              <a:solidFill>
                <a:schemeClr val="dk1"/>
              </a:solidFill>
            </a:endParaRPr>
          </a:p>
        </p:txBody>
      </p:sp>
      <p:sp>
        <p:nvSpPr>
          <p:cNvPr id="152" name="Google Shape;152;p15"/>
          <p:cNvSpPr txBox="1"/>
          <p:nvPr/>
        </p:nvSpPr>
        <p:spPr>
          <a:xfrm>
            <a:off x="89425" y="1201675"/>
            <a:ext cx="12005700" cy="5198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US" sz="3000">
                <a:solidFill>
                  <a:schemeClr val="dk1"/>
                </a:solidFill>
              </a:rPr>
              <a:t>→ </a:t>
            </a:r>
            <a:r>
              <a:rPr lang="en-US" sz="2200">
                <a:solidFill>
                  <a:schemeClr val="dk1"/>
                </a:solidFill>
              </a:rPr>
              <a:t>The KDE curve before transformation shows a </a:t>
            </a:r>
            <a:r>
              <a:rPr b="1" lang="en-US" sz="2200">
                <a:solidFill>
                  <a:schemeClr val="dk1"/>
                </a:solidFill>
              </a:rPr>
              <a:t>r</a:t>
            </a:r>
            <a:r>
              <a:rPr lang="en-US" sz="2200">
                <a:solidFill>
                  <a:schemeClr val="dk1"/>
                </a:solidFill>
              </a:rPr>
              <a:t>ight-skewed distribution, where most data points are concentrated towards the lower values, and a long tail extends to the right. This kind of skewness can negatively impact model performance, especially for algorithms that assume normally distributed input features.</a:t>
            </a:r>
            <a:endParaRPr sz="2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sz="3000">
                <a:solidFill>
                  <a:schemeClr val="dk1"/>
                </a:solidFill>
              </a:rPr>
              <a:t>→ </a:t>
            </a:r>
            <a:r>
              <a:rPr lang="en-US" sz="2200">
                <a:solidFill>
                  <a:schemeClr val="dk1"/>
                </a:solidFill>
              </a:rPr>
              <a:t>To address this, we applied a log transformation, which:</a:t>
            </a:r>
            <a:endParaRPr sz="2200">
              <a:solidFill>
                <a:schemeClr val="dk1"/>
              </a:solidFill>
            </a:endParaRPr>
          </a:p>
          <a:p>
            <a:pPr indent="-368300" lvl="0" marL="457200" rtl="0" algn="l">
              <a:lnSpc>
                <a:spcPct val="115000"/>
              </a:lnSpc>
              <a:spcBef>
                <a:spcPts val="1200"/>
              </a:spcBef>
              <a:spcAft>
                <a:spcPts val="0"/>
              </a:spcAft>
              <a:buClr>
                <a:schemeClr val="dk1"/>
              </a:buClr>
              <a:buSzPts val="2200"/>
              <a:buChar char="●"/>
            </a:pPr>
            <a:r>
              <a:rPr lang="en-US" sz="2200">
                <a:solidFill>
                  <a:schemeClr val="dk1"/>
                </a:solidFill>
              </a:rPr>
              <a:t>Compresses the range of high values, Spreads out lower values and</a:t>
            </a:r>
            <a:endParaRPr sz="2200">
              <a:solidFill>
                <a:schemeClr val="dk1"/>
              </a:solidFill>
            </a:endParaRPr>
          </a:p>
          <a:p>
            <a:pPr indent="-368300" lvl="0" marL="457200" rtl="0" algn="l">
              <a:lnSpc>
                <a:spcPct val="115000"/>
              </a:lnSpc>
              <a:spcBef>
                <a:spcPts val="0"/>
              </a:spcBef>
              <a:spcAft>
                <a:spcPts val="0"/>
              </a:spcAft>
              <a:buClr>
                <a:schemeClr val="dk1"/>
              </a:buClr>
              <a:buSzPts val="2200"/>
              <a:buChar char="●"/>
            </a:pPr>
            <a:r>
              <a:rPr lang="en-US" sz="2200">
                <a:solidFill>
                  <a:schemeClr val="dk1"/>
                </a:solidFill>
              </a:rPr>
              <a:t>Helps in making the distribution more symmetric and closer to a normal (bell-shaped) curve.</a:t>
            </a:r>
            <a:endParaRPr sz="2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sz="3000">
                <a:solidFill>
                  <a:schemeClr val="dk1"/>
                </a:solidFill>
              </a:rPr>
              <a:t>→ </a:t>
            </a:r>
            <a:r>
              <a:rPr lang="en-US" sz="2200">
                <a:solidFill>
                  <a:schemeClr val="dk1"/>
                </a:solidFill>
              </a:rPr>
              <a:t>After the log transformation, the KDE curve becomes noticeably less skewed, indicating a more balanced distribution. This improves the reliability of statistical analyses and enhances model learning by reducing the effect of extreme values.</a:t>
            </a:r>
            <a:endParaRPr sz="2200">
              <a:solidFill>
                <a:schemeClr val="dk1"/>
              </a:solidFill>
            </a:endParaRPr>
          </a:p>
          <a:p>
            <a:pPr indent="0" lvl="0" marL="0" rtl="0" algn="l">
              <a:spcBef>
                <a:spcPts val="1200"/>
              </a:spcBef>
              <a:spcAft>
                <a:spcPts val="0"/>
              </a:spcAft>
              <a:buNone/>
            </a:pPr>
            <a:r>
              <a:t/>
            </a:r>
            <a:endParaRPr sz="1800">
              <a:latin typeface="Calibri"/>
              <a:ea typeface="Calibri"/>
              <a:cs typeface="Calibri"/>
              <a:sym typeface="Calibri"/>
            </a:endParaRPr>
          </a:p>
        </p:txBody>
      </p:sp>
      <p:sp>
        <p:nvSpPr>
          <p:cNvPr id="153" name="Google Shape;153;p15"/>
          <p:cNvSpPr txBox="1"/>
          <p:nvPr/>
        </p:nvSpPr>
        <p:spPr>
          <a:xfrm>
            <a:off x="114850" y="83863"/>
            <a:ext cx="1441800" cy="197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FFFFFF"/>
                </a:solidFill>
                <a:latin typeface="Lucida Sans"/>
                <a:ea typeface="Lucida Sans"/>
                <a:cs typeface="Lucida Sans"/>
                <a:sym typeface="Lucida Sans"/>
              </a:rPr>
              <a:t>Date:15/05/2025</a:t>
            </a:r>
            <a:endParaRPr sz="1200">
              <a:latin typeface="Lucida Sans"/>
              <a:ea typeface="Lucida Sans"/>
              <a:cs typeface="Lucida Sans"/>
              <a:sym typeface="Lucida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