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58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nivasa-Pradeep/Generative-Adversarial-Network-GAN-for-Handwritten-Digit-Generation" TargetMode="External"/><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3574" y="2067305"/>
            <a:ext cx="7015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Srinivasa Pradeep S</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79A3F7-0F50-DEB9-65C2-906AFDE9208A}"/>
              </a:ext>
            </a:extLst>
          </p:cNvPr>
          <p:cNvPicPr>
            <a:picLocks noChangeAspect="1"/>
          </p:cNvPicPr>
          <p:nvPr/>
        </p:nvPicPr>
        <p:blipFill rotWithShape="1">
          <a:blip r:embed="rId2"/>
          <a:srcRect t="15529"/>
          <a:stretch/>
        </p:blipFill>
        <p:spPr>
          <a:xfrm>
            <a:off x="533400" y="2736220"/>
            <a:ext cx="6172200" cy="2791744"/>
          </a:xfrm>
          <a:prstGeom prst="rect">
            <a:avLst/>
          </a:prstGeom>
        </p:spPr>
      </p:pic>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a:hlinkClick r:id="rId3"/>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rotWithShape="1">
          <a:blip r:embed="rId4">
            <a:extLst>
              <a:ext uri="{28A0092B-C50C-407E-A947-70E740481C1C}">
                <a14:useLocalDpi xmlns:a14="http://schemas.microsoft.com/office/drawing/2010/main" val="0"/>
              </a:ext>
            </a:extLst>
          </a:blip>
          <a:srcRect r="11776"/>
          <a:stretch/>
        </p:blipFill>
        <p:spPr>
          <a:xfrm>
            <a:off x="833437" y="2054181"/>
            <a:ext cx="3971925" cy="643157"/>
          </a:xfrm>
          <a:prstGeom prst="rect">
            <a:avLst/>
          </a:prstGeom>
        </p:spPr>
      </p:pic>
      <p:pic>
        <p:nvPicPr>
          <p:cNvPr id="10" name="Content Placeholder 5">
            <a:extLst>
              <a:ext uri="{FF2B5EF4-FFF2-40B4-BE49-F238E27FC236}">
                <a16:creationId xmlns:a16="http://schemas.microsoft.com/office/drawing/2014/main" id="{BB63985B-27A9-1A8E-AD20-FC60CA0C9F16}"/>
              </a:ext>
            </a:extLst>
          </p:cNvPr>
          <p:cNvPicPr>
            <a:picLocks noChangeAspect="1"/>
          </p:cNvPicPr>
          <p:nvPr/>
        </p:nvPicPr>
        <p:blipFill rotWithShape="1">
          <a:blip r:embed="rId5"/>
          <a:srcRect t="2030" r="8152"/>
          <a:stretch/>
        </p:blipFill>
        <p:spPr>
          <a:xfrm>
            <a:off x="5334000" y="1914332"/>
            <a:ext cx="4724400" cy="3676843"/>
          </a:xfrm>
          <a:prstGeom prst="rect">
            <a:avLst/>
          </a:prstGeom>
        </p:spPr>
      </p:pic>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2344168"/>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illustrates how GANs can effectively create lifelike handwritten digit images, shedding light on both the difficulties and possibilities in training and utilizing generative models. Future endeavors will persist in exploring and expanding the realms of generative modeling and its real-world implementations.</a:t>
            </a:r>
            <a:endParaRPr lang="en-IN" sz="20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5" name="TextBox 24">
            <a:extLst>
              <a:ext uri="{FF2B5EF4-FFF2-40B4-BE49-F238E27FC236}">
                <a16:creationId xmlns:a16="http://schemas.microsoft.com/office/drawing/2014/main" id="{BC261B1A-2423-8A39-FE99-51F99ABEB6F4}"/>
              </a:ext>
            </a:extLst>
          </p:cNvPr>
          <p:cNvSpPr txBox="1"/>
          <p:nvPr/>
        </p:nvSpPr>
        <p:spPr>
          <a:xfrm>
            <a:off x="739775" y="2667000"/>
            <a:ext cx="9484741" cy="1200329"/>
          </a:xfrm>
          <a:prstGeom prst="rect">
            <a:avLst/>
          </a:prstGeom>
          <a:noFill/>
        </p:spPr>
        <p:txBody>
          <a:bodyPr wrap="square" rtlCol="0">
            <a:spAutoFit/>
          </a:bodyPr>
          <a:lstStyle/>
          <a:p>
            <a:pPr algn="just"/>
            <a:r>
              <a:rPr lang="en-US" sz="2400" dirty="0">
                <a:latin typeface="Trebuchet MS" panose="020B0603020202020204" pitchFamily="34" charset="0"/>
                <a:cs typeface="Arial" pitchFamily="34" charset="0"/>
              </a:rPr>
              <a:t>Developing a Generative Adversarial Network (GAN) capable of generating realistic handwritten digits resembling those from the MNIST dataset.</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283906" y="1228212"/>
            <a:ext cx="9166225" cy="3267498"/>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rebuchet MS" panose="020B0603020202020204" pitchFamily="34" charset="0"/>
              </a:rPr>
              <a:t>Problem Statement</a:t>
            </a:r>
          </a:p>
          <a:p>
            <a:pPr marL="342900" indent="-342900">
              <a:lnSpc>
                <a:spcPct val="150000"/>
              </a:lnSpc>
              <a:buFont typeface="+mj-lt"/>
              <a:buAutoNum type="arabicPeriod"/>
            </a:pPr>
            <a:r>
              <a:rPr lang="en-US" sz="2000" dirty="0">
                <a:latin typeface="Trebuchet MS" panose="020B0603020202020204" pitchFamily="34" charset="0"/>
              </a:rPr>
              <a:t>Project Overview</a:t>
            </a:r>
          </a:p>
          <a:p>
            <a:pPr marL="342900" indent="-342900">
              <a:lnSpc>
                <a:spcPct val="150000"/>
              </a:lnSpc>
              <a:buFont typeface="+mj-lt"/>
              <a:buAutoNum type="arabicPeriod"/>
            </a:pPr>
            <a:r>
              <a:rPr lang="en-US" sz="2000" dirty="0">
                <a:latin typeface="Trebuchet MS" panose="020B0603020202020204" pitchFamily="34" charset="0"/>
              </a:rPr>
              <a:t>End Users</a:t>
            </a:r>
          </a:p>
          <a:p>
            <a:pPr marL="342900" indent="-342900">
              <a:lnSpc>
                <a:spcPct val="150000"/>
              </a:lnSpc>
              <a:buFont typeface="+mj-lt"/>
              <a:buAutoNum type="arabicPeriod"/>
            </a:pPr>
            <a:r>
              <a:rPr lang="en-US" sz="2000" dirty="0">
                <a:latin typeface="Trebuchet MS" panose="020B0603020202020204" pitchFamily="34" charset="0"/>
              </a:rPr>
              <a:t>Solution and Value Proposition</a:t>
            </a:r>
          </a:p>
          <a:p>
            <a:pPr marL="342900" indent="-342900">
              <a:lnSpc>
                <a:spcPct val="150000"/>
              </a:lnSpc>
              <a:buFont typeface="+mj-lt"/>
              <a:buAutoNum type="arabicPeriod"/>
            </a:pPr>
            <a:r>
              <a:rPr lang="en-US" sz="2000" dirty="0">
                <a:latin typeface="Trebuchet MS" panose="020B0603020202020204" pitchFamily="34" charset="0"/>
              </a:rPr>
              <a:t>Unique Aspects of the Solution</a:t>
            </a:r>
          </a:p>
          <a:p>
            <a:pPr marL="342900" indent="-342900">
              <a:lnSpc>
                <a:spcPct val="150000"/>
              </a:lnSpc>
              <a:buFont typeface="+mj-lt"/>
              <a:buAutoNum type="arabicPeriod"/>
            </a:pPr>
            <a:r>
              <a:rPr lang="en-US" sz="2000" dirty="0">
                <a:latin typeface="Trebuchet MS" panose="020B0603020202020204" pitchFamily="34" charset="0"/>
              </a:rPr>
              <a:t>Modelling</a:t>
            </a:r>
          </a:p>
          <a:p>
            <a:pPr marL="342900" indent="-342900">
              <a:lnSpc>
                <a:spcPct val="150000"/>
              </a:lnSpc>
              <a:buFont typeface="+mj-lt"/>
              <a:buAutoNum type="arabicPeriod"/>
            </a:pPr>
            <a:r>
              <a:rPr lang="en-US" sz="2000" dirty="0">
                <a:latin typeface="Trebuchet MS" panose="020B0603020202020204" pitchFamily="34" charset="0"/>
              </a:rPr>
              <a:t>Results</a:t>
            </a: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4190827"/>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is focused on creating a Generative Adversarial Network (GAN) with the capability to generate lifelike handwritten digits similar to those found in the MNIST dataset. MNIST comprises 28x28 grayscale images of handwritten digits ranging from 0 to 9. The primary goal is to develop a GAN that can produce synthetic images that closely resemble the digits in the MNIST dataset. This involves training the GAN to generate not </a:t>
            </a:r>
          </a:p>
          <a:p>
            <a:pPr algn="just">
              <a:lnSpc>
                <a:spcPct val="150000"/>
              </a:lnSpc>
            </a:pPr>
            <a:r>
              <a:rPr lang="en-US" sz="2000" dirty="0">
                <a:latin typeface="Trebuchet MS" panose="020B0603020202020204" pitchFamily="34" charset="0"/>
              </a:rPr>
              <a:t>only images that mimic the visual appearance of the digits but also</a:t>
            </a:r>
          </a:p>
          <a:p>
            <a:pPr>
              <a:lnSpc>
                <a:spcPct val="150000"/>
              </a:lnSpc>
            </a:pPr>
            <a:r>
              <a:rPr lang="en-US" sz="2000" dirty="0">
                <a:latin typeface="Trebuchet MS" panose="020B0603020202020204" pitchFamily="34" charset="0"/>
              </a:rPr>
              <a:t>exhibit characteristics such as variability and realism comparable</a:t>
            </a:r>
          </a:p>
          <a:p>
            <a:pPr>
              <a:lnSpc>
                <a:spcPct val="150000"/>
              </a:lnSpc>
            </a:pPr>
            <a:r>
              <a:rPr lang="en-US" sz="2000" dirty="0">
                <a:latin typeface="Trebuchet MS" panose="020B0603020202020204" pitchFamily="34" charset="0"/>
              </a:rPr>
              <a:t>to the original dataset.</a:t>
            </a:r>
            <a:endParaRPr lang="en-IN" sz="20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3635B9B3-4522-E79E-32E1-D0DCDD4F7692}"/>
              </a:ext>
            </a:extLst>
          </p:cNvPr>
          <p:cNvSpPr txBox="1"/>
          <p:nvPr/>
        </p:nvSpPr>
        <p:spPr>
          <a:xfrm>
            <a:off x="676275" y="1795251"/>
            <a:ext cx="8620125" cy="3267498"/>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involves several key steps, including data acquisition, model design, training, evaluation, and deployment. It leverages deep learning frameworks like TensorFlow and </a:t>
            </a:r>
            <a:r>
              <a:rPr lang="en-US" sz="2000" dirty="0" err="1">
                <a:latin typeface="Trebuchet MS" panose="020B0603020202020204" pitchFamily="34" charset="0"/>
              </a:rPr>
              <a:t>Keras</a:t>
            </a:r>
            <a:r>
              <a:rPr lang="en-US" sz="2000" dirty="0">
                <a:latin typeface="Trebuchet MS" panose="020B0603020202020204" pitchFamily="34" charset="0"/>
              </a:rPr>
              <a:t> to build and train the GAN architecture. Additionally, the project emphasizes experimentation and optimization to achieve high-quality results. By adhering to best practices in machine learning and computer vision, the project ensures the development of a reliable and effective solution</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23912" y="1711625"/>
            <a:ext cx="8620125" cy="3267498"/>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Potential end users include researchers exploring generative models, developers implementing image synthesis applications, and practitioners in fields like digit recognition, pattern recognition, and artificial intelligence. The project's outputs, such as the trained GAN model and generated digit images, can be valuable resources for academia, industry, and hobbyists interested in machine learning and computer vision.</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676275" y="1781278"/>
            <a:ext cx="8620125" cy="3729162"/>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solution offers a comprehensive approach to generating realistic handwritten digit images using GANs. By leveraging state-of-the-art techniques and frameworks, the project delivers a robust and efficient solution that can be easily adapted and extended for various applications. The value proposition lies in the ability to generate high-quality synthetic data, which can enhance the performance of digit recognition models and facilitate research in image synthesis and generative modeling.</a:t>
            </a:r>
            <a:endParaRPr lang="en-IN" sz="20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5" y="1524000"/>
            <a:ext cx="10067925" cy="419082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Advanced Architecture Design: </a:t>
            </a:r>
            <a:r>
              <a:rPr lang="en-US" sz="2000" dirty="0">
                <a:latin typeface="Trebuchet MS" panose="020B0603020202020204" pitchFamily="34" charset="0"/>
              </a:rPr>
              <a:t>The project explores various architectural choices for both the generator and discriminator networks, ensuring the generation of diverse and realistic digit images.</a:t>
            </a:r>
          </a:p>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Optimization and Tuning: </a:t>
            </a:r>
            <a:r>
              <a:rPr lang="en-US" sz="2000" dirty="0">
                <a:latin typeface="Trebuchet MS" panose="020B0603020202020204" pitchFamily="34" charset="0"/>
              </a:rPr>
              <a:t>Extensive experimentation and hyperparameter tuning are conducted to optimize the performance of the GAN model, resulting in superior image quality and stability.</a:t>
            </a:r>
          </a:p>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Deployment and Documentation: </a:t>
            </a:r>
            <a:r>
              <a:rPr lang="en-US" sz="2000" dirty="0">
                <a:latin typeface="Trebuchet MS" panose="020B0603020202020204" pitchFamily="34" charset="0"/>
              </a:rPr>
              <a:t>The project provides detailed documentation and instructions for deploying the trained GAN model, making it accessible to a wide audience of users and developers.</a:t>
            </a:r>
            <a:endParaRPr lang="en-IN" sz="20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4" y="1367853"/>
            <a:ext cx="8709026" cy="4547399"/>
          </a:xfrm>
          <a:prstGeom prst="rect">
            <a:avLst/>
          </a:prstGeom>
        </p:spPr>
        <p:txBody>
          <a:bodyPr vert="horz" wrap="square" lIns="0" tIns="12700" rIns="0" bIns="0" rtlCol="0">
            <a:spAutoFit/>
          </a:bodyPr>
          <a:lstStyle/>
          <a:p>
            <a:pPr marL="12700" algn="just">
              <a:lnSpc>
                <a:spcPct val="100000"/>
              </a:lnSpc>
              <a:spcBef>
                <a:spcPts val="100"/>
              </a:spcBef>
            </a:pPr>
            <a:r>
              <a:rPr lang="en-US" sz="1800" spc="-45" dirty="0">
                <a:latin typeface="Trebuchet MS"/>
                <a:cs typeface="Trebuchet MS"/>
              </a:rPr>
              <a:t>GAN Architecture Design:</a:t>
            </a:r>
          </a:p>
          <a:p>
            <a:pPr marL="12700" algn="just">
              <a:lnSpc>
                <a:spcPct val="100000"/>
              </a:lnSpc>
              <a:spcBef>
                <a:spcPts val="100"/>
              </a:spcBef>
            </a:pPr>
            <a:r>
              <a:rPr lang="en-US" sz="1800" spc="-45" dirty="0">
                <a:latin typeface="Trebuchet MS"/>
                <a:cs typeface="Trebuchet MS"/>
              </a:rPr>
              <a:t>	Generator: Implements a neural network with fully connected layers and activation functions.</a:t>
            </a:r>
          </a:p>
          <a:p>
            <a:pPr marL="12700" algn="just">
              <a:lnSpc>
                <a:spcPct val="100000"/>
              </a:lnSpc>
              <a:spcBef>
                <a:spcPts val="100"/>
              </a:spcBef>
            </a:pPr>
            <a:r>
              <a:rPr lang="en-US" sz="1800" spc="-45" dirty="0">
                <a:latin typeface="Trebuchet MS"/>
                <a:cs typeface="Trebuchet MS"/>
              </a:rPr>
              <a:t>	Discriminator: Designs a binary classifier using similar architectural choices as the generator.</a:t>
            </a:r>
          </a:p>
          <a:p>
            <a:pPr marL="12700" algn="just">
              <a:lnSpc>
                <a:spcPct val="100000"/>
              </a:lnSpc>
              <a:spcBef>
                <a:spcPts val="100"/>
              </a:spcBef>
            </a:pPr>
            <a:r>
              <a:rPr lang="en-US" sz="1800" spc="-45" dirty="0">
                <a:latin typeface="Trebuchet MS"/>
                <a:cs typeface="Trebuchet MS"/>
              </a:rPr>
              <a:t>Data Preparation: </a:t>
            </a:r>
          </a:p>
          <a:p>
            <a:pPr marL="12700" algn="just">
              <a:lnSpc>
                <a:spcPct val="100000"/>
              </a:lnSpc>
              <a:spcBef>
                <a:spcPts val="100"/>
              </a:spcBef>
            </a:pPr>
            <a:r>
              <a:rPr lang="en-US" spc="-45" dirty="0">
                <a:latin typeface="Trebuchet MS"/>
                <a:cs typeface="Trebuchet MS"/>
              </a:rPr>
              <a:t>	</a:t>
            </a:r>
            <a:r>
              <a:rPr lang="en-US" sz="1800" spc="-45" dirty="0">
                <a:latin typeface="Trebuchet MS"/>
                <a:cs typeface="Trebuchet MS"/>
              </a:rPr>
              <a:t>Preprocesses the MNIST dataset by normalizing pixel values.</a:t>
            </a:r>
          </a:p>
          <a:p>
            <a:pPr marL="12700" algn="just">
              <a:lnSpc>
                <a:spcPct val="100000"/>
              </a:lnSpc>
              <a:spcBef>
                <a:spcPts val="100"/>
              </a:spcBef>
            </a:pPr>
            <a:r>
              <a:rPr lang="en-US" sz="1800" spc="-45" dirty="0">
                <a:latin typeface="Trebuchet MS"/>
                <a:cs typeface="Trebuchet MS"/>
              </a:rPr>
              <a:t>GAN Training: </a:t>
            </a:r>
          </a:p>
          <a:p>
            <a:pPr marL="12700" algn="just">
              <a:lnSpc>
                <a:spcPct val="100000"/>
              </a:lnSpc>
              <a:spcBef>
                <a:spcPts val="100"/>
              </a:spcBef>
            </a:pPr>
            <a:r>
              <a:rPr lang="en-US" spc="-45" dirty="0">
                <a:latin typeface="Trebuchet MS"/>
                <a:cs typeface="Trebuchet MS"/>
              </a:rPr>
              <a:t>	</a:t>
            </a:r>
            <a:r>
              <a:rPr lang="en-US" sz="1800" spc="-45" dirty="0">
                <a:latin typeface="Trebuchet MS"/>
                <a:cs typeface="Trebuchet MS"/>
              </a:rPr>
              <a:t>Defines the GAN model by connecting the generator and discriminator networks. Utilizes adversarial training to train both networks simultaneously.</a:t>
            </a:r>
          </a:p>
          <a:p>
            <a:pPr marL="12700" algn="just">
              <a:lnSpc>
                <a:spcPct val="100000"/>
              </a:lnSpc>
              <a:spcBef>
                <a:spcPts val="100"/>
              </a:spcBef>
            </a:pPr>
            <a:endParaRPr lang="en-US" sz="1800" spc="-45" dirty="0">
              <a:latin typeface="Trebuchet MS"/>
              <a:cs typeface="Trebuchet MS"/>
            </a:endParaRPr>
          </a:p>
          <a:p>
            <a:pPr marL="12700" algn="just">
              <a:lnSpc>
                <a:spcPct val="100000"/>
              </a:lnSpc>
              <a:spcBef>
                <a:spcPts val="100"/>
              </a:spcBef>
            </a:pPr>
            <a:r>
              <a:rPr lang="en-US" sz="1800" dirty="0">
                <a:latin typeface="Trebuchet MS"/>
                <a:cs typeface="Trebuchet MS"/>
              </a:rPr>
              <a:t>In addition to the GAN architecture design, the project includes detailed explanations of the data preprocessing steps, model compilation, training process, and performance evaluation. It emphasizes the importance of robustness and scalability in model development, highlighting techniques for handling large datasets and training deep neural networks effectively.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1203</TotalTime>
  <Words>763</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Srinivasa Pradeep S</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SRINIVASA PRADEEP S</cp:lastModifiedBy>
  <cp:revision>1</cp:revision>
  <dcterms:created xsi:type="dcterms:W3CDTF">2024-04-01T13:02:38Z</dcterms:created>
  <dcterms:modified xsi:type="dcterms:W3CDTF">2024-04-02T09:07:05Z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