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4FE7F4-303A-4C30-8F9D-09D4949F60BE}" type="slidenum">
              <a:rPr lang="en-IN" smtClean="0"/>
              <a:t>9</a:t>
            </a:fld>
            <a:endParaRPr lang="en-IN"/>
          </a:p>
        </p:txBody>
      </p:sp>
    </p:spTree>
    <p:extLst>
      <p:ext uri="{BB962C8B-B14F-4D97-AF65-F5344CB8AC3E}">
        <p14:creationId xmlns:p14="http://schemas.microsoft.com/office/powerpoint/2010/main" val="96521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0DYyyTmY49Y" TargetMode="External"/><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Srinivasa Pradeep S</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Rectangle 8">
            <a:extLst>
              <a:ext uri="{FF2B5EF4-FFF2-40B4-BE49-F238E27FC236}">
                <a16:creationId xmlns:a16="http://schemas.microsoft.com/office/drawing/2014/main" id="{2C8ED966-6518-1888-325E-B4ACCEBB549D}"/>
              </a:ext>
            </a:extLst>
          </p:cNvPr>
          <p:cNvSpPr>
            <a:spLocks noChangeArrowheads="1"/>
          </p:cNvSpPr>
          <p:nvPr/>
        </p:nvSpPr>
        <p:spPr bwMode="auto">
          <a:xfrm>
            <a:off x="0" y="0"/>
            <a:ext cx="10668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49E378A7-CE7F-5B3C-5E9F-205DEF28E462}"/>
              </a:ext>
            </a:extLst>
          </p:cNvPr>
          <p:cNvSpPr>
            <a:spLocks noChangeArrowheads="1"/>
          </p:cNvSpPr>
          <p:nvPr/>
        </p:nvSpPr>
        <p:spPr bwMode="auto">
          <a:xfrm>
            <a:off x="752474" y="645721"/>
            <a:ext cx="12353925" cy="512473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198375" rIns="0" bIns="0" numCol="1" anchor="ctr" anchorCtr="0" compatLnSpc="1">
            <a:prstTxWarp prst="textNoShape">
              <a:avLst/>
            </a:prstTxWarp>
            <a:spAutoFit/>
          </a:bodyPr>
          <a:lstStyle/>
          <a:p>
            <a:pPr marL="342900" marR="0" lvl="0" indent="-342900" algn="l" defTabSz="914400" rtl="0" eaLnBrk="0" fontAlgn="base" latinLnBrk="0" hangingPunct="0">
              <a:spcBef>
                <a:spcPct val="0"/>
              </a:spcBef>
              <a:spcAft>
                <a:spcPct val="0"/>
              </a:spcAft>
              <a:buClrTx/>
              <a:buSzTx/>
              <a:buFont typeface="+mj-lt"/>
              <a:buAutoNum type="arabicPeriod" startAt="5"/>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GAN Training:</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Define the GAN model by connecting the generator and discriminator networks.</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Train the GAN model using adversarial training:</a:t>
            </a:r>
          </a:p>
          <a:p>
            <a:pPr marL="1257300" marR="0" lvl="2"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Train the discriminator with real and fake images.</a:t>
            </a:r>
          </a:p>
          <a:p>
            <a:pPr marL="1257300" marR="0" lvl="2"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Train the generator to generate realistic images that fool the discriminator.</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Monitor training progress and adjust hyperparameters as necessary.</a:t>
            </a: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Performance Evaluation:</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Evaluate the performance of the trained GAN by generating synthetic digit images.</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Visualize generated images and compare them with real digit images.</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Compute quantitative metrics to assess image quality.</a:t>
            </a: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Hyperparameter Tuning:</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Conduct hyperparameter tuning experiments to optimize GAN performance.</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Explore variations in learning rate, batch size, optimizer choice, and network architecture.</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Select hyperparameters that lead to the best performance based on evaluation metrics.</a:t>
            </a: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Deployment:</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Deploy the trained GAN model and associated code into a GitHub repository.</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Include instructions for setting up the environment and running the code.</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Create documentation and README files explaining the project, algorithm, and deployment instructions.</a:t>
            </a:r>
          </a:p>
          <a:p>
            <a:pPr marL="514350" marR="0" lvl="0" indent="-514350" algn="l" defTabSz="914400" rtl="0" eaLnBrk="0" fontAlgn="base" latinLnBrk="0" hangingPunct="0">
              <a:spcBef>
                <a:spcPct val="0"/>
              </a:spcBef>
              <a:spcAft>
                <a:spcPct val="0"/>
              </a:spcAft>
              <a:buClrTx/>
              <a:buSzTx/>
              <a:buFont typeface="+mj-lt"/>
              <a:buAutoNum type="arabicPeriod" startAt="5"/>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p:txBody>
      </p:sp>
      <p:sp>
        <p:nvSpPr>
          <p:cNvPr id="30" name="Rectangle 20">
            <a:extLst>
              <a:ext uri="{FF2B5EF4-FFF2-40B4-BE49-F238E27FC236}">
                <a16:creationId xmlns:a16="http://schemas.microsoft.com/office/drawing/2014/main" id="{19B27D2B-4D3D-91D0-E2B6-42D649534AC5}"/>
              </a:ext>
            </a:extLst>
          </p:cNvPr>
          <p:cNvSpPr>
            <a:spLocks noChangeArrowheads="1"/>
          </p:cNvSpPr>
          <p:nvPr/>
        </p:nvSpPr>
        <p:spPr bwMode="auto">
          <a:xfrm>
            <a:off x="1666875" y="3276600"/>
            <a:ext cx="10668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79A3F7-0F50-DEB9-65C2-906AFDE9208A}"/>
              </a:ext>
            </a:extLst>
          </p:cNvPr>
          <p:cNvPicPr>
            <a:picLocks noChangeAspect="1"/>
          </p:cNvPicPr>
          <p:nvPr/>
        </p:nvPicPr>
        <p:blipFill rotWithShape="1">
          <a:blip r:embed="rId2"/>
          <a:srcRect t="15529"/>
          <a:stretch/>
        </p:blipFill>
        <p:spPr>
          <a:xfrm>
            <a:off x="533400" y="2736220"/>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4">
            <a:extLst>
              <a:ext uri="{28A0092B-C50C-407E-A947-70E740481C1C}">
                <a14:useLocalDpi xmlns:a14="http://schemas.microsoft.com/office/drawing/2010/main" val="0"/>
              </a:ext>
            </a:extLst>
          </a:blip>
          <a:srcRect r="11776"/>
          <a:stretch/>
        </p:blipFill>
        <p:spPr>
          <a:xfrm>
            <a:off x="833437" y="2054181"/>
            <a:ext cx="3971925" cy="643157"/>
          </a:xfrm>
          <a:prstGeom prst="rect">
            <a:avLst/>
          </a:prstGeom>
        </p:spPr>
      </p:pic>
      <p:pic>
        <p:nvPicPr>
          <p:cNvPr id="10" name="Content Placeholder 5">
            <a:extLst>
              <a:ext uri="{FF2B5EF4-FFF2-40B4-BE49-F238E27FC236}">
                <a16:creationId xmlns:a16="http://schemas.microsoft.com/office/drawing/2014/main" id="{BB63985B-27A9-1A8E-AD20-FC60CA0C9F16}"/>
              </a:ext>
            </a:extLst>
          </p:cNvPr>
          <p:cNvPicPr>
            <a:picLocks noChangeAspect="1"/>
          </p:cNvPicPr>
          <p:nvPr/>
        </p:nvPicPr>
        <p:blipFill rotWithShape="1">
          <a:blip r:embed="rId5"/>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51143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234416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illustrates how GANs can effectively create lifelike handwritten digit images, shedding light on both the difficulties and possibilities in training and utilizing generative models. Future endeavors will persist in exploring and expanding the realms of generative modeling and its real-world implementations.</a:t>
            </a:r>
            <a:endParaRPr lang="en-IN" sz="20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3545763" y="2701032"/>
            <a:ext cx="3908425" cy="752129"/>
          </a:xfrm>
          <a:prstGeom prst="rect">
            <a:avLst/>
          </a:prstGeom>
        </p:spPr>
        <p:txBody>
          <a:bodyPr vert="horz" wrap="square" lIns="0" tIns="13335" rIns="0" bIns="0" rtlCol="0">
            <a:spAutoFit/>
          </a:bodyPr>
          <a:lstStyle/>
          <a:p>
            <a:pPr marL="12700" algn="ctr">
              <a:lnSpc>
                <a:spcPct val="100000"/>
              </a:lnSpc>
              <a:spcBef>
                <a:spcPts val="105"/>
              </a:spcBef>
            </a:pPr>
            <a:r>
              <a:rPr lang="en-US" spc="25" dirty="0"/>
              <a:t>Thank you</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15</a:t>
            </a:fld>
            <a:endParaRPr spc="10" dirty="0"/>
          </a:p>
        </p:txBody>
      </p:sp>
    </p:spTree>
    <p:extLst>
      <p:ext uri="{BB962C8B-B14F-4D97-AF65-F5344CB8AC3E}">
        <p14:creationId xmlns:p14="http://schemas.microsoft.com/office/powerpoint/2010/main" val="254493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2632772"/>
          </a:xfrm>
          <a:prstGeom prst="rect">
            <a:avLst/>
          </a:prstGeom>
        </p:spPr>
        <p:txBody>
          <a:bodyPr vert="horz" wrap="square" lIns="0" tIns="16510" rIns="0" bIns="0" rtlCol="0">
            <a:spAutoFit/>
          </a:bodyPr>
          <a:lstStyle/>
          <a:p>
            <a:pPr marL="12700">
              <a:lnSpc>
                <a:spcPct val="100000"/>
              </a:lnSpc>
              <a:spcBef>
                <a:spcPts val="130"/>
              </a:spcBef>
            </a:pPr>
            <a:r>
              <a:rPr lang="de-DE" sz="4250" spc="5" dirty="0"/>
              <a:t>PROJECT TITLE</a:t>
            </a:r>
            <a:br>
              <a:rPr lang="de-DE" sz="4250" spc="5" dirty="0"/>
            </a:br>
            <a:br>
              <a:rPr lang="de-DE" sz="4250" spc="5" dirty="0"/>
            </a:b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5" name="TextBox 24">
            <a:extLst>
              <a:ext uri="{FF2B5EF4-FFF2-40B4-BE49-F238E27FC236}">
                <a16:creationId xmlns:a16="http://schemas.microsoft.com/office/drawing/2014/main" id="{BC261B1A-2423-8A39-FE99-51F99ABEB6F4}"/>
              </a:ext>
            </a:extLst>
          </p:cNvPr>
          <p:cNvSpPr txBox="1"/>
          <p:nvPr/>
        </p:nvSpPr>
        <p:spPr>
          <a:xfrm>
            <a:off x="737679" y="3566370"/>
            <a:ext cx="9484741" cy="1200329"/>
          </a:xfrm>
          <a:prstGeom prst="rect">
            <a:avLst/>
          </a:prstGeom>
          <a:noFill/>
        </p:spPr>
        <p:txBody>
          <a:bodyPr wrap="square" rtlCol="0">
            <a:spAutoFit/>
          </a:bodyPr>
          <a:lstStyle/>
          <a:p>
            <a:pPr algn="just"/>
            <a:r>
              <a:rPr lang="en-US" sz="2400" dirty="0">
                <a:latin typeface="Trebuchet MS" panose="020B0603020202020204" pitchFamily="34" charset="0"/>
                <a:cs typeface="Arial" pitchFamily="34" charset="0"/>
              </a:rPr>
              <a:t>Developing a Generative Adversarial Network (GAN) capable of generating realistic handwritten digits resembling those from the MNIST dataset.</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283906" y="1228212"/>
            <a:ext cx="9166225" cy="4652492"/>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rebuchet MS" panose="020B0603020202020204" pitchFamily="34" charset="0"/>
              </a:rPr>
              <a:t>Problem Statement</a:t>
            </a:r>
          </a:p>
          <a:p>
            <a:pPr marL="342900" indent="-342900">
              <a:lnSpc>
                <a:spcPct val="150000"/>
              </a:lnSpc>
              <a:buFont typeface="+mj-lt"/>
              <a:buAutoNum type="arabicPeriod"/>
            </a:pPr>
            <a:r>
              <a:rPr lang="en-US" sz="2000" dirty="0">
                <a:latin typeface="Trebuchet MS" panose="020B0603020202020204" pitchFamily="34" charset="0"/>
              </a:rPr>
              <a:t>Project Overview</a:t>
            </a:r>
          </a:p>
          <a:p>
            <a:pPr marL="342900" indent="-342900">
              <a:lnSpc>
                <a:spcPct val="150000"/>
              </a:lnSpc>
              <a:buFont typeface="+mj-lt"/>
              <a:buAutoNum type="arabicPeriod"/>
            </a:pPr>
            <a:r>
              <a:rPr lang="en-US" sz="2000" dirty="0">
                <a:latin typeface="Trebuchet MS" panose="020B0603020202020204" pitchFamily="34" charset="0"/>
              </a:rPr>
              <a:t>End Users</a:t>
            </a:r>
          </a:p>
          <a:p>
            <a:pPr marL="342900" indent="-342900">
              <a:lnSpc>
                <a:spcPct val="150000"/>
              </a:lnSpc>
              <a:buFont typeface="+mj-lt"/>
              <a:buAutoNum type="arabicPeriod"/>
            </a:pPr>
            <a:r>
              <a:rPr lang="en-US" sz="2000" dirty="0">
                <a:latin typeface="Trebuchet MS" panose="020B0603020202020204" pitchFamily="34" charset="0"/>
              </a:rPr>
              <a:t>Solution and Value Proposition</a:t>
            </a:r>
          </a:p>
          <a:p>
            <a:pPr marL="342900" indent="-342900">
              <a:lnSpc>
                <a:spcPct val="150000"/>
              </a:lnSpc>
              <a:buFont typeface="+mj-lt"/>
              <a:buAutoNum type="arabicPeriod"/>
            </a:pPr>
            <a:r>
              <a:rPr lang="en-US" sz="2000" dirty="0">
                <a:latin typeface="Trebuchet MS" panose="020B0603020202020204" pitchFamily="34" charset="0"/>
              </a:rPr>
              <a:t>Unique Aspects of the Solution</a:t>
            </a:r>
          </a:p>
          <a:p>
            <a:pPr marL="342900" indent="-342900">
              <a:lnSpc>
                <a:spcPct val="150000"/>
              </a:lnSpc>
              <a:buFont typeface="+mj-lt"/>
              <a:buAutoNum type="arabicPeriod"/>
            </a:pPr>
            <a:r>
              <a:rPr lang="en-US" sz="2000" dirty="0">
                <a:latin typeface="Trebuchet MS" panose="020B0603020202020204" pitchFamily="34" charset="0"/>
              </a:rPr>
              <a:t>Modelling</a:t>
            </a:r>
          </a:p>
          <a:p>
            <a:pPr marL="342900" indent="-342900">
              <a:lnSpc>
                <a:spcPct val="150000"/>
              </a:lnSpc>
              <a:buFont typeface="+mj-lt"/>
              <a:buAutoNum type="arabicPeriod"/>
            </a:pPr>
            <a:r>
              <a:rPr lang="en-US" sz="2000" dirty="0">
                <a:latin typeface="Trebuchet MS" panose="020B0603020202020204" pitchFamily="34" charset="0"/>
              </a:rPr>
              <a:t>Results</a:t>
            </a:r>
            <a:endParaRPr lang="en-IN" sz="2000" dirty="0">
              <a:latin typeface="Trebuchet MS" panose="020B0603020202020204" pitchFamily="34" charset="0"/>
            </a:endParaRPr>
          </a:p>
          <a:p>
            <a:pPr marL="342900" indent="-342900">
              <a:lnSpc>
                <a:spcPct val="150000"/>
              </a:lnSpc>
              <a:buFont typeface="+mj-lt"/>
              <a:buAutoNum type="arabicPeriod"/>
            </a:pPr>
            <a:r>
              <a:rPr lang="en-IN" sz="2000" dirty="0">
                <a:latin typeface="Trebuchet MS" panose="020B0603020202020204" pitchFamily="34" charset="0"/>
              </a:rPr>
              <a:t>Conclusion</a:t>
            </a:r>
          </a:p>
          <a:p>
            <a:pPr marL="342900" indent="-342900">
              <a:lnSpc>
                <a:spcPct val="150000"/>
              </a:lnSpc>
              <a:buFont typeface="+mj-lt"/>
              <a:buAutoNum type="arabicPeriod"/>
            </a:pPr>
            <a:r>
              <a:rPr lang="en-IN" sz="2000" dirty="0">
                <a:latin typeface="Trebuchet MS" panose="020B0603020202020204" pitchFamily="34" charset="0"/>
              </a:rPr>
              <a:t>References</a:t>
            </a:r>
          </a:p>
          <a:p>
            <a:pPr marL="342900" indent="-342900">
              <a:lnSpc>
                <a:spcPct val="150000"/>
              </a:lnSpc>
              <a:buFont typeface="+mj-lt"/>
              <a:buAutoNum type="arabicPeriod"/>
            </a:pPr>
            <a:endParaRPr lang="en-US"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4190827"/>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is focused on creating a Generative Adversarial Network (GAN) with the capability to generate lifelike handwritten digits similar to those found in the MNIST dataset. MNIST comprises 28x28 grayscale images of handwritten digits ranging from 0 to 9. The primary goal is to develop a GAN that can produce synthetic images that closely resemble the digits in the MNIST dataset. This involves training the GAN to generate not </a:t>
            </a:r>
          </a:p>
          <a:p>
            <a:pPr algn="just">
              <a:lnSpc>
                <a:spcPct val="150000"/>
              </a:lnSpc>
            </a:pPr>
            <a:r>
              <a:rPr lang="en-US" sz="2000" dirty="0">
                <a:latin typeface="Trebuchet MS" panose="020B0603020202020204" pitchFamily="34" charset="0"/>
              </a:rPr>
              <a:t>only images that mimic the visual appearance of the digits but also</a:t>
            </a:r>
          </a:p>
          <a:p>
            <a:pPr>
              <a:lnSpc>
                <a:spcPct val="150000"/>
              </a:lnSpc>
            </a:pPr>
            <a:r>
              <a:rPr lang="en-US" sz="2000" dirty="0">
                <a:latin typeface="Trebuchet MS" panose="020B0603020202020204" pitchFamily="34" charset="0"/>
              </a:rPr>
              <a:t>exhibit characteristics such as variability and realism comparable</a:t>
            </a:r>
          </a:p>
          <a:p>
            <a:pPr>
              <a:lnSpc>
                <a:spcPct val="150000"/>
              </a:lnSpc>
            </a:pPr>
            <a:r>
              <a:rPr lang="en-US" sz="2000" dirty="0">
                <a:latin typeface="Trebuchet MS" panose="020B0603020202020204" pitchFamily="34" charset="0"/>
              </a:rPr>
              <a:t>to the original dataset.</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3635B9B3-4522-E79E-32E1-D0DCDD4F7692}"/>
              </a:ext>
            </a:extLst>
          </p:cNvPr>
          <p:cNvSpPr txBox="1"/>
          <p:nvPr/>
        </p:nvSpPr>
        <p:spPr>
          <a:xfrm>
            <a:off x="676275" y="1795251"/>
            <a:ext cx="8620125" cy="326749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involves several key steps, including data acquisition, model design, training, evaluation, and deployment. It leverages deep learning frameworks like TensorFlow and </a:t>
            </a:r>
            <a:r>
              <a:rPr lang="en-US" sz="2000" dirty="0" err="1">
                <a:latin typeface="Trebuchet MS" panose="020B0603020202020204" pitchFamily="34" charset="0"/>
              </a:rPr>
              <a:t>Keras</a:t>
            </a:r>
            <a:r>
              <a:rPr lang="en-US" sz="2000" dirty="0">
                <a:latin typeface="Trebuchet MS" panose="020B0603020202020204" pitchFamily="34" charset="0"/>
              </a:rPr>
              <a:t> to build and train the GAN architecture. Additionally, the project emphasizes experimentation and optimization to achieve high-quality results. By adhering to best practices in machine learning and computer vision, the project ensures the development of a reliable and effective solution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23912" y="1711625"/>
            <a:ext cx="8620125" cy="326749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Potential end users include researchers exploring generative models, developers implementing image synthesis applications, and practitioners in fields like digit recognition, pattern recognition, and artificial intelligence. The project's outputs, such as the trained GAN model and generated digit images, can be valuable resources for academia, industry, and hobbyists interested in machine learning and computer vision.</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415789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614278" cy="629018"/>
          </a:xfrm>
          <a:prstGeom prst="rect">
            <a:avLst/>
          </a:prstGeom>
        </p:spPr>
        <p:txBody>
          <a:bodyPr vert="horz" wrap="square" lIns="0" tIns="13335" rIns="0" bIns="0" rtlCol="0">
            <a:spAutoFit/>
          </a:bodyPr>
          <a:lstStyle/>
          <a:p>
            <a:pPr marL="12700">
              <a:lnSpc>
                <a:spcPct val="100000"/>
              </a:lnSpc>
              <a:spcBef>
                <a:spcPts val="105"/>
              </a:spcBef>
            </a:pPr>
            <a:r>
              <a:rPr lang="en-US" sz="4000" spc="25" dirty="0"/>
              <a:t>OUR </a:t>
            </a: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676275" y="1781278"/>
            <a:ext cx="8620125" cy="3729162"/>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solution offers a comprehensive approach to generating realistic handwritten digit images using GANs. By leveraging state-of-the-art techniques and frameworks, the project delivers a robust and efficient solution that can be easily adapted and extended for various applications. The value proposition lies in the ability to generate high-quality synthetic data, which can enhance the performance of digit recognition models and facilitate research in image synthesis and generative modeling.</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5" dirty="0"/>
              <a:t>OUR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5" y="1524000"/>
            <a:ext cx="10067925" cy="419082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Advanced Architecture Design: </a:t>
            </a:r>
            <a:r>
              <a:rPr lang="en-US" sz="2000" dirty="0">
                <a:latin typeface="Trebuchet MS" panose="020B0603020202020204" pitchFamily="34" charset="0"/>
              </a:rPr>
              <a:t>The project explores various architectural choices for both the generator and discriminator networks, ensuring the generation of diverse and realistic digit images.</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Optimization and Tuning: </a:t>
            </a:r>
            <a:r>
              <a:rPr lang="en-US" sz="2000" dirty="0">
                <a:latin typeface="Trebuchet MS" panose="020B0603020202020204" pitchFamily="34" charset="0"/>
              </a:rPr>
              <a:t>Extensive experimentation and hyperparameter tuning are conducted to optimize the performance of the GAN model, resulting in superior image quality and stability.</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Deployment and Documentation: </a:t>
            </a:r>
            <a:r>
              <a:rPr lang="en-US" sz="2000" dirty="0">
                <a:latin typeface="Trebuchet MS" panose="020B0603020202020204" pitchFamily="34" charset="0"/>
              </a:rPr>
              <a:t>The project provides detailed documentation and instructions for deploying the trained GAN model, making it accessible to a wide audience of users and developers.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4" y="1367853"/>
            <a:ext cx="8709026" cy="289823"/>
          </a:xfrm>
          <a:prstGeom prst="rect">
            <a:avLst/>
          </a:prstGeom>
        </p:spPr>
        <p:txBody>
          <a:bodyPr vert="horz" wrap="square" lIns="0" tIns="12700" rIns="0" bIns="0" rtlCol="0">
            <a:spAutoFit/>
          </a:bodyPr>
          <a:lstStyle/>
          <a:p>
            <a:pPr marL="12700" algn="just">
              <a:lnSpc>
                <a:spcPct val="100000"/>
              </a:lnSpc>
              <a:spcBef>
                <a:spcPts val="100"/>
              </a:spcBef>
            </a:pPr>
            <a:endParaRPr lang="en-IN" sz="1800" dirty="0">
              <a:latin typeface="Trebuchet MS"/>
              <a:cs typeface="Trebuchet MS"/>
            </a:endParaRPr>
          </a:p>
        </p:txBody>
      </p:sp>
      <p:sp>
        <p:nvSpPr>
          <p:cNvPr id="10" name="TextBox 9">
            <a:extLst>
              <a:ext uri="{FF2B5EF4-FFF2-40B4-BE49-F238E27FC236}">
                <a16:creationId xmlns:a16="http://schemas.microsoft.com/office/drawing/2014/main" id="{ABEC131E-E0FC-D9ED-780E-3AE5351428FB}"/>
              </a:ext>
            </a:extLst>
          </p:cNvPr>
          <p:cNvSpPr txBox="1"/>
          <p:nvPr/>
        </p:nvSpPr>
        <p:spPr>
          <a:xfrm>
            <a:off x="705579" y="1049337"/>
            <a:ext cx="9962421" cy="5401479"/>
          </a:xfrm>
          <a:prstGeom prst="rect">
            <a:avLst/>
          </a:prstGeom>
          <a:noFill/>
        </p:spPr>
        <p:txBody>
          <a:bodyPr wrap="square">
            <a:spAutoFit/>
          </a:bodyPr>
          <a:lstStyle/>
          <a:p>
            <a:pPr algn="l">
              <a:buFont typeface="+mj-lt"/>
              <a:buAutoNum type="arabicPeriod"/>
            </a:pPr>
            <a:r>
              <a:rPr lang="en-US" sz="1500" b="1" i="0" dirty="0">
                <a:effectLst/>
                <a:latin typeface="Trebuchet MS" panose="020B0603020202020204" pitchFamily="34" charset="0"/>
              </a:rPr>
              <a:t>GAN Architecture Design:</a:t>
            </a:r>
            <a:endParaRPr lang="en-US" sz="1500" b="0" i="0" dirty="0">
              <a:effectLst/>
              <a:latin typeface="Trebuchet MS" panose="020B0603020202020204" pitchFamily="34" charset="0"/>
            </a:endParaRPr>
          </a:p>
          <a:p>
            <a:pPr marL="742950" lvl="1" indent="-285750" algn="l">
              <a:buFont typeface="+mj-lt"/>
              <a:buAutoNum type="arabicPeriod"/>
            </a:pPr>
            <a:r>
              <a:rPr lang="en-US" sz="1500" b="1" i="0" dirty="0">
                <a:effectLst/>
                <a:latin typeface="Trebuchet MS" panose="020B0603020202020204" pitchFamily="34" charset="0"/>
              </a:rPr>
              <a:t>Generator:</a:t>
            </a:r>
            <a:endParaRPr lang="en-US" sz="1500" b="0" i="0" dirty="0">
              <a:effectLst/>
              <a:latin typeface="Trebuchet MS" panose="020B0603020202020204" pitchFamily="34" charset="0"/>
            </a:endParaRPr>
          </a:p>
          <a:p>
            <a:pPr marL="1143000" lvl="2" indent="-228600" algn="l">
              <a:buFont typeface="+mj-lt"/>
              <a:buAutoNum type="arabicPeriod"/>
            </a:pPr>
            <a:r>
              <a:rPr lang="en-US" sz="1500" b="0" i="0" dirty="0">
                <a:effectLst/>
                <a:latin typeface="Trebuchet MS" panose="020B0603020202020204" pitchFamily="34" charset="0"/>
              </a:rPr>
              <a:t>Design a neural network with multiple layers of fully connected (Dense) and activation layers (e.g., </a:t>
            </a:r>
            <a:r>
              <a:rPr lang="en-US" sz="1500" b="0" i="0" dirty="0" err="1">
                <a:effectLst/>
                <a:latin typeface="Trebuchet MS" panose="020B0603020202020204" pitchFamily="34" charset="0"/>
              </a:rPr>
              <a:t>ReLU</a:t>
            </a:r>
            <a:r>
              <a:rPr lang="en-US" sz="1500" b="0" i="0" dirty="0">
                <a:effectLst/>
                <a:latin typeface="Trebuchet MS" panose="020B0603020202020204" pitchFamily="34" charset="0"/>
              </a:rPr>
              <a:t>, Tanh).</a:t>
            </a:r>
          </a:p>
          <a:p>
            <a:pPr marL="1143000" lvl="2" indent="-228600" algn="l">
              <a:buFont typeface="+mj-lt"/>
              <a:buAutoNum type="arabicPeriod"/>
            </a:pPr>
            <a:r>
              <a:rPr lang="en-US" sz="1500" b="0" i="0" dirty="0">
                <a:effectLst/>
                <a:latin typeface="Trebuchet MS" panose="020B0603020202020204" pitchFamily="34" charset="0"/>
              </a:rPr>
              <a:t>Experiment with variations in network depth, layer sizes, and normalization techniques (e.g., Batch Normalization).</a:t>
            </a:r>
          </a:p>
          <a:p>
            <a:pPr marL="742950" lvl="1" indent="-285750" algn="l">
              <a:buFont typeface="+mj-lt"/>
              <a:buAutoNum type="arabicPeriod"/>
            </a:pPr>
            <a:r>
              <a:rPr lang="en-US" sz="1500" b="1" i="0" dirty="0">
                <a:effectLst/>
                <a:latin typeface="Trebuchet MS" panose="020B0603020202020204" pitchFamily="34" charset="0"/>
              </a:rPr>
              <a:t>Discriminator:</a:t>
            </a:r>
            <a:endParaRPr lang="en-US" sz="1500" b="0" i="0" dirty="0">
              <a:effectLst/>
              <a:latin typeface="Trebuchet MS" panose="020B0603020202020204" pitchFamily="34" charset="0"/>
            </a:endParaRPr>
          </a:p>
          <a:p>
            <a:pPr marL="1143000" lvl="2" indent="-228600" algn="l">
              <a:buFont typeface="+mj-lt"/>
              <a:buAutoNum type="arabicPeriod"/>
            </a:pPr>
            <a:r>
              <a:rPr lang="en-US" sz="1500" b="0" i="0" dirty="0">
                <a:effectLst/>
                <a:latin typeface="Trebuchet MS" panose="020B0603020202020204" pitchFamily="34" charset="0"/>
              </a:rPr>
              <a:t>Design a neural network with similar architectural choices as the generator but with a binary classification output.</a:t>
            </a:r>
          </a:p>
          <a:p>
            <a:pPr marL="1143000" lvl="2" indent="-228600" algn="l">
              <a:buFont typeface="+mj-lt"/>
              <a:buAutoNum type="arabicPeriod"/>
            </a:pPr>
            <a:r>
              <a:rPr lang="en-US" sz="1500" b="0" i="0" dirty="0">
                <a:effectLst/>
                <a:latin typeface="Trebuchet MS" panose="020B0603020202020204" pitchFamily="34" charset="0"/>
              </a:rPr>
              <a:t>Utilize activation functions such as Leaky </a:t>
            </a:r>
            <a:r>
              <a:rPr lang="en-US" sz="1500" b="0" i="0" dirty="0" err="1">
                <a:effectLst/>
                <a:latin typeface="Trebuchet MS" panose="020B0603020202020204" pitchFamily="34" charset="0"/>
              </a:rPr>
              <a:t>ReLU</a:t>
            </a:r>
            <a:r>
              <a:rPr lang="en-US" sz="1500" b="0" i="0" dirty="0">
                <a:effectLst/>
                <a:latin typeface="Trebuchet MS" panose="020B0603020202020204" pitchFamily="34" charset="0"/>
              </a:rPr>
              <a:t> and Sigmoid to introduce non-linearity and produce probability scores.</a:t>
            </a:r>
          </a:p>
          <a:p>
            <a:pPr algn="l">
              <a:buFont typeface="+mj-lt"/>
              <a:buAutoNum type="arabicPeriod"/>
            </a:pPr>
            <a:r>
              <a:rPr lang="en-US" sz="1500" b="1" i="0" dirty="0">
                <a:effectLst/>
                <a:latin typeface="Trebuchet MS" panose="020B0603020202020204" pitchFamily="34" charset="0"/>
              </a:rPr>
              <a:t>Data Preparation:</a:t>
            </a:r>
            <a:endParaRPr lang="en-US" sz="1500" b="0" i="0" dirty="0">
              <a:effectLst/>
              <a:latin typeface="Trebuchet MS" panose="020B0603020202020204" pitchFamily="34" charset="0"/>
            </a:endParaRPr>
          </a:p>
          <a:p>
            <a:pPr marL="742950" lvl="1" indent="-285750" algn="l">
              <a:buFont typeface="+mj-lt"/>
              <a:buAutoNum type="arabicPeriod"/>
            </a:pPr>
            <a:r>
              <a:rPr lang="en-US" sz="1500" b="0" i="0" dirty="0">
                <a:effectLst/>
                <a:latin typeface="Trebuchet MS" panose="020B0603020202020204" pitchFamily="34" charset="0"/>
              </a:rPr>
              <a:t>Download the MNIST dataset.</a:t>
            </a:r>
          </a:p>
          <a:p>
            <a:pPr marL="742950" lvl="1" indent="-285750" algn="l">
              <a:buFont typeface="+mj-lt"/>
              <a:buAutoNum type="arabicPeriod"/>
            </a:pPr>
            <a:r>
              <a:rPr lang="en-US" sz="1500" b="0" i="0" dirty="0">
                <a:effectLst/>
                <a:latin typeface="Trebuchet MS" panose="020B0603020202020204" pitchFamily="34" charset="0"/>
              </a:rPr>
              <a:t>Preprocess the images by normalizing pixel values to the range [-1, 1].</a:t>
            </a:r>
          </a:p>
          <a:p>
            <a:pPr algn="l">
              <a:buFont typeface="+mj-lt"/>
              <a:buAutoNum type="arabicPeriod"/>
            </a:pPr>
            <a:r>
              <a:rPr lang="en-US" sz="1500" b="1" i="0" dirty="0">
                <a:effectLst/>
                <a:latin typeface="Trebuchet MS" panose="020B0603020202020204" pitchFamily="34" charset="0"/>
              </a:rPr>
              <a:t>Generator Network:</a:t>
            </a:r>
            <a:endParaRPr lang="en-US" sz="1500" b="0" i="0" dirty="0">
              <a:effectLst/>
              <a:latin typeface="Trebuchet MS" panose="020B0603020202020204" pitchFamily="34" charset="0"/>
            </a:endParaRPr>
          </a:p>
          <a:p>
            <a:pPr marL="742950" lvl="1" indent="-285750" algn="l">
              <a:buFont typeface="+mj-lt"/>
              <a:buAutoNum type="arabicPeriod"/>
            </a:pPr>
            <a:r>
              <a:rPr lang="en-US" sz="1500" b="0" i="0" dirty="0">
                <a:effectLst/>
                <a:latin typeface="Trebuchet MS" panose="020B0603020202020204" pitchFamily="34" charset="0"/>
              </a:rPr>
              <a:t>Define the generator network architecture using TensorFlow/</a:t>
            </a:r>
            <a:r>
              <a:rPr lang="en-US" sz="1500" b="0" i="0" dirty="0" err="1">
                <a:effectLst/>
                <a:latin typeface="Trebuchet MS" panose="020B0603020202020204" pitchFamily="34" charset="0"/>
              </a:rPr>
              <a:t>Keras</a:t>
            </a:r>
            <a:r>
              <a:rPr lang="en-US" sz="1500" b="0" i="0" dirty="0">
                <a:effectLst/>
                <a:latin typeface="Trebuchet MS" panose="020B0603020202020204" pitchFamily="34" charset="0"/>
              </a:rPr>
              <a:t>.</a:t>
            </a:r>
          </a:p>
          <a:p>
            <a:pPr marL="742950" lvl="1" indent="-285750" algn="l">
              <a:buFont typeface="+mj-lt"/>
              <a:buAutoNum type="arabicPeriod"/>
            </a:pPr>
            <a:r>
              <a:rPr lang="en-US" sz="1500" b="0" i="0" dirty="0">
                <a:effectLst/>
                <a:latin typeface="Trebuchet MS" panose="020B0603020202020204" pitchFamily="34" charset="0"/>
              </a:rPr>
              <a:t>Implement a neural network with fully connected layers and activation functions (e.g., </a:t>
            </a:r>
            <a:r>
              <a:rPr lang="en-US" sz="1500" b="0" i="0" dirty="0" err="1">
                <a:effectLst/>
                <a:latin typeface="Trebuchet MS" panose="020B0603020202020204" pitchFamily="34" charset="0"/>
              </a:rPr>
              <a:t>ReLU</a:t>
            </a:r>
            <a:r>
              <a:rPr lang="en-US" sz="1500" b="0" i="0" dirty="0">
                <a:effectLst/>
                <a:latin typeface="Trebuchet MS" panose="020B0603020202020204" pitchFamily="34" charset="0"/>
              </a:rPr>
              <a:t>, Tanh).</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4"/>
              <a:tabLst/>
            </a:pPr>
            <a:r>
              <a:rPr lang="en-US" sz="1500" b="0" i="0" dirty="0">
                <a:effectLst/>
                <a:latin typeface="Trebuchet MS" panose="020B0603020202020204" pitchFamily="34" charset="0"/>
              </a:rPr>
              <a:t>Compile the generator model.</a:t>
            </a:r>
            <a:r>
              <a:rPr kumimoji="0" lang="en-US" altLang="en-US" sz="1500" b="1" i="0" u="none" strike="noStrike" cap="none" normalizeH="0" baseline="0" dirty="0">
                <a:ln>
                  <a:noFill/>
                </a:ln>
                <a:solidFill>
                  <a:schemeClr val="tx1"/>
                </a:solidFill>
                <a:effectLst/>
                <a:latin typeface="Trebuchet MS" panose="020B0603020202020204" pitchFamily="34" charset="0"/>
              </a:rPr>
              <a:t> Discriminator Network:</a:t>
            </a:r>
            <a:endParaRPr kumimoji="0" lang="en-US" altLang="en-US" sz="15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rebuchet MS" panose="020B0603020202020204" pitchFamily="34" charset="0"/>
              </a:rPr>
              <a:t>Design the discriminator network architecture using TensorFlow/</a:t>
            </a:r>
            <a:r>
              <a:rPr kumimoji="0" lang="en-US" altLang="en-US" sz="1500" b="0" i="0" u="none" strike="noStrike" cap="none" normalizeH="0" baseline="0" dirty="0" err="1">
                <a:ln>
                  <a:noFill/>
                </a:ln>
                <a:solidFill>
                  <a:schemeClr val="tx1"/>
                </a:solidFill>
                <a:effectLst/>
                <a:latin typeface="Trebuchet MS" panose="020B0603020202020204" pitchFamily="34" charset="0"/>
              </a:rPr>
              <a:t>Keras</a:t>
            </a:r>
            <a:r>
              <a:rPr kumimoji="0" lang="en-US" altLang="en-US" sz="1500" b="0" i="0" u="none" strike="noStrike" cap="none" normalizeH="0" baseline="0" dirty="0">
                <a:ln>
                  <a:noFill/>
                </a:ln>
                <a:solidFill>
                  <a:schemeClr val="tx1"/>
                </a:solidFill>
                <a:effectLst/>
                <a:latin typeface="Trebuchet MS" panose="020B0603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rebuchet MS" panose="020B0603020202020204" pitchFamily="34" charset="0"/>
              </a:rPr>
              <a:t>Implement a binary classifier using fully connected layers and activation functions (e.g., Leaky </a:t>
            </a:r>
            <a:r>
              <a:rPr kumimoji="0" lang="en-US" altLang="en-US" sz="1500" b="0" i="0" u="none" strike="noStrike" cap="none" normalizeH="0" baseline="0" dirty="0" err="1">
                <a:ln>
                  <a:noFill/>
                </a:ln>
                <a:solidFill>
                  <a:schemeClr val="tx1"/>
                </a:solidFill>
                <a:effectLst/>
                <a:latin typeface="Trebuchet MS" panose="020B0603020202020204" pitchFamily="34" charset="0"/>
              </a:rPr>
              <a:t>ReLU</a:t>
            </a:r>
            <a:r>
              <a:rPr kumimoji="0" lang="en-US" altLang="en-US" sz="1500" b="0" i="0" u="none" strike="noStrike" cap="none" normalizeH="0" baseline="0" dirty="0">
                <a:ln>
                  <a:noFill/>
                </a:ln>
                <a:solidFill>
                  <a:schemeClr val="tx1"/>
                </a:solidFill>
                <a:effectLst/>
                <a:latin typeface="Trebuchet MS" panose="020B0603020202020204" pitchFamily="34" charset="0"/>
              </a:rPr>
              <a:t>, Sigmoid).</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rebuchet MS" panose="020B0603020202020204" pitchFamily="34" charset="0"/>
              </a:rPr>
              <a:t>Compile the discriminator model.</a:t>
            </a:r>
          </a:p>
          <a:p>
            <a:pPr marL="742950" lvl="1" indent="-285750" algn="l">
              <a:buFont typeface="+mj-lt"/>
              <a:buAutoNum type="arabicPeriod"/>
            </a:pPr>
            <a:endParaRPr lang="en-US" sz="1500" b="0" i="0" dirty="0">
              <a:effectLst/>
              <a:latin typeface="Trebuchet MS" panose="020B0603020202020204" pitchFamily="34" charset="0"/>
            </a:endParaRPr>
          </a:p>
        </p:txBody>
      </p:sp>
    </p:spTree>
    <p:extLst>
      <p:ext uri="{BB962C8B-B14F-4D97-AF65-F5344CB8AC3E}">
        <p14:creationId xmlns:p14="http://schemas.microsoft.com/office/powerpoint/2010/main" val="6396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1243</TotalTime>
  <Words>1019</Words>
  <Application>Microsoft Office PowerPoint</Application>
  <PresentationFormat>Widescreen</PresentationFormat>
  <Paragraphs>113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vt:lpstr>
      <vt:lpstr>Office Theme</vt:lpstr>
      <vt:lpstr>Srinivasa Pradeep S</vt:lpstr>
      <vt:lpstr>PROJECT TITLE  Generative Adversarial Network (GAN) for Handwritten Digit Generation</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RESULTS</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SRINIVASA PRADEEP S</cp:lastModifiedBy>
  <cp:revision>4</cp:revision>
  <dcterms:created xsi:type="dcterms:W3CDTF">2024-04-01T13:02:38Z</dcterms:created>
  <dcterms:modified xsi:type="dcterms:W3CDTF">2024-04-04T09:33:55Z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