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3.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35DA22-7184-4909-B260-5C934B3A9D6B}"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98A08-52D8-4C2A-8309-3B2DFE6DE977}" type="slidenum">
              <a:rPr lang="en-US" smtClean="0"/>
              <a:t>‹#›</a:t>
            </a:fld>
            <a:endParaRPr lang="en-US"/>
          </a:p>
        </p:txBody>
      </p:sp>
    </p:spTree>
    <p:extLst>
      <p:ext uri="{BB962C8B-B14F-4D97-AF65-F5344CB8AC3E}">
        <p14:creationId xmlns:p14="http://schemas.microsoft.com/office/powerpoint/2010/main" val="2022446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35DA22-7184-4909-B260-5C934B3A9D6B}"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98A08-52D8-4C2A-8309-3B2DFE6DE977}" type="slidenum">
              <a:rPr lang="en-US" smtClean="0"/>
              <a:t>‹#›</a:t>
            </a:fld>
            <a:endParaRPr lang="en-US"/>
          </a:p>
        </p:txBody>
      </p:sp>
    </p:spTree>
    <p:extLst>
      <p:ext uri="{BB962C8B-B14F-4D97-AF65-F5344CB8AC3E}">
        <p14:creationId xmlns:p14="http://schemas.microsoft.com/office/powerpoint/2010/main" val="82543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5DA22-7184-4909-B260-5C934B3A9D6B}"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98A08-52D8-4C2A-8309-3B2DFE6DE977}" type="slidenum">
              <a:rPr lang="en-US" smtClean="0"/>
              <a:t>‹#›</a:t>
            </a:fld>
            <a:endParaRPr lang="en-US"/>
          </a:p>
        </p:txBody>
      </p:sp>
    </p:spTree>
    <p:extLst>
      <p:ext uri="{BB962C8B-B14F-4D97-AF65-F5344CB8AC3E}">
        <p14:creationId xmlns:p14="http://schemas.microsoft.com/office/powerpoint/2010/main" val="2999484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A35DA22-7184-4909-B260-5C934B3A9D6B}"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98A08-52D8-4C2A-8309-3B2DFE6DE977}" type="slidenum">
              <a:rPr lang="en-US" smtClean="0"/>
              <a:t>‹#›</a:t>
            </a:fld>
            <a:endParaRPr lang="en-US"/>
          </a:p>
        </p:txBody>
      </p:sp>
    </p:spTree>
    <p:extLst>
      <p:ext uri="{BB962C8B-B14F-4D97-AF65-F5344CB8AC3E}">
        <p14:creationId xmlns:p14="http://schemas.microsoft.com/office/powerpoint/2010/main" val="687147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A35DA22-7184-4909-B260-5C934B3A9D6B}"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98A08-52D8-4C2A-8309-3B2DFE6DE977}" type="slidenum">
              <a:rPr lang="en-US" smtClean="0"/>
              <a:t>‹#›</a:t>
            </a:fld>
            <a:endParaRPr lang="en-US"/>
          </a:p>
        </p:txBody>
      </p:sp>
    </p:spTree>
    <p:extLst>
      <p:ext uri="{BB962C8B-B14F-4D97-AF65-F5344CB8AC3E}">
        <p14:creationId xmlns:p14="http://schemas.microsoft.com/office/powerpoint/2010/main" val="95683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5DA22-7184-4909-B260-5C934B3A9D6B}"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98A08-52D8-4C2A-8309-3B2DFE6DE977}" type="slidenum">
              <a:rPr lang="en-US" smtClean="0"/>
              <a:t>‹#›</a:t>
            </a:fld>
            <a:endParaRPr lang="en-US"/>
          </a:p>
        </p:txBody>
      </p:sp>
    </p:spTree>
    <p:extLst>
      <p:ext uri="{BB962C8B-B14F-4D97-AF65-F5344CB8AC3E}">
        <p14:creationId xmlns:p14="http://schemas.microsoft.com/office/powerpoint/2010/main" val="3328328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5DA22-7184-4909-B260-5C934B3A9D6B}"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98A08-52D8-4C2A-8309-3B2DFE6DE977}" type="slidenum">
              <a:rPr lang="en-US" smtClean="0"/>
              <a:t>‹#›</a:t>
            </a:fld>
            <a:endParaRPr lang="en-US"/>
          </a:p>
        </p:txBody>
      </p:sp>
    </p:spTree>
    <p:extLst>
      <p:ext uri="{BB962C8B-B14F-4D97-AF65-F5344CB8AC3E}">
        <p14:creationId xmlns:p14="http://schemas.microsoft.com/office/powerpoint/2010/main" val="1026436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5DA22-7184-4909-B260-5C934B3A9D6B}"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98A08-52D8-4C2A-8309-3B2DFE6DE977}" type="slidenum">
              <a:rPr lang="en-US" smtClean="0"/>
              <a:t>‹#›</a:t>
            </a:fld>
            <a:endParaRPr lang="en-US"/>
          </a:p>
        </p:txBody>
      </p:sp>
    </p:spTree>
    <p:extLst>
      <p:ext uri="{BB962C8B-B14F-4D97-AF65-F5344CB8AC3E}">
        <p14:creationId xmlns:p14="http://schemas.microsoft.com/office/powerpoint/2010/main" val="2279388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5DA22-7184-4909-B260-5C934B3A9D6B}"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98A08-52D8-4C2A-8309-3B2DFE6DE977}" type="slidenum">
              <a:rPr lang="en-US" smtClean="0"/>
              <a:t>‹#›</a:t>
            </a:fld>
            <a:endParaRPr lang="en-US"/>
          </a:p>
        </p:txBody>
      </p:sp>
    </p:spTree>
    <p:extLst>
      <p:ext uri="{BB962C8B-B14F-4D97-AF65-F5344CB8AC3E}">
        <p14:creationId xmlns:p14="http://schemas.microsoft.com/office/powerpoint/2010/main" val="3804777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35DA22-7184-4909-B260-5C934B3A9D6B}"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98A08-52D8-4C2A-8309-3B2DFE6DE977}" type="slidenum">
              <a:rPr lang="en-US" smtClean="0"/>
              <a:t>‹#›</a:t>
            </a:fld>
            <a:endParaRPr lang="en-US"/>
          </a:p>
        </p:txBody>
      </p:sp>
    </p:spTree>
    <p:extLst>
      <p:ext uri="{BB962C8B-B14F-4D97-AF65-F5344CB8AC3E}">
        <p14:creationId xmlns:p14="http://schemas.microsoft.com/office/powerpoint/2010/main" val="2041768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35DA22-7184-4909-B260-5C934B3A9D6B}"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698A08-52D8-4C2A-8309-3B2DFE6DE977}" type="slidenum">
              <a:rPr lang="en-US" smtClean="0"/>
              <a:t>‹#›</a:t>
            </a:fld>
            <a:endParaRPr lang="en-US"/>
          </a:p>
        </p:txBody>
      </p:sp>
    </p:spTree>
    <p:extLst>
      <p:ext uri="{BB962C8B-B14F-4D97-AF65-F5344CB8AC3E}">
        <p14:creationId xmlns:p14="http://schemas.microsoft.com/office/powerpoint/2010/main" val="15917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35DA22-7184-4909-B260-5C934B3A9D6B}"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98A08-52D8-4C2A-8309-3B2DFE6DE977}" type="slidenum">
              <a:rPr lang="en-US" smtClean="0"/>
              <a:t>‹#›</a:t>
            </a:fld>
            <a:endParaRPr lang="en-US"/>
          </a:p>
        </p:txBody>
      </p:sp>
    </p:spTree>
    <p:extLst>
      <p:ext uri="{BB962C8B-B14F-4D97-AF65-F5344CB8AC3E}">
        <p14:creationId xmlns:p14="http://schemas.microsoft.com/office/powerpoint/2010/main" val="3581967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5DA22-7184-4909-B260-5C934B3A9D6B}"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698A08-52D8-4C2A-8309-3B2DFE6DE977}" type="slidenum">
              <a:rPr lang="en-US" smtClean="0"/>
              <a:t>‹#›</a:t>
            </a:fld>
            <a:endParaRPr lang="en-US"/>
          </a:p>
        </p:txBody>
      </p:sp>
    </p:spTree>
    <p:extLst>
      <p:ext uri="{BB962C8B-B14F-4D97-AF65-F5344CB8AC3E}">
        <p14:creationId xmlns:p14="http://schemas.microsoft.com/office/powerpoint/2010/main" val="301467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35DA22-7184-4909-B260-5C934B3A9D6B}"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698A08-52D8-4C2A-8309-3B2DFE6DE977}" type="slidenum">
              <a:rPr lang="en-US" smtClean="0"/>
              <a:t>‹#›</a:t>
            </a:fld>
            <a:endParaRPr lang="en-US"/>
          </a:p>
        </p:txBody>
      </p:sp>
    </p:spTree>
    <p:extLst>
      <p:ext uri="{BB962C8B-B14F-4D97-AF65-F5344CB8AC3E}">
        <p14:creationId xmlns:p14="http://schemas.microsoft.com/office/powerpoint/2010/main" val="1764944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5DA22-7184-4909-B260-5C934B3A9D6B}" type="datetimeFigureOut">
              <a:rPr lang="en-US" smtClean="0"/>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698A08-52D8-4C2A-8309-3B2DFE6DE977}" type="slidenum">
              <a:rPr lang="en-US" smtClean="0"/>
              <a:t>‹#›</a:t>
            </a:fld>
            <a:endParaRPr lang="en-US"/>
          </a:p>
        </p:txBody>
      </p:sp>
    </p:spTree>
    <p:extLst>
      <p:ext uri="{BB962C8B-B14F-4D97-AF65-F5344CB8AC3E}">
        <p14:creationId xmlns:p14="http://schemas.microsoft.com/office/powerpoint/2010/main" val="136419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35DA22-7184-4909-B260-5C934B3A9D6B}"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698A08-52D8-4C2A-8309-3B2DFE6DE977}" type="slidenum">
              <a:rPr lang="en-US" smtClean="0"/>
              <a:t>‹#›</a:t>
            </a:fld>
            <a:endParaRPr lang="en-US"/>
          </a:p>
        </p:txBody>
      </p:sp>
    </p:spTree>
    <p:extLst>
      <p:ext uri="{BB962C8B-B14F-4D97-AF65-F5344CB8AC3E}">
        <p14:creationId xmlns:p14="http://schemas.microsoft.com/office/powerpoint/2010/main" val="124318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A35DA22-7184-4909-B260-5C934B3A9D6B}" type="datetimeFigureOut">
              <a:rPr lang="en-US" smtClean="0"/>
              <a:t>5/16/2024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95698A08-52D8-4C2A-8309-3B2DFE6DE977}" type="slidenum">
              <a:rPr lang="en-US" smtClean="0"/>
              <a:t>‹#›</a:t>
            </a:fld>
            <a:endParaRPr lang="en-US"/>
          </a:p>
        </p:txBody>
      </p:sp>
    </p:spTree>
    <p:extLst>
      <p:ext uri="{BB962C8B-B14F-4D97-AF65-F5344CB8AC3E}">
        <p14:creationId xmlns:p14="http://schemas.microsoft.com/office/powerpoint/2010/main" val="1379297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A35DA22-7184-4909-B260-5C934B3A9D6B}" type="datetimeFigureOut">
              <a:rPr lang="en-US" smtClean="0"/>
              <a:t>5/16/2024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5698A08-52D8-4C2A-8309-3B2DFE6DE977}" type="slidenum">
              <a:rPr lang="en-US" smtClean="0"/>
              <a:t>‹#›</a:t>
            </a:fld>
            <a:endParaRPr lang="en-US"/>
          </a:p>
        </p:txBody>
      </p:sp>
    </p:spTree>
    <p:extLst>
      <p:ext uri="{BB962C8B-B14F-4D97-AF65-F5344CB8AC3E}">
        <p14:creationId xmlns:p14="http://schemas.microsoft.com/office/powerpoint/2010/main" val="221987978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4E0F6-BF9F-DC2D-13FA-913FD8A034AE}"/>
              </a:ext>
            </a:extLst>
          </p:cNvPr>
          <p:cNvSpPr>
            <a:spLocks noGrp="1"/>
          </p:cNvSpPr>
          <p:nvPr>
            <p:ph type="ctrTitle"/>
          </p:nvPr>
        </p:nvSpPr>
        <p:spPr>
          <a:xfrm>
            <a:off x="1638300" y="1757518"/>
            <a:ext cx="8915399" cy="1126284"/>
          </a:xfrm>
        </p:spPr>
        <p:txBody>
          <a:bodyPr>
            <a:normAutofit/>
          </a:bodyPr>
          <a:lstStyle/>
          <a:p>
            <a:pPr algn="ctr"/>
            <a:r>
              <a:rPr lang="en-US" sz="3600" dirty="0">
                <a:latin typeface="Arial Black" panose="020B0A04020102020204" pitchFamily="34" charset="0"/>
              </a:rPr>
              <a:t>TASK-3</a:t>
            </a:r>
          </a:p>
        </p:txBody>
      </p:sp>
      <p:sp>
        <p:nvSpPr>
          <p:cNvPr id="3" name="Subtitle 2">
            <a:extLst>
              <a:ext uri="{FF2B5EF4-FFF2-40B4-BE49-F238E27FC236}">
                <a16:creationId xmlns:a16="http://schemas.microsoft.com/office/drawing/2014/main" id="{0A975CFA-45DF-8672-DA4A-D299B7061178}"/>
              </a:ext>
            </a:extLst>
          </p:cNvPr>
          <p:cNvSpPr>
            <a:spLocks noGrp="1"/>
          </p:cNvSpPr>
          <p:nvPr>
            <p:ph type="subTitle" idx="1"/>
          </p:nvPr>
        </p:nvSpPr>
        <p:spPr>
          <a:xfrm>
            <a:off x="1221595" y="3113463"/>
            <a:ext cx="9748808" cy="1905000"/>
          </a:xfrm>
        </p:spPr>
        <p:txBody>
          <a:bodyPr>
            <a:normAutofit/>
          </a:bodyPr>
          <a:lstStyle/>
          <a:p>
            <a:r>
              <a:rPr lang="en-US" sz="4400" dirty="0">
                <a:latin typeface="Arial Black" panose="020B0A04020102020204" pitchFamily="34" charset="0"/>
              </a:rPr>
              <a:t>HOTEL AGGREGATOR ANALYSIS USING POWER-BI</a:t>
            </a:r>
          </a:p>
        </p:txBody>
      </p:sp>
      <p:pic>
        <p:nvPicPr>
          <p:cNvPr id="4" name="object 6">
            <a:extLst>
              <a:ext uri="{FF2B5EF4-FFF2-40B4-BE49-F238E27FC236}">
                <a16:creationId xmlns:a16="http://schemas.microsoft.com/office/drawing/2014/main" id="{D43DD10D-CF3A-16FB-323C-1A528271D3C9}"/>
              </a:ext>
            </a:extLst>
          </p:cNvPr>
          <p:cNvPicPr/>
          <p:nvPr/>
        </p:nvPicPr>
        <p:blipFill>
          <a:blip r:embed="rId2" cstate="print"/>
          <a:stretch>
            <a:fillRect/>
          </a:stretch>
        </p:blipFill>
        <p:spPr>
          <a:xfrm>
            <a:off x="5005688" y="252704"/>
            <a:ext cx="2180624" cy="1275153"/>
          </a:xfrm>
          <a:prstGeom prst="rect">
            <a:avLst/>
          </a:prstGeom>
        </p:spPr>
      </p:pic>
      <p:sp>
        <p:nvSpPr>
          <p:cNvPr id="5" name="TextBox 4">
            <a:extLst>
              <a:ext uri="{FF2B5EF4-FFF2-40B4-BE49-F238E27FC236}">
                <a16:creationId xmlns:a16="http://schemas.microsoft.com/office/drawing/2014/main" id="{4281E859-07C1-297F-8A88-76D9BF430A7F}"/>
              </a:ext>
            </a:extLst>
          </p:cNvPr>
          <p:cNvSpPr txBox="1"/>
          <p:nvPr/>
        </p:nvSpPr>
        <p:spPr>
          <a:xfrm>
            <a:off x="9270589" y="5820697"/>
            <a:ext cx="2566219" cy="461665"/>
          </a:xfrm>
          <a:prstGeom prst="rect">
            <a:avLst/>
          </a:prstGeom>
          <a:noFill/>
        </p:spPr>
        <p:txBody>
          <a:bodyPr wrap="square" rtlCol="0">
            <a:spAutoFit/>
          </a:bodyPr>
          <a:lstStyle/>
          <a:p>
            <a:r>
              <a:rPr lang="en-US" sz="2400" dirty="0">
                <a:latin typeface="Arial Narrow" panose="020B0606020202030204" pitchFamily="34" charset="0"/>
              </a:rPr>
              <a:t>By: SRINIVASA.V</a:t>
            </a:r>
          </a:p>
        </p:txBody>
      </p:sp>
    </p:spTree>
    <p:extLst>
      <p:ext uri="{BB962C8B-B14F-4D97-AF65-F5344CB8AC3E}">
        <p14:creationId xmlns:p14="http://schemas.microsoft.com/office/powerpoint/2010/main" val="792198028"/>
      </p:ext>
    </p:extLst>
  </p:cSld>
  <p:clrMapOvr>
    <a:masterClrMapping/>
  </p:clrMapOvr>
  <mc:AlternateContent xmlns:mc="http://schemas.openxmlformats.org/markup-compatibility/2006">
    <mc:Choice xmlns:p14="http://schemas.microsoft.com/office/powerpoint/2010/main" Requires="p14">
      <p:transition spd="slow" p14:dur="2000" advTm="6290"/>
    </mc:Choice>
    <mc:Fallback>
      <p:transition spd="slow" advTm="62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55E378-4D9B-BA00-5DCC-9DE81FF6796C}"/>
              </a:ext>
            </a:extLst>
          </p:cNvPr>
          <p:cNvSpPr txBox="1"/>
          <p:nvPr/>
        </p:nvSpPr>
        <p:spPr>
          <a:xfrm>
            <a:off x="8829368" y="2551837"/>
            <a:ext cx="3362632" cy="1754326"/>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 Analyze the distribution of property types and room types.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Explore trends in the popularity of specific accommodation setups.</a:t>
            </a:r>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A3360B9-AACD-DF56-E83F-5EE8AD98EFE1}"/>
              </a:ext>
            </a:extLst>
          </p:cNvPr>
          <p:cNvPicPr>
            <a:picLocks noChangeAspect="1"/>
          </p:cNvPicPr>
          <p:nvPr/>
        </p:nvPicPr>
        <p:blipFill rotWithShape="1">
          <a:blip r:embed="rId2">
            <a:extLst>
              <a:ext uri="{28A0092B-C50C-407E-A947-70E740481C1C}">
                <a14:useLocalDpi xmlns:a14="http://schemas.microsoft.com/office/drawing/2010/main" val="0"/>
              </a:ext>
            </a:extLst>
          </a:blip>
          <a:srcRect l="4900" t="1747" r="3742" b="2931"/>
          <a:stretch/>
        </p:blipFill>
        <p:spPr>
          <a:xfrm>
            <a:off x="0" y="828368"/>
            <a:ext cx="8826649" cy="5201264"/>
          </a:xfrm>
          <a:prstGeom prst="rect">
            <a:avLst/>
          </a:prstGeom>
        </p:spPr>
      </p:pic>
    </p:spTree>
    <p:extLst>
      <p:ext uri="{BB962C8B-B14F-4D97-AF65-F5344CB8AC3E}">
        <p14:creationId xmlns:p14="http://schemas.microsoft.com/office/powerpoint/2010/main" val="181848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75EC86-E371-6A33-0F11-1ED7842B7A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770" y="0"/>
            <a:ext cx="11936459" cy="68580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08451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430871-74F9-93CD-4C4B-2D043A2FF96A}"/>
              </a:ext>
            </a:extLst>
          </p:cNvPr>
          <p:cNvSpPr txBox="1"/>
          <p:nvPr/>
        </p:nvSpPr>
        <p:spPr>
          <a:xfrm>
            <a:off x="3126193" y="2505670"/>
            <a:ext cx="6094070" cy="923330"/>
          </a:xfrm>
          <a:prstGeom prst="rect">
            <a:avLst/>
          </a:prstGeom>
          <a:noFill/>
        </p:spPr>
        <p:txBody>
          <a:bodyPr wrap="square">
            <a:spAutoFit/>
          </a:bodyPr>
          <a:lstStyle/>
          <a:p>
            <a:pPr algn="ctr"/>
            <a:r>
              <a:rPr lang="en-US" sz="5400" b="1" i="0" u="none" strike="noStrike" baseline="0" dirty="0">
                <a:solidFill>
                  <a:srgbClr val="00AFEF"/>
                </a:solidFill>
                <a:latin typeface="Bookman Old Style" panose="02050604050505020204" pitchFamily="18" charset="0"/>
              </a:rPr>
              <a:t>Thank You !!! </a:t>
            </a:r>
            <a:endParaRPr lang="en-US" sz="5400" dirty="0"/>
          </a:p>
        </p:txBody>
      </p:sp>
    </p:spTree>
    <p:extLst>
      <p:ext uri="{BB962C8B-B14F-4D97-AF65-F5344CB8AC3E}">
        <p14:creationId xmlns:p14="http://schemas.microsoft.com/office/powerpoint/2010/main" val="1743600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5A06EB-1DEE-2A79-4927-117A3B7799C7}"/>
              </a:ext>
            </a:extLst>
          </p:cNvPr>
          <p:cNvSpPr txBox="1"/>
          <p:nvPr/>
        </p:nvSpPr>
        <p:spPr>
          <a:xfrm>
            <a:off x="226143" y="2016858"/>
            <a:ext cx="5329082" cy="3539430"/>
          </a:xfrm>
          <a:prstGeom prst="rect">
            <a:avLst/>
          </a:prstGeom>
          <a:noFill/>
        </p:spPr>
        <p:txBody>
          <a:bodyPr wrap="square" rtlCol="0">
            <a:spAutoFit/>
          </a:bodyPr>
          <a:lstStyle/>
          <a:p>
            <a:r>
              <a:rPr lang="en-US" sz="3200" b="0" i="0" dirty="0">
                <a:effectLst/>
                <a:latin typeface="Google Sans"/>
              </a:rPr>
              <a:t>A hotel aggregator is a business that rents a hotel on lease, and in exchange takes over operational duties and marketing for the hotels. The hotel can lease a fixed amount of rooms or the entire hotel.</a:t>
            </a:r>
          </a:p>
        </p:txBody>
      </p:sp>
      <p:pic>
        <p:nvPicPr>
          <p:cNvPr id="4" name="Picture 3">
            <a:extLst>
              <a:ext uri="{FF2B5EF4-FFF2-40B4-BE49-F238E27FC236}">
                <a16:creationId xmlns:a16="http://schemas.microsoft.com/office/drawing/2014/main" id="{E98CA0AF-6366-21BC-54FF-8AF76B125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24052" y="1488283"/>
            <a:ext cx="6341805" cy="4596580"/>
          </a:xfrm>
          <a:prstGeom prst="rect">
            <a:avLst/>
          </a:prstGeom>
        </p:spPr>
      </p:pic>
      <p:sp>
        <p:nvSpPr>
          <p:cNvPr id="5" name="Rectangle 4">
            <a:extLst>
              <a:ext uri="{FF2B5EF4-FFF2-40B4-BE49-F238E27FC236}">
                <a16:creationId xmlns:a16="http://schemas.microsoft.com/office/drawing/2014/main" id="{39613D7D-BE18-CC7F-CBA2-FB222034CC65}"/>
              </a:ext>
            </a:extLst>
          </p:cNvPr>
          <p:cNvSpPr/>
          <p:nvPr/>
        </p:nvSpPr>
        <p:spPr>
          <a:xfrm>
            <a:off x="226143" y="239035"/>
            <a:ext cx="356700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Overview:</a:t>
            </a:r>
          </a:p>
        </p:txBody>
      </p:sp>
    </p:spTree>
    <p:extLst>
      <p:ext uri="{BB962C8B-B14F-4D97-AF65-F5344CB8AC3E}">
        <p14:creationId xmlns:p14="http://schemas.microsoft.com/office/powerpoint/2010/main" val="3245587590"/>
      </p:ext>
    </p:extLst>
  </p:cSld>
  <p:clrMapOvr>
    <a:masterClrMapping/>
  </p:clrMapOvr>
  <mc:AlternateContent xmlns:mc="http://schemas.openxmlformats.org/markup-compatibility/2006">
    <mc:Choice xmlns:p14="http://schemas.microsoft.com/office/powerpoint/2010/main" Requires="p14">
      <p:transition spd="slow" p14:dur="2000" advTm="16857"/>
    </mc:Choice>
    <mc:Fallback>
      <p:transition spd="slow" advTm="168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884A7-CE20-B242-B687-80C4E17D9BD1}"/>
              </a:ext>
            </a:extLst>
          </p:cNvPr>
          <p:cNvSpPr txBox="1">
            <a:spLocks/>
          </p:cNvSpPr>
          <p:nvPr/>
        </p:nvSpPr>
        <p:spPr>
          <a:xfrm>
            <a:off x="108155" y="295728"/>
            <a:ext cx="11936361" cy="1710053"/>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en-IN" sz="1800" kern="100" dirty="0">
                <a:solidFill>
                  <a:srgbClr val="000000"/>
                </a:solidFill>
                <a:effectLst/>
                <a:latin typeface="Franklin Gothic Book" panose="020B0503020102020204" pitchFamily="34" charset="0"/>
                <a:ea typeface="Franklin Gothic Book" panose="020B0503020102020204" pitchFamily="34" charset="0"/>
                <a:cs typeface="Franklin Gothic Book" panose="020B0503020102020204" pitchFamily="34" charset="0"/>
              </a:rPr>
            </a:br>
            <a:r>
              <a:rPr lang="en-IN" sz="4400" b="1" u="sng" kern="100" dirty="0">
                <a:effectLst/>
                <a:latin typeface="Footlight MT Light" panose="0204060206030A020304" pitchFamily="18" charset="0"/>
                <a:ea typeface="Franklin Gothic Book" panose="020B0503020102020204" pitchFamily="34" charset="0"/>
                <a:cs typeface="Franklin Gothic Book" panose="020B0503020102020204" pitchFamily="34" charset="0"/>
              </a:rPr>
              <a:t>Problem Statement</a:t>
            </a:r>
            <a:r>
              <a:rPr lang="en-IN" sz="4400" b="1" kern="100" dirty="0">
                <a:effectLst/>
                <a:latin typeface="Footlight MT Light" panose="0204060206030A020304" pitchFamily="18" charset="0"/>
                <a:ea typeface="Franklin Gothic Book" panose="020B0503020102020204" pitchFamily="34" charset="0"/>
                <a:cs typeface="Franklin Gothic Book" panose="020B0503020102020204" pitchFamily="34" charset="0"/>
              </a:rPr>
              <a:t>:</a:t>
            </a:r>
            <a:endParaRPr lang="en-IN" sz="4400" b="1"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14A44DC6-FBA3-3077-ADF7-90E534BA76A9}"/>
              </a:ext>
            </a:extLst>
          </p:cNvPr>
          <p:cNvSpPr txBox="1">
            <a:spLocks/>
          </p:cNvSpPr>
          <p:nvPr/>
        </p:nvSpPr>
        <p:spPr>
          <a:xfrm>
            <a:off x="791496" y="1685971"/>
            <a:ext cx="10569677" cy="4577178"/>
          </a:xfrm>
          <a:prstGeom prst="rect">
            <a:avLst/>
          </a:prstGeom>
        </p:spPr>
        <p:txBody>
          <a:bodyP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buFont typeface="Wingdings" panose="05000000000000000000" pitchFamily="2" charset="2"/>
              <a:buChar char="§"/>
            </a:pPr>
            <a:r>
              <a:rPr lang="en-US" sz="2400" kern="100" dirty="0">
                <a:solidFill>
                  <a:schemeClr val="tx1"/>
                </a:solidFill>
                <a:effectLst/>
                <a:latin typeface="Arial" panose="020B0604020202020204" pitchFamily="34" charset="0"/>
                <a:ea typeface="Franklin Gothic Book" panose="020B0503020102020204" pitchFamily="34" charset="0"/>
                <a:cs typeface="Arial" panose="020B0604020202020204" pitchFamily="34" charset="0"/>
              </a:rPr>
              <a:t>This internship project aims to analyze a dataset of hotel aggregator listings using Power BI. </a:t>
            </a:r>
          </a:p>
          <a:p>
            <a:pPr>
              <a:buFont typeface="Wingdings" panose="05000000000000000000" pitchFamily="2" charset="2"/>
              <a:buChar char="§"/>
            </a:pPr>
            <a:r>
              <a:rPr lang="en-US" sz="2400" kern="100" dirty="0">
                <a:solidFill>
                  <a:schemeClr val="tx1"/>
                </a:solidFill>
                <a:effectLst/>
                <a:latin typeface="Arial" panose="020B0604020202020204" pitchFamily="34" charset="0"/>
                <a:ea typeface="Franklin Gothic Book" panose="020B0503020102020204" pitchFamily="34" charset="0"/>
                <a:cs typeface="Arial" panose="020B0604020202020204" pitchFamily="34" charset="0"/>
              </a:rPr>
              <a:t>The dataset comprises various attributes related to listings, hosts, reviews, and availability.</a:t>
            </a:r>
          </a:p>
          <a:p>
            <a:pPr>
              <a:buFont typeface="Wingdings" panose="05000000000000000000" pitchFamily="2" charset="2"/>
              <a:buChar char="§"/>
            </a:pPr>
            <a:r>
              <a:rPr lang="en-US" sz="2400" kern="100" dirty="0">
                <a:solidFill>
                  <a:schemeClr val="tx1"/>
                </a:solidFill>
                <a:effectLst/>
                <a:latin typeface="Arial" panose="020B0604020202020204" pitchFamily="34" charset="0"/>
                <a:ea typeface="Franklin Gothic Book" panose="020B0503020102020204" pitchFamily="34" charset="0"/>
                <a:cs typeface="Arial" panose="020B0604020202020204" pitchFamily="34" charset="0"/>
              </a:rPr>
              <a:t> The objective is to create comprehensive visualizations and insights that shed light on trends, patterns, and factors influencing the performance of listings.</a:t>
            </a:r>
          </a:p>
          <a:p>
            <a:pPr>
              <a:buFont typeface="Wingdings" panose="05000000000000000000" pitchFamily="2" charset="2"/>
              <a:buChar char="§"/>
            </a:pPr>
            <a:r>
              <a:rPr lang="en-US" sz="2400" kern="100" dirty="0">
                <a:solidFill>
                  <a:schemeClr val="tx1"/>
                </a:solidFill>
                <a:effectLst/>
                <a:latin typeface="Arial" panose="020B0604020202020204" pitchFamily="34" charset="0"/>
                <a:ea typeface="Franklin Gothic Book" panose="020B0503020102020204" pitchFamily="34" charset="0"/>
                <a:cs typeface="Arial" panose="020B0604020202020204" pitchFamily="34" charset="0"/>
              </a:rPr>
              <a:t> Through Power BI, interns will explore key metrics such as pricing, availability, host characteristics, and review scores to derive actionable insights for improving the overall quality and competitiveness of the listings.</a:t>
            </a:r>
            <a:endParaRPr lang="en-IN"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2881196"/>
      </p:ext>
    </p:extLst>
  </p:cSld>
  <p:clrMapOvr>
    <a:masterClrMapping/>
  </p:clrMapOvr>
  <mc:AlternateContent xmlns:mc="http://schemas.openxmlformats.org/markup-compatibility/2006">
    <mc:Choice xmlns:p14="http://schemas.microsoft.com/office/powerpoint/2010/main" Requires="p14">
      <p:transition spd="slow" p14:dur="2000" advTm="47689"/>
    </mc:Choice>
    <mc:Fallback>
      <p:transition spd="slow" advTm="4768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1E736-211D-C5D4-C7BA-882ADC3DBA5B}"/>
              </a:ext>
            </a:extLst>
          </p:cNvPr>
          <p:cNvSpPr txBox="1">
            <a:spLocks/>
          </p:cNvSpPr>
          <p:nvPr/>
        </p:nvSpPr>
        <p:spPr>
          <a:xfrm>
            <a:off x="275303" y="609600"/>
            <a:ext cx="11651226" cy="1326321"/>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u="sng" dirty="0">
                <a:latin typeface="Footlight MT Light" panose="0204060206030A020304" pitchFamily="18" charset="0"/>
              </a:rPr>
              <a:t>DATABASE SETUP AND TOOL USED</a:t>
            </a:r>
            <a:r>
              <a:rPr lang="en-US" sz="4400" b="1" dirty="0">
                <a:latin typeface="Footlight MT Light" panose="0204060206030A020304" pitchFamily="18" charset="0"/>
              </a:rPr>
              <a:t>:</a:t>
            </a:r>
            <a:endParaRPr lang="en-IN" sz="4400" b="1" dirty="0">
              <a:latin typeface="Footlight MT Light" panose="0204060206030A020304" pitchFamily="18" charset="0"/>
            </a:endParaRPr>
          </a:p>
        </p:txBody>
      </p:sp>
      <p:sp>
        <p:nvSpPr>
          <p:cNvPr id="3" name="Content Placeholder 2">
            <a:extLst>
              <a:ext uri="{FF2B5EF4-FFF2-40B4-BE49-F238E27FC236}">
                <a16:creationId xmlns:a16="http://schemas.microsoft.com/office/drawing/2014/main" id="{8FC51DB6-D210-2250-F801-57C8ECE3FED7}"/>
              </a:ext>
            </a:extLst>
          </p:cNvPr>
          <p:cNvSpPr txBox="1">
            <a:spLocks/>
          </p:cNvSpPr>
          <p:nvPr/>
        </p:nvSpPr>
        <p:spPr>
          <a:xfrm>
            <a:off x="913795" y="2096064"/>
            <a:ext cx="10353762" cy="3695136"/>
          </a:xfrm>
          <a:prstGeom prst="rect">
            <a:avLst/>
          </a:prstGeom>
        </p:spPr>
        <p:txBody>
          <a:bodyP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sz="3600" dirty="0">
                <a:latin typeface="Bahnschrift" panose="020B0502040204020203" pitchFamily="34" charset="0"/>
                <a:cs typeface="Calibri" panose="020F0502020204030204" pitchFamily="34" charset="0"/>
              </a:rPr>
              <a:t>DATABASE NAME: HOTEL AGGREGATOR ANALYSIS</a:t>
            </a:r>
          </a:p>
          <a:p>
            <a:r>
              <a:rPr lang="en-US" sz="3600" dirty="0">
                <a:latin typeface="Bahnschrift" panose="020B0502040204020203" pitchFamily="34" charset="0"/>
                <a:cs typeface="Calibri" panose="020F0502020204030204" pitchFamily="34" charset="0"/>
              </a:rPr>
              <a:t>DATA USED : CSV FILE</a:t>
            </a:r>
          </a:p>
          <a:p>
            <a:r>
              <a:rPr lang="en-US" sz="3600" dirty="0">
                <a:latin typeface="Bahnschrift" panose="020B0502040204020203" pitchFamily="34" charset="0"/>
                <a:cs typeface="Calibri" panose="020F0502020204030204" pitchFamily="34" charset="0"/>
              </a:rPr>
              <a:t>TOOL USED: POWER BI</a:t>
            </a:r>
            <a:endParaRPr lang="en-IN" sz="3600" dirty="0">
              <a:latin typeface="Bahnschrift" panose="020B0502040204020203" pitchFamily="34" charset="0"/>
              <a:cs typeface="Calibri" panose="020F0502020204030204" pitchFamily="34" charset="0"/>
            </a:endParaRPr>
          </a:p>
        </p:txBody>
      </p:sp>
    </p:spTree>
    <p:extLst>
      <p:ext uri="{BB962C8B-B14F-4D97-AF65-F5344CB8AC3E}">
        <p14:creationId xmlns:p14="http://schemas.microsoft.com/office/powerpoint/2010/main" val="1432365227"/>
      </p:ext>
    </p:extLst>
  </p:cSld>
  <p:clrMapOvr>
    <a:masterClrMapping/>
  </p:clrMapOvr>
  <mc:AlternateContent xmlns:mc="http://schemas.openxmlformats.org/markup-compatibility/2006">
    <mc:Choice xmlns:p14="http://schemas.microsoft.com/office/powerpoint/2010/main" Requires="p14">
      <p:transition spd="slow" p14:dur="2000" advTm="13119"/>
    </mc:Choice>
    <mc:Fallback>
      <p:transition spd="slow" advTm="131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21B4FDF-3344-F592-B0C4-80473C01F99F}"/>
              </a:ext>
            </a:extLst>
          </p:cNvPr>
          <p:cNvSpPr txBox="1">
            <a:spLocks/>
          </p:cNvSpPr>
          <p:nvPr/>
        </p:nvSpPr>
        <p:spPr>
          <a:xfrm>
            <a:off x="-1330641" y="0"/>
            <a:ext cx="10353761" cy="1326321"/>
          </a:xfrm>
          <a:prstGeom prst="rect">
            <a:avLst/>
          </a:prstGeom>
        </p:spPr>
        <p:txBody>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5400" u="sng" dirty="0">
                <a:latin typeface="Footlight MT Light" panose="0204060206030A020304" pitchFamily="18" charset="0"/>
              </a:rPr>
              <a:t>Dataset Description</a:t>
            </a:r>
            <a:r>
              <a:rPr lang="en-IN" sz="5400" dirty="0">
                <a:latin typeface="Footlight MT Light" panose="0204060206030A020304" pitchFamily="18" charset="0"/>
              </a:rPr>
              <a:t>:</a:t>
            </a:r>
          </a:p>
        </p:txBody>
      </p:sp>
      <p:sp>
        <p:nvSpPr>
          <p:cNvPr id="6" name="Content Placeholder 2">
            <a:extLst>
              <a:ext uri="{FF2B5EF4-FFF2-40B4-BE49-F238E27FC236}">
                <a16:creationId xmlns:a16="http://schemas.microsoft.com/office/drawing/2014/main" id="{8A6B39BD-95FD-96D5-8FA4-3CF965DCA6AD}"/>
              </a:ext>
            </a:extLst>
          </p:cNvPr>
          <p:cNvSpPr txBox="1">
            <a:spLocks/>
          </p:cNvSpPr>
          <p:nvPr/>
        </p:nvSpPr>
        <p:spPr>
          <a:xfrm>
            <a:off x="408373" y="1031352"/>
            <a:ext cx="10554595" cy="5457937"/>
          </a:xfrm>
          <a:prstGeom prst="rect">
            <a:avLst/>
          </a:prstGeom>
        </p:spPr>
        <p:txBody>
          <a:bodyPr>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dirty="0">
                <a:latin typeface="Calibri" panose="020F0502020204030204" pitchFamily="34" charset="0"/>
                <a:cs typeface="Calibri" panose="020F0502020204030204" pitchFamily="34" charset="0"/>
              </a:rPr>
              <a:t>1. id: Unique identifier for each listing.</a:t>
            </a:r>
          </a:p>
          <a:p>
            <a:pPr marL="0" indent="0">
              <a:buNone/>
            </a:pPr>
            <a:r>
              <a:rPr lang="en-US" dirty="0">
                <a:latin typeface="Calibri" panose="020F0502020204030204" pitchFamily="34" charset="0"/>
                <a:cs typeface="Calibri" panose="020F0502020204030204" pitchFamily="34" charset="0"/>
              </a:rPr>
              <a:t>2. </a:t>
            </a:r>
            <a:r>
              <a:rPr lang="en-US" dirty="0" err="1">
                <a:latin typeface="Calibri" panose="020F0502020204030204" pitchFamily="34" charset="0"/>
                <a:cs typeface="Calibri" panose="020F0502020204030204" pitchFamily="34" charset="0"/>
              </a:rPr>
              <a:t>listing_url</a:t>
            </a:r>
            <a:r>
              <a:rPr lang="en-US" dirty="0">
                <a:latin typeface="Calibri" panose="020F0502020204030204" pitchFamily="34" charset="0"/>
                <a:cs typeface="Calibri" panose="020F0502020204030204" pitchFamily="34" charset="0"/>
              </a:rPr>
              <a:t>: URL of the listing on the hotel aggregator platform.</a:t>
            </a:r>
          </a:p>
          <a:p>
            <a:pPr marL="0" indent="0">
              <a:buNone/>
            </a:pPr>
            <a:r>
              <a:rPr lang="en-US" dirty="0">
                <a:latin typeface="Calibri" panose="020F0502020204030204" pitchFamily="34" charset="0"/>
                <a:cs typeface="Calibri" panose="020F0502020204030204" pitchFamily="34" charset="0"/>
              </a:rPr>
              <a:t>3. </a:t>
            </a:r>
            <a:r>
              <a:rPr lang="en-US" dirty="0" err="1">
                <a:latin typeface="Calibri" panose="020F0502020204030204" pitchFamily="34" charset="0"/>
                <a:cs typeface="Calibri" panose="020F0502020204030204" pitchFamily="34" charset="0"/>
              </a:rPr>
              <a:t>scrape_id</a:t>
            </a:r>
            <a:r>
              <a:rPr lang="en-US" dirty="0">
                <a:latin typeface="Calibri" panose="020F0502020204030204" pitchFamily="34" charset="0"/>
                <a:cs typeface="Calibri" panose="020F0502020204030204" pitchFamily="34" charset="0"/>
              </a:rPr>
              <a:t>: Identifier for the data scraping event.</a:t>
            </a:r>
          </a:p>
          <a:p>
            <a:pPr marL="0" indent="0">
              <a:buNone/>
            </a:pPr>
            <a:r>
              <a:rPr lang="en-US" dirty="0">
                <a:latin typeface="Calibri" panose="020F0502020204030204" pitchFamily="34" charset="0"/>
                <a:cs typeface="Calibri" panose="020F0502020204030204" pitchFamily="34" charset="0"/>
              </a:rPr>
              <a:t>4. </a:t>
            </a:r>
            <a:r>
              <a:rPr lang="en-US" dirty="0" err="1">
                <a:latin typeface="Calibri" panose="020F0502020204030204" pitchFamily="34" charset="0"/>
                <a:cs typeface="Calibri" panose="020F0502020204030204" pitchFamily="34" charset="0"/>
              </a:rPr>
              <a:t>last_scraped</a:t>
            </a:r>
            <a:r>
              <a:rPr lang="en-US" dirty="0">
                <a:latin typeface="Calibri" panose="020F0502020204030204" pitchFamily="34" charset="0"/>
                <a:cs typeface="Calibri" panose="020F0502020204030204" pitchFamily="34" charset="0"/>
              </a:rPr>
              <a:t>: Date of the last data scrape.</a:t>
            </a:r>
          </a:p>
          <a:p>
            <a:pPr marL="0" indent="0">
              <a:buNone/>
            </a:pPr>
            <a:r>
              <a:rPr lang="en-US" dirty="0">
                <a:latin typeface="Calibri" panose="020F0502020204030204" pitchFamily="34" charset="0"/>
                <a:cs typeface="Calibri" panose="020F0502020204030204" pitchFamily="34" charset="0"/>
              </a:rPr>
              <a:t>5. source: Source of the listing information.</a:t>
            </a:r>
          </a:p>
          <a:p>
            <a:pPr marL="0" indent="0">
              <a:buNone/>
            </a:pPr>
            <a:r>
              <a:rPr lang="en-US" dirty="0">
                <a:latin typeface="Calibri" panose="020F0502020204030204" pitchFamily="34" charset="0"/>
                <a:cs typeface="Calibri" panose="020F0502020204030204" pitchFamily="34" charset="0"/>
              </a:rPr>
              <a:t>6. name: Name of the listing.</a:t>
            </a:r>
          </a:p>
          <a:p>
            <a:pPr marL="0" indent="0">
              <a:buNone/>
            </a:pPr>
            <a:r>
              <a:rPr lang="en-US" dirty="0">
                <a:latin typeface="Calibri" panose="020F0502020204030204" pitchFamily="34" charset="0"/>
                <a:cs typeface="Calibri" panose="020F0502020204030204" pitchFamily="34" charset="0"/>
              </a:rPr>
              <a:t>7. description: Description of the listing.</a:t>
            </a:r>
          </a:p>
          <a:p>
            <a:pPr marL="0" indent="0">
              <a:buNone/>
            </a:pPr>
            <a:r>
              <a:rPr lang="en-US" dirty="0">
                <a:latin typeface="Calibri" panose="020F0502020204030204" pitchFamily="34" charset="0"/>
                <a:cs typeface="Calibri" panose="020F0502020204030204" pitchFamily="34" charset="0"/>
              </a:rPr>
              <a:t>8. </a:t>
            </a:r>
            <a:r>
              <a:rPr lang="en-US" dirty="0" err="1">
                <a:latin typeface="Calibri" panose="020F0502020204030204" pitchFamily="34" charset="0"/>
                <a:cs typeface="Calibri" panose="020F0502020204030204" pitchFamily="34" charset="0"/>
              </a:rPr>
              <a:t>neighborhood_overview</a:t>
            </a:r>
            <a:r>
              <a:rPr lang="en-US" dirty="0">
                <a:latin typeface="Calibri" panose="020F0502020204030204" pitchFamily="34" charset="0"/>
                <a:cs typeface="Calibri" panose="020F0502020204030204" pitchFamily="34" charset="0"/>
              </a:rPr>
              <a:t>: Overview of the neighborhood where the listing is located.</a:t>
            </a:r>
          </a:p>
          <a:p>
            <a:pPr marL="0" indent="0">
              <a:buNone/>
            </a:pPr>
            <a:r>
              <a:rPr lang="en-US" dirty="0">
                <a:latin typeface="Calibri" panose="020F0502020204030204" pitchFamily="34" charset="0"/>
                <a:cs typeface="Calibri" panose="020F0502020204030204" pitchFamily="34" charset="0"/>
              </a:rPr>
              <a:t>9. </a:t>
            </a:r>
            <a:r>
              <a:rPr lang="en-US" dirty="0" err="1">
                <a:latin typeface="Calibri" panose="020F0502020204030204" pitchFamily="34" charset="0"/>
                <a:cs typeface="Calibri" panose="020F0502020204030204" pitchFamily="34" charset="0"/>
              </a:rPr>
              <a:t>picture_url</a:t>
            </a:r>
            <a:r>
              <a:rPr lang="en-US" dirty="0">
                <a:latin typeface="Calibri" panose="020F0502020204030204" pitchFamily="34" charset="0"/>
                <a:cs typeface="Calibri" panose="020F0502020204030204" pitchFamily="34" charset="0"/>
              </a:rPr>
              <a:t>: URL of the listing's picture.</a:t>
            </a:r>
          </a:p>
          <a:p>
            <a:pPr marL="0" indent="0">
              <a:buNone/>
            </a:pPr>
            <a:r>
              <a:rPr lang="en-US" dirty="0">
                <a:latin typeface="Calibri" panose="020F0502020204030204" pitchFamily="34" charset="0"/>
                <a:cs typeface="Calibri" panose="020F0502020204030204" pitchFamily="34" charset="0"/>
              </a:rPr>
              <a:t>10. </a:t>
            </a:r>
            <a:r>
              <a:rPr lang="en-US" dirty="0" err="1">
                <a:latin typeface="Calibri" panose="020F0502020204030204" pitchFamily="34" charset="0"/>
                <a:cs typeface="Calibri" panose="020F0502020204030204" pitchFamily="34" charset="0"/>
              </a:rPr>
              <a:t>host_id</a:t>
            </a:r>
            <a:r>
              <a:rPr lang="en-US" dirty="0">
                <a:latin typeface="Calibri" panose="020F0502020204030204" pitchFamily="34" charset="0"/>
                <a:cs typeface="Calibri" panose="020F0502020204030204" pitchFamily="34" charset="0"/>
              </a:rPr>
              <a:t>: Unique identifier for the host.</a:t>
            </a:r>
          </a:p>
          <a:p>
            <a:pPr marL="0" indent="0">
              <a:buNone/>
            </a:pPr>
            <a:r>
              <a:rPr lang="en-US" dirty="0">
                <a:latin typeface="Calibri" panose="020F0502020204030204" pitchFamily="34" charset="0"/>
                <a:cs typeface="Calibri" panose="020F0502020204030204" pitchFamily="34" charset="0"/>
              </a:rPr>
              <a:t>11. ... (and many more columns capturing details about hosts, location, property type, room details,</a:t>
            </a:r>
          </a:p>
          <a:p>
            <a:pPr marL="0" indent="0">
              <a:buNone/>
            </a:pPr>
            <a:r>
              <a:rPr lang="en-US" dirty="0">
                <a:latin typeface="Calibri" panose="020F0502020204030204" pitchFamily="34" charset="0"/>
                <a:cs typeface="Calibri" panose="020F0502020204030204" pitchFamily="34" charset="0"/>
              </a:rPr>
              <a:t>amenities, pricing, availability, reviews, and other relevant information)</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6747481"/>
      </p:ext>
    </p:extLst>
  </p:cSld>
  <p:clrMapOvr>
    <a:masterClrMapping/>
  </p:clrMapOvr>
  <mc:AlternateContent xmlns:mc="http://schemas.openxmlformats.org/markup-compatibility/2006">
    <mc:Choice xmlns:p14="http://schemas.microsoft.com/office/powerpoint/2010/main" Requires="p14">
      <p:transition spd="slow" p14:dur="2000" advTm="13279"/>
    </mc:Choice>
    <mc:Fallback>
      <p:transition spd="slow" advTm="1327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64F6BC-1019-07E1-FDCF-EFB453D162B6}"/>
              </a:ext>
            </a:extLst>
          </p:cNvPr>
          <p:cNvPicPr>
            <a:picLocks noChangeAspect="1"/>
          </p:cNvPicPr>
          <p:nvPr/>
        </p:nvPicPr>
        <p:blipFill rotWithShape="1">
          <a:blip r:embed="rId2">
            <a:extLst>
              <a:ext uri="{28A0092B-C50C-407E-A947-70E740481C1C}">
                <a14:useLocalDpi xmlns:a14="http://schemas.microsoft.com/office/drawing/2010/main" val="0"/>
              </a:ext>
            </a:extLst>
          </a:blip>
          <a:srcRect l="2598" r="1223"/>
          <a:stretch/>
        </p:blipFill>
        <p:spPr>
          <a:xfrm>
            <a:off x="0" y="441223"/>
            <a:ext cx="8394976" cy="5975554"/>
          </a:xfrm>
          <a:prstGeom prst="rect">
            <a:avLst/>
          </a:prstGeom>
        </p:spPr>
      </p:pic>
      <p:sp>
        <p:nvSpPr>
          <p:cNvPr id="5" name="TextBox 4">
            <a:extLst>
              <a:ext uri="{FF2B5EF4-FFF2-40B4-BE49-F238E27FC236}">
                <a16:creationId xmlns:a16="http://schemas.microsoft.com/office/drawing/2014/main" id="{3691C356-0578-E4B7-4981-DF61C75A8FE8}"/>
              </a:ext>
            </a:extLst>
          </p:cNvPr>
          <p:cNvSpPr txBox="1"/>
          <p:nvPr/>
        </p:nvSpPr>
        <p:spPr>
          <a:xfrm>
            <a:off x="8495071" y="2309336"/>
            <a:ext cx="3824748" cy="2075851"/>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 Visualize the distribution of listings on a map to identify popular neighborhoods.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Explore the geographical concentration of listings and host locations.</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07516349"/>
      </p:ext>
    </p:extLst>
  </p:cSld>
  <p:clrMapOvr>
    <a:masterClrMapping/>
  </p:clrMapOvr>
  <mc:AlternateContent xmlns:mc="http://schemas.openxmlformats.org/markup-compatibility/2006">
    <mc:Choice xmlns:p14="http://schemas.microsoft.com/office/powerpoint/2010/main" Requires="p14">
      <p:transition spd="slow" p14:dur="2000" advTm="4519"/>
    </mc:Choice>
    <mc:Fallback>
      <p:transition spd="slow" advTm="45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6B0342-6D36-4277-C4B3-DF8D8B681DA7}"/>
              </a:ext>
            </a:extLst>
          </p:cNvPr>
          <p:cNvSpPr txBox="1"/>
          <p:nvPr/>
        </p:nvSpPr>
        <p:spPr>
          <a:xfrm>
            <a:off x="8514736" y="2551837"/>
            <a:ext cx="3903406" cy="1754326"/>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 Analyze pricing trends based on property types, room types, and accommodation capacity.</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Investigate the availability of listings over time and identify peak periods.</a:t>
            </a:r>
            <a:endParaRPr lang="en-IN"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D4643FB-6DA2-FA04-37A3-DD3927C9D418}"/>
              </a:ext>
            </a:extLst>
          </p:cNvPr>
          <p:cNvPicPr>
            <a:picLocks noChangeAspect="1"/>
          </p:cNvPicPr>
          <p:nvPr/>
        </p:nvPicPr>
        <p:blipFill rotWithShape="1">
          <a:blip r:embed="rId2">
            <a:extLst>
              <a:ext uri="{28A0092B-C50C-407E-A947-70E740481C1C}">
                <a14:useLocalDpi xmlns:a14="http://schemas.microsoft.com/office/drawing/2010/main" val="0"/>
              </a:ext>
            </a:extLst>
          </a:blip>
          <a:srcRect l="2694" r="4531"/>
          <a:stretch/>
        </p:blipFill>
        <p:spPr>
          <a:xfrm>
            <a:off x="0" y="469720"/>
            <a:ext cx="8460042" cy="5773764"/>
          </a:xfrm>
          <a:prstGeom prst="rect">
            <a:avLst/>
          </a:prstGeom>
        </p:spPr>
      </p:pic>
    </p:spTree>
    <p:extLst>
      <p:ext uri="{BB962C8B-B14F-4D97-AF65-F5344CB8AC3E}">
        <p14:creationId xmlns:p14="http://schemas.microsoft.com/office/powerpoint/2010/main" val="136386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6FBBD1-5D1C-F270-9C61-6D0C78C836F0}"/>
              </a:ext>
            </a:extLst>
          </p:cNvPr>
          <p:cNvSpPr txBox="1"/>
          <p:nvPr/>
        </p:nvSpPr>
        <p:spPr>
          <a:xfrm>
            <a:off x="8908026" y="2274838"/>
            <a:ext cx="3283974" cy="2308324"/>
          </a:xfrm>
          <a:prstGeom prst="rect">
            <a:avLst/>
          </a:prstGeom>
          <a:noFill/>
        </p:spPr>
        <p:txBody>
          <a:bodyPr wrap="square">
            <a:spAutoFit/>
          </a:bodyPr>
          <a:lstStyle/>
          <a:p>
            <a:r>
              <a:rPr lang="en-US" dirty="0"/>
              <a:t>- </a:t>
            </a:r>
            <a:r>
              <a:rPr lang="en-US" dirty="0">
                <a:latin typeface="Calibri" panose="020F0502020204030204" pitchFamily="34" charset="0"/>
                <a:cs typeface="Calibri" panose="020F0502020204030204" pitchFamily="34" charset="0"/>
              </a:rPr>
              <a:t>Evaluate host characteristics, including super host status, response times, and verification methods.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Explore correlations between host attributes and listing performance.</a:t>
            </a:r>
            <a:endParaRPr lang="en-IN"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42F4E1D0-4B2B-AA32-3E37-86C1103D4EE6}"/>
              </a:ext>
            </a:extLst>
          </p:cNvPr>
          <p:cNvPicPr>
            <a:picLocks noChangeAspect="1"/>
          </p:cNvPicPr>
          <p:nvPr/>
        </p:nvPicPr>
        <p:blipFill rotWithShape="1">
          <a:blip r:embed="rId2">
            <a:extLst>
              <a:ext uri="{28A0092B-C50C-407E-A947-70E740481C1C}">
                <a14:useLocalDpi xmlns:a14="http://schemas.microsoft.com/office/drawing/2010/main" val="0"/>
              </a:ext>
            </a:extLst>
          </a:blip>
          <a:srcRect l="3608" r="5186"/>
          <a:stretch/>
        </p:blipFill>
        <p:spPr>
          <a:xfrm>
            <a:off x="0" y="628706"/>
            <a:ext cx="8773088" cy="5600588"/>
          </a:xfrm>
          <a:prstGeom prst="rect">
            <a:avLst/>
          </a:prstGeom>
        </p:spPr>
      </p:pic>
    </p:spTree>
    <p:extLst>
      <p:ext uri="{BB962C8B-B14F-4D97-AF65-F5344CB8AC3E}">
        <p14:creationId xmlns:p14="http://schemas.microsoft.com/office/powerpoint/2010/main" val="77603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8D79AC-A3C9-4EB8-4B68-9DA8B4D31621}"/>
              </a:ext>
            </a:extLst>
          </p:cNvPr>
          <p:cNvSpPr txBox="1"/>
          <p:nvPr/>
        </p:nvSpPr>
        <p:spPr>
          <a:xfrm>
            <a:off x="8957186" y="2551837"/>
            <a:ext cx="3234813" cy="2031325"/>
          </a:xfrm>
          <a:prstGeom prst="rect">
            <a:avLst/>
          </a:prstGeom>
          <a:noFill/>
        </p:spPr>
        <p:txBody>
          <a:bodyPr wrap="square">
            <a:spAutoFit/>
          </a:bodyPr>
          <a:lstStyle/>
          <a:p>
            <a:r>
              <a:rPr lang="en-US" dirty="0">
                <a:latin typeface="Calibri" panose="020F0502020204030204" pitchFamily="34" charset="0"/>
                <a:cs typeface="Calibri" panose="020F0502020204030204" pitchFamily="34" charset="0"/>
              </a:rPr>
              <a:t>- Examine review scores and their impact on overall listing performance.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 Identify areas for improvement based on specific review categories.</a:t>
            </a:r>
            <a:endParaRPr lang="en-IN" dirty="0">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CA27BBB6-564A-559D-88D4-2794B817CF45}"/>
              </a:ext>
            </a:extLst>
          </p:cNvPr>
          <p:cNvPicPr>
            <a:picLocks noChangeAspect="1"/>
          </p:cNvPicPr>
          <p:nvPr/>
        </p:nvPicPr>
        <p:blipFill rotWithShape="1">
          <a:blip r:embed="rId2">
            <a:extLst>
              <a:ext uri="{28A0092B-C50C-407E-A947-70E740481C1C}">
                <a14:useLocalDpi xmlns:a14="http://schemas.microsoft.com/office/drawing/2010/main" val="0"/>
              </a:ext>
            </a:extLst>
          </a:blip>
          <a:srcRect l="2271" r="2473" b="2969"/>
          <a:stretch/>
        </p:blipFill>
        <p:spPr>
          <a:xfrm>
            <a:off x="0" y="457091"/>
            <a:ext cx="8957186" cy="5786393"/>
          </a:xfrm>
          <a:prstGeom prst="rect">
            <a:avLst/>
          </a:prstGeom>
        </p:spPr>
      </p:pic>
    </p:spTree>
    <p:extLst>
      <p:ext uri="{BB962C8B-B14F-4D97-AF65-F5344CB8AC3E}">
        <p14:creationId xmlns:p14="http://schemas.microsoft.com/office/powerpoint/2010/main" val="592018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94</TotalTime>
  <Words>460</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Arial</vt:lpstr>
      <vt:lpstr>Arial Black</vt:lpstr>
      <vt:lpstr>Arial Narrow</vt:lpstr>
      <vt:lpstr>Bahnschrift</vt:lpstr>
      <vt:lpstr>Bookman Old Style</vt:lpstr>
      <vt:lpstr>Calibri</vt:lpstr>
      <vt:lpstr>Century Gothic</vt:lpstr>
      <vt:lpstr>Footlight MT Light</vt:lpstr>
      <vt:lpstr>Franklin Gothic Book</vt:lpstr>
      <vt:lpstr>Google Sans</vt:lpstr>
      <vt:lpstr>Wingdings</vt:lpstr>
      <vt:lpstr>Mesh</vt:lpstr>
      <vt:lpstr>TASK-3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TASK-3</dc:title>
  <dc:creator>Seenu Srinivas</dc:creator>
  <cp:lastModifiedBy>Seenu Srinivas</cp:lastModifiedBy>
  <cp:revision>1</cp:revision>
  <dcterms:created xsi:type="dcterms:W3CDTF">2024-05-16T13:37:36Z</dcterms:created>
  <dcterms:modified xsi:type="dcterms:W3CDTF">2024-05-16T15:11:56Z</dcterms:modified>
</cp:coreProperties>
</file>