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338db6d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338db6d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338db6d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338db6d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7338db6d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338db6d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7338db6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7338db6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Nimbus Architecture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Nimbus architecture can be divided into three parts. Frontend, backend and data store.</a:t>
            </a:r>
            <a:endParaRPr/>
          </a:p>
          <a:p>
            <a:pPr indent="0" lvl="0" marL="0" rtl="0" algn="l">
              <a:spcBef>
                <a:spcPts val="1600"/>
              </a:spcBef>
              <a:spcAft>
                <a:spcPts val="0"/>
              </a:spcAft>
              <a:buNone/>
            </a:pPr>
            <a:r>
              <a:rPr b="1" lang="en"/>
              <a:t>Technologies used :</a:t>
            </a:r>
            <a:endParaRPr b="1"/>
          </a:p>
          <a:p>
            <a:pPr indent="-311150" lvl="0" marL="457200" rtl="0" algn="l">
              <a:spcBef>
                <a:spcPts val="1600"/>
              </a:spcBef>
              <a:spcAft>
                <a:spcPts val="0"/>
              </a:spcAft>
              <a:buSzPts val="1300"/>
              <a:buChar char="●"/>
            </a:pPr>
            <a:r>
              <a:rPr b="1" lang="en"/>
              <a:t>Backend</a:t>
            </a:r>
            <a:endParaRPr b="1"/>
          </a:p>
          <a:p>
            <a:pPr indent="-298450" lvl="1" marL="914400" rtl="0" algn="l">
              <a:spcBef>
                <a:spcPts val="0"/>
              </a:spcBef>
              <a:spcAft>
                <a:spcPts val="0"/>
              </a:spcAft>
              <a:buSzPts val="1100"/>
              <a:buChar char="○"/>
            </a:pPr>
            <a:r>
              <a:rPr b="1" lang="en"/>
              <a:t>Spring</a:t>
            </a:r>
            <a:endParaRPr b="1"/>
          </a:p>
          <a:p>
            <a:pPr indent="-298450" lvl="1" marL="914400" rtl="0" algn="l">
              <a:spcBef>
                <a:spcPts val="0"/>
              </a:spcBef>
              <a:spcAft>
                <a:spcPts val="0"/>
              </a:spcAft>
              <a:buSzPts val="1100"/>
              <a:buChar char="○"/>
            </a:pPr>
            <a:r>
              <a:rPr b="1" lang="en"/>
              <a:t>Activiti</a:t>
            </a:r>
            <a:endParaRPr b="1"/>
          </a:p>
          <a:p>
            <a:pPr indent="-298450" lvl="1" marL="914400" rtl="0" algn="l">
              <a:spcBef>
                <a:spcPts val="0"/>
              </a:spcBef>
              <a:spcAft>
                <a:spcPts val="0"/>
              </a:spcAft>
              <a:buSzPts val="1100"/>
              <a:buChar char="○"/>
            </a:pPr>
            <a:r>
              <a:rPr b="1" lang="en"/>
              <a:t>Drools</a:t>
            </a:r>
            <a:endParaRPr b="1"/>
          </a:p>
          <a:p>
            <a:pPr indent="-298450" lvl="1" marL="914400" rtl="0" algn="l">
              <a:spcBef>
                <a:spcPts val="0"/>
              </a:spcBef>
              <a:spcAft>
                <a:spcPts val="0"/>
              </a:spcAft>
              <a:buSzPts val="1100"/>
              <a:buChar char="○"/>
            </a:pPr>
            <a:r>
              <a:rPr b="1" lang="en"/>
              <a:t>RxJava</a:t>
            </a:r>
            <a:endParaRPr b="1"/>
          </a:p>
          <a:p>
            <a:pPr indent="-298450" lvl="1" marL="914400" rtl="0" algn="l">
              <a:spcBef>
                <a:spcPts val="0"/>
              </a:spcBef>
              <a:spcAft>
                <a:spcPts val="0"/>
              </a:spcAft>
              <a:buSzPts val="1100"/>
              <a:buChar char="○"/>
            </a:pPr>
            <a:r>
              <a:rPr b="1" lang="en"/>
              <a:t>QueryDSL</a:t>
            </a:r>
            <a:endParaRPr b="1"/>
          </a:p>
          <a:p>
            <a:pPr indent="0" lvl="0" marL="457200" marR="0" rtl="0" algn="l">
              <a:lnSpc>
                <a:spcPct val="115000"/>
              </a:lnSpc>
              <a:spcBef>
                <a:spcPts val="1600"/>
              </a:spcBef>
              <a:spcAft>
                <a:spcPts val="1600"/>
              </a:spcAft>
              <a:buNone/>
            </a:pPr>
            <a:r>
              <a:t/>
            </a:r>
            <a:endParaRPr b="1"/>
          </a:p>
        </p:txBody>
      </p:sp>
      <p:sp>
        <p:nvSpPr>
          <p:cNvPr id="94" name="Google Shape;94;p14"/>
          <p:cNvSpPr txBox="1"/>
          <p:nvPr/>
        </p:nvSpPr>
        <p:spPr>
          <a:xfrm>
            <a:off x="3237150" y="2933675"/>
            <a:ext cx="3061200" cy="1090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Data store</a:t>
            </a:r>
            <a:endParaRPr b="1" sz="13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RDBMS</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MongoDB</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Redis</a:t>
            </a:r>
            <a:endParaRPr b="1" sz="1100">
              <a:solidFill>
                <a:schemeClr val="accent1"/>
              </a:solidFill>
              <a:latin typeface="Lato"/>
              <a:ea typeface="Lato"/>
              <a:cs typeface="Lato"/>
              <a:sym typeface="Lato"/>
            </a:endParaRPr>
          </a:p>
          <a:p>
            <a:pPr indent="0" lvl="0" marL="457200" marR="0" rtl="0" algn="l">
              <a:lnSpc>
                <a:spcPct val="115000"/>
              </a:lnSpc>
              <a:spcBef>
                <a:spcPts val="1600"/>
              </a:spcBef>
              <a:spcAft>
                <a:spcPts val="1600"/>
              </a:spcAft>
              <a:buNone/>
            </a:pPr>
            <a:r>
              <a:t/>
            </a:r>
            <a:endParaRPr/>
          </a:p>
        </p:txBody>
      </p:sp>
      <p:sp>
        <p:nvSpPr>
          <p:cNvPr id="95" name="Google Shape;95;p14"/>
          <p:cNvSpPr txBox="1"/>
          <p:nvPr/>
        </p:nvSpPr>
        <p:spPr>
          <a:xfrm>
            <a:off x="5921125" y="2907050"/>
            <a:ext cx="2590500" cy="1090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Frontend</a:t>
            </a:r>
            <a:endParaRPr b="1" sz="13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Angular</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RxJS</a:t>
            </a:r>
            <a:endParaRPr b="1" sz="1100">
              <a:solidFill>
                <a:schemeClr val="accent1"/>
              </a:solidFill>
              <a:latin typeface="Lato"/>
              <a:ea typeface="Lato"/>
              <a:cs typeface="Lato"/>
              <a:sym typeface="Lato"/>
            </a:endParaRPr>
          </a:p>
          <a:p>
            <a:pPr indent="-298450" lvl="1" marL="914400" rtl="0" algn="l">
              <a:lnSpc>
                <a:spcPct val="115000"/>
              </a:lnSpc>
              <a:spcBef>
                <a:spcPts val="0"/>
              </a:spcBef>
              <a:spcAft>
                <a:spcPts val="0"/>
              </a:spcAft>
              <a:buClr>
                <a:schemeClr val="accent1"/>
              </a:buClr>
              <a:buSzPts val="1100"/>
              <a:buFont typeface="Lato"/>
              <a:buChar char="○"/>
            </a:pPr>
            <a:r>
              <a:rPr b="1" lang="en" sz="1100">
                <a:solidFill>
                  <a:schemeClr val="accent1"/>
                </a:solidFill>
                <a:latin typeface="Lato"/>
                <a:ea typeface="Lato"/>
                <a:cs typeface="Lato"/>
                <a:sym typeface="Lato"/>
              </a:rPr>
              <a:t>Bootstrap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framework is used in nimbus core to develop REST based services that are exposed to clients.</a:t>
            </a:r>
            <a:endParaRPr/>
          </a:p>
          <a:p>
            <a:pPr indent="0" lvl="0" marL="0" rtl="0" algn="l">
              <a:spcBef>
                <a:spcPts val="1600"/>
              </a:spcBef>
              <a:spcAft>
                <a:spcPts val="1600"/>
              </a:spcAft>
              <a:buNone/>
            </a:pPr>
            <a:r>
              <a:rPr lang="en"/>
              <a:t>The REST call flow looks something like this</a:t>
            </a:r>
            <a:endParaRPr/>
          </a:p>
        </p:txBody>
      </p:sp>
      <p:sp>
        <p:nvSpPr>
          <p:cNvPr id="102" name="Google Shape;102;p15"/>
          <p:cNvSpPr/>
          <p:nvPr/>
        </p:nvSpPr>
        <p:spPr>
          <a:xfrm>
            <a:off x="941925" y="2969575"/>
            <a:ext cx="18219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Clr>
                <a:srgbClr val="000000"/>
              </a:buClr>
              <a:buSzPts val="1100"/>
              <a:buFont typeface="Arial"/>
              <a:buNone/>
            </a:pPr>
            <a:r>
              <a:rPr lang="en" sz="1300">
                <a:solidFill>
                  <a:schemeClr val="accent1"/>
                </a:solidFill>
                <a:latin typeface="Lato"/>
                <a:ea typeface="Lato"/>
                <a:cs typeface="Lato"/>
                <a:sym typeface="Lato"/>
              </a:rPr>
              <a:t>WebActionController</a:t>
            </a:r>
            <a:endParaRPr/>
          </a:p>
        </p:txBody>
      </p:sp>
      <p:sp>
        <p:nvSpPr>
          <p:cNvPr id="103" name="Google Shape;103;p15"/>
          <p:cNvSpPr/>
          <p:nvPr/>
        </p:nvSpPr>
        <p:spPr>
          <a:xfrm>
            <a:off x="3365338" y="2969575"/>
            <a:ext cx="21873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WebCommandDispatcher</a:t>
            </a:r>
            <a:endParaRPr/>
          </a:p>
        </p:txBody>
      </p:sp>
      <p:sp>
        <p:nvSpPr>
          <p:cNvPr id="104" name="Google Shape;104;p15"/>
          <p:cNvSpPr/>
          <p:nvPr/>
        </p:nvSpPr>
        <p:spPr>
          <a:xfrm>
            <a:off x="6123525" y="2838225"/>
            <a:ext cx="2294700" cy="66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accent1"/>
                </a:solidFill>
                <a:latin typeface="Lato"/>
                <a:ea typeface="Lato"/>
                <a:cs typeface="Lato"/>
                <a:sym typeface="Lato"/>
              </a:rPr>
              <a:t>DefaultCommandExecutorGateway</a:t>
            </a:r>
            <a:endParaRPr/>
          </a:p>
        </p:txBody>
      </p:sp>
      <p:cxnSp>
        <p:nvCxnSpPr>
          <p:cNvPr id="105" name="Google Shape;105;p15"/>
          <p:cNvCxnSpPr>
            <a:stCxn id="102" idx="2"/>
          </p:cNvCxnSpPr>
          <p:nvPr/>
        </p:nvCxnSpPr>
        <p:spPr>
          <a:xfrm>
            <a:off x="1852875" y="3504775"/>
            <a:ext cx="6300" cy="14652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5"/>
          <p:cNvCxnSpPr/>
          <p:nvPr/>
        </p:nvCxnSpPr>
        <p:spPr>
          <a:xfrm>
            <a:off x="4443675" y="3504775"/>
            <a:ext cx="0" cy="12420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5"/>
          <p:cNvCxnSpPr/>
          <p:nvPr/>
        </p:nvCxnSpPr>
        <p:spPr>
          <a:xfrm>
            <a:off x="7263075" y="3504775"/>
            <a:ext cx="0" cy="1242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5"/>
          <p:cNvCxnSpPr/>
          <p:nvPr/>
        </p:nvCxnSpPr>
        <p:spPr>
          <a:xfrm>
            <a:off x="669275" y="3879325"/>
            <a:ext cx="11898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5"/>
          <p:cNvCxnSpPr/>
          <p:nvPr/>
        </p:nvCxnSpPr>
        <p:spPr>
          <a:xfrm flipH="1" rot="10800000">
            <a:off x="1888475" y="4015525"/>
            <a:ext cx="2573400" cy="162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5"/>
          <p:cNvCxnSpPr/>
          <p:nvPr/>
        </p:nvCxnSpPr>
        <p:spPr>
          <a:xfrm flipH="1" rot="10800000">
            <a:off x="4479275" y="4152025"/>
            <a:ext cx="2771100" cy="321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5"/>
          <p:cNvSpPr txBox="1"/>
          <p:nvPr/>
        </p:nvSpPr>
        <p:spPr>
          <a:xfrm>
            <a:off x="283225" y="3434975"/>
            <a:ext cx="1189800" cy="11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REST request with DSL query</a:t>
            </a:r>
            <a:endParaRPr sz="1000"/>
          </a:p>
          <a:p>
            <a:pPr indent="0" lvl="0" marL="0" rtl="0" algn="l">
              <a:spcBef>
                <a:spcPts val="0"/>
              </a:spcBef>
              <a:spcAft>
                <a:spcPts val="0"/>
              </a:spcAft>
              <a:buNone/>
            </a:pPr>
            <a:r>
              <a:rPr lang="en" sz="1000"/>
              <a:t>_new</a:t>
            </a:r>
            <a:endParaRPr sz="1000"/>
          </a:p>
          <a:p>
            <a:pPr indent="0" lvl="0" marL="0" rtl="0" algn="l">
              <a:spcBef>
                <a:spcPts val="0"/>
              </a:spcBef>
              <a:spcAft>
                <a:spcPts val="0"/>
              </a:spcAft>
              <a:buNone/>
            </a:pPr>
            <a:r>
              <a:rPr lang="en" sz="1000"/>
              <a:t>_get</a:t>
            </a:r>
            <a:endParaRPr sz="1000"/>
          </a:p>
          <a:p>
            <a:pPr indent="0" lvl="0" marL="0" rtl="0" algn="l">
              <a:spcBef>
                <a:spcPts val="0"/>
              </a:spcBef>
              <a:spcAft>
                <a:spcPts val="0"/>
              </a:spcAft>
              <a:buNone/>
            </a:pPr>
            <a:r>
              <a:rPr lang="en" sz="1000"/>
              <a:t>_save</a:t>
            </a:r>
            <a:endParaRPr sz="1000"/>
          </a:p>
          <a:p>
            <a:pPr indent="0" lvl="0" marL="0" rtl="0" algn="l">
              <a:spcBef>
                <a:spcPts val="0"/>
              </a:spcBef>
              <a:spcAft>
                <a:spcPts val="0"/>
              </a:spcAft>
              <a:buNone/>
            </a:pPr>
            <a:r>
              <a:rPr lang="en" sz="1000"/>
              <a:t>_replace</a:t>
            </a:r>
            <a:endParaRPr sz="1000"/>
          </a:p>
        </p:txBody>
      </p:sp>
      <p:sp>
        <p:nvSpPr>
          <p:cNvPr id="112" name="Google Shape;112;p15"/>
          <p:cNvSpPr/>
          <p:nvPr/>
        </p:nvSpPr>
        <p:spPr>
          <a:xfrm>
            <a:off x="7414325" y="3581850"/>
            <a:ext cx="1620900" cy="116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accent1"/>
                </a:solidFill>
                <a:latin typeface="Lato"/>
                <a:ea typeface="Lato"/>
                <a:cs typeface="Lato"/>
                <a:sym typeface="Lato"/>
              </a:rPr>
              <a:t>DefaultActionExecutorNew</a:t>
            </a:r>
            <a:endParaRPr sz="900">
              <a:solidFill>
                <a:schemeClr val="accent1"/>
              </a:solidFill>
              <a:latin typeface="Lato"/>
              <a:ea typeface="Lato"/>
              <a:cs typeface="Lato"/>
              <a:sym typeface="Lato"/>
            </a:endParaRPr>
          </a:p>
          <a:p>
            <a:pPr indent="0" lvl="0" marL="0" rtl="0" algn="l">
              <a:lnSpc>
                <a:spcPct val="100000"/>
              </a:lnSpc>
              <a:spcBef>
                <a:spcPts val="1600"/>
              </a:spcBef>
              <a:spcAft>
                <a:spcPts val="0"/>
              </a:spcAft>
              <a:buNone/>
            </a:pPr>
            <a:r>
              <a:rPr lang="en" sz="900">
                <a:solidFill>
                  <a:schemeClr val="accent1"/>
                </a:solidFill>
                <a:latin typeface="Lato"/>
                <a:ea typeface="Lato"/>
                <a:cs typeface="Lato"/>
                <a:sym typeface="Lato"/>
              </a:rPr>
              <a:t> DefaultActionExecutorGet        </a:t>
            </a:r>
            <a:endParaRPr sz="900">
              <a:solidFill>
                <a:schemeClr val="accent1"/>
              </a:solidFill>
              <a:latin typeface="Lato"/>
              <a:ea typeface="Lato"/>
              <a:cs typeface="Lato"/>
              <a:sym typeface="Lato"/>
            </a:endParaRPr>
          </a:p>
          <a:p>
            <a:pPr indent="0" lvl="0" marL="0" rtl="0" algn="l">
              <a:lnSpc>
                <a:spcPct val="100000"/>
              </a:lnSpc>
              <a:spcBef>
                <a:spcPts val="1600"/>
              </a:spcBef>
              <a:spcAft>
                <a:spcPts val="1600"/>
              </a:spcAft>
              <a:buClr>
                <a:srgbClr val="000000"/>
              </a:buClr>
              <a:buSzPts val="1100"/>
              <a:buFont typeface="Arial"/>
              <a:buNone/>
            </a:pPr>
            <a:r>
              <a:rPr lang="en" sz="900">
                <a:solidFill>
                  <a:schemeClr val="accent1"/>
                </a:solidFill>
                <a:latin typeface="Lato"/>
                <a:ea typeface="Lato"/>
                <a:cs typeface="Lato"/>
                <a:sym typeface="Lato"/>
              </a:rPr>
              <a:t> DefaultActionExecutorNav</a:t>
            </a:r>
            <a:endParaRPr sz="900">
              <a:solidFill>
                <a:schemeClr val="accent1"/>
              </a:solidFill>
              <a:latin typeface="Lato"/>
              <a:ea typeface="Lato"/>
              <a:cs typeface="Lato"/>
              <a:sym typeface="Lato"/>
            </a:endParaRPr>
          </a:p>
        </p:txBody>
      </p:sp>
      <p:cxnSp>
        <p:nvCxnSpPr>
          <p:cNvPr id="113" name="Google Shape;113;p15"/>
          <p:cNvCxnSpPr/>
          <p:nvPr/>
        </p:nvCxnSpPr>
        <p:spPr>
          <a:xfrm rot="10800000">
            <a:off x="4486475" y="4511400"/>
            <a:ext cx="2788800" cy="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5"/>
          <p:cNvSpPr txBox="1"/>
          <p:nvPr/>
        </p:nvSpPr>
        <p:spPr>
          <a:xfrm>
            <a:off x="5232100" y="4559150"/>
            <a:ext cx="9675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000">
                <a:solidFill>
                  <a:schemeClr val="accent1"/>
                </a:solidFill>
                <a:latin typeface="Lato"/>
                <a:ea typeface="Lato"/>
                <a:cs typeface="Lato"/>
                <a:sym typeface="Lato"/>
              </a:rPr>
              <a:t>MultiOutput</a:t>
            </a:r>
            <a:endParaRPr sz="1000"/>
          </a:p>
        </p:txBody>
      </p:sp>
      <p:cxnSp>
        <p:nvCxnSpPr>
          <p:cNvPr id="115" name="Google Shape;115;p15"/>
          <p:cNvCxnSpPr/>
          <p:nvPr/>
        </p:nvCxnSpPr>
        <p:spPr>
          <a:xfrm flipH="1">
            <a:off x="1871375" y="4663800"/>
            <a:ext cx="2584500" cy="87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5"/>
          <p:cNvSpPr txBox="1"/>
          <p:nvPr/>
        </p:nvSpPr>
        <p:spPr>
          <a:xfrm>
            <a:off x="2412700" y="4711550"/>
            <a:ext cx="9675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MultiOutput</a:t>
            </a:r>
            <a:endParaRPr sz="1000"/>
          </a:p>
        </p:txBody>
      </p:sp>
      <p:cxnSp>
        <p:nvCxnSpPr>
          <p:cNvPr id="117" name="Google Shape;117;p15"/>
          <p:cNvCxnSpPr/>
          <p:nvPr/>
        </p:nvCxnSpPr>
        <p:spPr>
          <a:xfrm rot="10800000">
            <a:off x="656800" y="4858450"/>
            <a:ext cx="1214700" cy="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5"/>
          <p:cNvSpPr txBox="1"/>
          <p:nvPr/>
        </p:nvSpPr>
        <p:spPr>
          <a:xfrm>
            <a:off x="812500" y="4559150"/>
            <a:ext cx="9675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chemeClr val="accent1"/>
                </a:solidFill>
                <a:latin typeface="Lato"/>
                <a:ea typeface="Lato"/>
                <a:cs typeface="Lato"/>
                <a:sym typeface="Lato"/>
              </a:rPr>
              <a:t>MultiOutput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Drools</a:t>
            </a:r>
            <a:endParaRPr/>
          </a:p>
        </p:txBody>
      </p:sp>
      <p:sp>
        <p:nvSpPr>
          <p:cNvPr id="124" name="Google Shape;12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Drools is a </a:t>
            </a:r>
            <a:r>
              <a:rPr b="1" lang="en"/>
              <a:t>Business Logic integration Platform (BLiP)</a:t>
            </a:r>
            <a:r>
              <a:rPr lang="en"/>
              <a:t>. Drools is a collection of tools that allow us to separate and reason over logic and data found within business processes.</a:t>
            </a:r>
            <a:endParaRPr/>
          </a:p>
          <a:p>
            <a:pPr indent="0" lvl="0" marL="0" rtl="0" algn="l">
              <a:spcBef>
                <a:spcPts val="1600"/>
              </a:spcBef>
              <a:spcAft>
                <a:spcPts val="1600"/>
              </a:spcAft>
              <a:buNone/>
            </a:pPr>
            <a:r>
              <a:rPr lang="en"/>
              <a:t>Rules are pieces of knowledge often expressed as, "</a:t>
            </a:r>
            <a:r>
              <a:rPr b="1" lang="en"/>
              <a:t>When some conditions occur, then do some tasks</a:t>
            </a:r>
            <a:r>
              <a:rPr lang="en"/>
              <a:t>". In below code, we are </a:t>
            </a:r>
            <a:r>
              <a:rPr lang="en"/>
              <a:t>toggling</a:t>
            </a:r>
            <a:r>
              <a:rPr lang="en"/>
              <a:t> the visibility of few buttons in edit mode</a:t>
            </a:r>
            <a:endParaRPr/>
          </a:p>
        </p:txBody>
      </p:sp>
      <p:sp>
        <p:nvSpPr>
          <p:cNvPr id="125" name="Google Shape;125;p16"/>
          <p:cNvSpPr/>
          <p:nvPr/>
        </p:nvSpPr>
        <p:spPr>
          <a:xfrm>
            <a:off x="791375" y="3375750"/>
            <a:ext cx="7411500" cy="16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rule "Show/Hide buttons in edit flow"</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when</a:t>
            </a:r>
            <a:endParaRPr sz="1100"/>
          </a:p>
          <a:p>
            <a:pPr indent="0" lvl="0" marL="0" rtl="0" algn="l">
              <a:spcBef>
                <a:spcPts val="0"/>
              </a:spcBef>
              <a:spcAft>
                <a:spcPts val="0"/>
              </a:spcAft>
              <a:buNone/>
            </a:pPr>
            <a:r>
              <a:rPr lang="en" sz="1100"/>
              <a:t>    	  $param: Param($param.findParamByPath("/vsAddEditOwner/vfAddEditOwner/firstName").getState() != null)</a:t>
            </a:r>
            <a:endParaRPr sz="1100"/>
          </a:p>
          <a:p>
            <a:pPr indent="0" lvl="0" marL="0" rtl="0" algn="l">
              <a:spcBef>
                <a:spcPts val="0"/>
              </a:spcBef>
              <a:spcAft>
                <a:spcPts val="0"/>
              </a:spcAft>
              <a:buNone/>
            </a:pPr>
            <a:r>
              <a:rPr lang="en" sz="1100"/>
              <a:t>	then</a:t>
            </a:r>
            <a:endParaRPr sz="1100"/>
          </a:p>
          <a:p>
            <a:pPr indent="0" lvl="0" marL="0" rtl="0" algn="l">
              <a:spcBef>
                <a:spcPts val="0"/>
              </a:spcBef>
              <a:spcAft>
                <a:spcPts val="0"/>
              </a:spcAft>
              <a:buNone/>
            </a:pPr>
            <a:r>
              <a:rPr lang="en" sz="1100"/>
              <a:t>    	  $param.findParamByPath("/vpAddEditOwner/vtAddEditOwner/addOwnerHeader/#/visible").setState(false);</a:t>
            </a:r>
            <a:endParaRPr sz="1100"/>
          </a:p>
          <a:p>
            <a:pPr indent="0" lvl="0" marL="0" rtl="0" algn="l">
              <a:spcBef>
                <a:spcPts val="0"/>
              </a:spcBef>
              <a:spcAft>
                <a:spcPts val="0"/>
              </a:spcAft>
              <a:buNone/>
            </a:pPr>
            <a:r>
              <a:rPr lang="en" sz="1100"/>
              <a:t>    	  $param.findParamByPath("/vpAddEditOwner/vtAddEditOwner/editOwnerHeader/#/visible").setState(true);</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end</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a:t>
            </a:r>
            <a:endParaRPr/>
          </a:p>
        </p:txBody>
      </p:sp>
      <p:sp>
        <p:nvSpPr>
          <p:cNvPr id="131" name="Google Shape;13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with @Config annotation is used to perform an action on button click. In most cases, the action is to retrieve values via HTTP Rest calls from database (MongoDB), and display on the web page. </a:t>
            </a:r>
            <a:endParaRPr/>
          </a:p>
          <a:p>
            <a:pPr indent="0" lvl="0" marL="0" rtl="0" algn="l">
              <a:spcBef>
                <a:spcPts val="1600"/>
              </a:spcBef>
              <a:spcAft>
                <a:spcPts val="0"/>
              </a:spcAft>
              <a:buNone/>
            </a:pPr>
            <a:r>
              <a:rPr lang="en"/>
              <a:t>In the example shown above, when the button is clicked, the control will be navigated to the specified url. nav is the http call for navigation.</a:t>
            </a:r>
            <a:endParaRPr/>
          </a:p>
          <a:p>
            <a:pPr indent="0" lvl="0" marL="0" rtl="0" algn="l">
              <a:spcBef>
                <a:spcPts val="1600"/>
              </a:spcBef>
              <a:spcAft>
                <a:spcPts val="1600"/>
              </a:spcAft>
              <a:buNone/>
            </a:pPr>
            <a:r>
              <a:t/>
            </a:r>
            <a:endParaRPr/>
          </a:p>
        </p:txBody>
      </p:sp>
      <p:sp>
        <p:nvSpPr>
          <p:cNvPr id="132" name="Google Shape;132;p17"/>
          <p:cNvSpPr/>
          <p:nvPr/>
        </p:nvSpPr>
        <p:spPr>
          <a:xfrm>
            <a:off x="867575" y="3643825"/>
            <a:ext cx="7411500" cy="97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@Config(url="/pageAddEditGoal/tileEditGoal/sectionEditGoal/goalDetailsForm/_nav?pageId=pagePlanSummary")</a:t>
            </a:r>
            <a:endParaRPr sz="1300"/>
          </a:p>
          <a:p>
            <a:pPr indent="0" lvl="0" marL="0" rtl="0" algn="l">
              <a:spcBef>
                <a:spcPts val="0"/>
              </a:spcBef>
              <a:spcAft>
                <a:spcPts val="0"/>
              </a:spcAft>
              <a:buNone/>
            </a:pPr>
            <a:r>
              <a:rPr lang="en" sz="1300"/>
              <a:t>@Button(type = Button.Type.PLAIN)</a:t>
            </a:r>
            <a:endParaRPr sz="1300"/>
          </a:p>
          <a:p>
            <a:pPr indent="0" lvl="0" marL="0" rtl="0" algn="l">
              <a:spcBef>
                <a:spcPts val="0"/>
              </a:spcBef>
              <a:spcAft>
                <a:spcPts val="0"/>
              </a:spcAft>
              <a:buNone/>
            </a:pPr>
            <a:r>
              <a:rPr lang="en" sz="1300"/>
              <a:t>private String cancel;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