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9B28BCC-383F-412B-92C7-A8978013DBF9}" type="datetimeFigureOut">
              <a:rPr lang="en-US" smtClean="0"/>
              <a:t>10/25/2023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C3EA38D-2ED3-4140-936A-6EA2F809411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9B28BCC-383F-412B-92C7-A8978013DBF9}"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EA38D-2ED3-4140-936A-6EA2F80941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9B28BCC-383F-412B-92C7-A8978013DBF9}"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EA38D-2ED3-4140-936A-6EA2F80941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9B28BCC-383F-412B-92C7-A8978013DBF9}"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EA38D-2ED3-4140-936A-6EA2F809411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9B28BCC-383F-412B-92C7-A8978013DBF9}"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EA38D-2ED3-4140-936A-6EA2F809411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9B28BCC-383F-412B-92C7-A8978013DBF9}"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EA38D-2ED3-4140-936A-6EA2F809411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9B28BCC-383F-412B-92C7-A8978013DBF9}" type="datetimeFigureOut">
              <a:rPr lang="en-US" smtClean="0"/>
              <a:t>10/25/2023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3EA38D-2ED3-4140-936A-6EA2F809411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B9B28BCC-383F-412B-92C7-A8978013DBF9}" type="datetimeFigureOut">
              <a:rPr lang="en-US" smtClean="0"/>
              <a:t>10/25/2023</a:t>
            </a:fld>
            <a:endParaRPr lang="en-US"/>
          </a:p>
        </p:txBody>
      </p:sp>
      <p:sp>
        <p:nvSpPr>
          <p:cNvPr id="8" name="Slide Number Placeholder 7"/>
          <p:cNvSpPr>
            <a:spLocks noGrp="1"/>
          </p:cNvSpPr>
          <p:nvPr>
            <p:ph type="sldNum" sz="quarter" idx="11"/>
          </p:nvPr>
        </p:nvSpPr>
        <p:spPr/>
        <p:txBody>
          <a:bodyPr/>
          <a:lstStyle/>
          <a:p>
            <a:fld id="{0C3EA38D-2ED3-4140-936A-6EA2F809411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B28BCC-383F-412B-92C7-A8978013DBF9}" type="datetimeFigureOut">
              <a:rPr lang="en-US" smtClean="0"/>
              <a:t>10/25/2023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3EA38D-2ED3-4140-936A-6EA2F809411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9B28BCC-383F-412B-92C7-A8978013DBF9}"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0C3EA38D-2ED3-4140-936A-6EA2F809411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B9B28BCC-383F-412B-92C7-A8978013DBF9}"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EA38D-2ED3-4140-936A-6EA2F809411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B9B28BCC-383F-412B-92C7-A8978013DBF9}" type="datetimeFigureOut">
              <a:rPr lang="en-US" smtClean="0"/>
              <a:t>10/25/2023</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0C3EA38D-2ED3-4140-936A-6EA2F809411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667000"/>
            <a:ext cx="7470648" cy="1143000"/>
          </a:xfrm>
        </p:spPr>
        <p:txBody>
          <a:bodyPr>
            <a:normAutofit fontScale="90000"/>
          </a:bodyPr>
          <a:lstStyle/>
          <a:p>
            <a:r>
              <a:rPr lang="en-US" sz="4800" b="1" dirty="0">
                <a:solidFill>
                  <a:srgbClr val="0070C0"/>
                </a:solidFill>
              </a:rPr>
              <a:t>Customer Segmentation using</a:t>
            </a:r>
            <a:br>
              <a:rPr lang="en-US" sz="4800" b="1" dirty="0">
                <a:solidFill>
                  <a:srgbClr val="0070C0"/>
                </a:solidFill>
              </a:rPr>
            </a:br>
            <a:r>
              <a:rPr lang="en-US" sz="4800" b="1" dirty="0">
                <a:solidFill>
                  <a:srgbClr val="0070C0"/>
                </a:solidFill>
              </a:rPr>
              <a:t>Data science                 </a:t>
            </a:r>
            <a:br>
              <a:rPr lang="en-US" sz="4800" dirty="0">
                <a:solidFill>
                  <a:srgbClr val="FF0000"/>
                </a:solidFill>
              </a:rPr>
            </a:br>
            <a:endParaRPr lang="en-US" dirty="0"/>
          </a:p>
        </p:txBody>
      </p:sp>
      <p:sp>
        <p:nvSpPr>
          <p:cNvPr id="3" name="Subtitle 2"/>
          <p:cNvSpPr>
            <a:spLocks noGrp="1"/>
          </p:cNvSpPr>
          <p:nvPr>
            <p:ph type="subTitle" idx="4294967295"/>
          </p:nvPr>
        </p:nvSpPr>
        <p:spPr>
          <a:xfrm flipV="1">
            <a:off x="1" y="1498919"/>
            <a:ext cx="533400" cy="45719"/>
          </a:xfrm>
        </p:spPr>
        <p:txBody>
          <a:bodyPr>
            <a:normAutofit fontScale="25000" lnSpcReduction="20000"/>
          </a:bodyPr>
          <a:lstStyle/>
          <a:p>
            <a:endParaRPr lang="en-US" sz="3200" dirty="0">
              <a:solidFill>
                <a:schemeClr val="accent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p>
        </p:txBody>
      </p:sp>
      <p:sp>
        <p:nvSpPr>
          <p:cNvPr id="3" name="Content Placeholder 2"/>
          <p:cNvSpPr>
            <a:spLocks noGrp="1"/>
          </p:cNvSpPr>
          <p:nvPr>
            <p:ph idx="1"/>
          </p:nvPr>
        </p:nvSpPr>
        <p:spPr/>
        <p:txBody>
          <a:bodyPr/>
          <a:lstStyle/>
          <a:p>
            <a:pPr fontAlgn="base"/>
            <a:r>
              <a:rPr lang="en-US" dirty="0" err="1"/>
              <a:t>set.seed</a:t>
            </a:r>
            <a:r>
              <a:rPr lang="en-US" dirty="0"/>
              <a:t>(125)</a:t>
            </a:r>
          </a:p>
          <a:p>
            <a:pPr fontAlgn="base"/>
            <a:r>
              <a:rPr lang="en-US" dirty="0" err="1"/>
              <a:t>stat_gap</a:t>
            </a:r>
            <a:r>
              <a:rPr lang="en-US" dirty="0"/>
              <a:t> &lt;- </a:t>
            </a:r>
            <a:r>
              <a:rPr lang="en-US" dirty="0" err="1"/>
              <a:t>clusGap</a:t>
            </a:r>
            <a:r>
              <a:rPr lang="en-US" dirty="0"/>
              <a:t>(</a:t>
            </a:r>
            <a:r>
              <a:rPr lang="en-US" dirty="0" err="1"/>
              <a:t>customer_data</a:t>
            </a:r>
            <a:r>
              <a:rPr lang="en-US" dirty="0"/>
              <a:t>[,3:5], FUN = </a:t>
            </a:r>
            <a:r>
              <a:rPr lang="en-US" dirty="0" err="1"/>
              <a:t>kmeans</a:t>
            </a:r>
            <a:r>
              <a:rPr lang="en-US" dirty="0"/>
              <a:t>, </a:t>
            </a:r>
            <a:r>
              <a:rPr lang="en-US" dirty="0" err="1"/>
              <a:t>nstart</a:t>
            </a:r>
            <a:r>
              <a:rPr lang="en-US" dirty="0"/>
              <a:t> = 25,</a:t>
            </a:r>
          </a:p>
          <a:p>
            <a:pPr fontAlgn="base"/>
            <a:r>
              <a:rPr lang="en-US" dirty="0"/>
              <a:t>K.max = 10, B = 50)</a:t>
            </a:r>
          </a:p>
          <a:p>
            <a:pPr fontAlgn="base"/>
            <a:r>
              <a:rPr lang="en-US" dirty="0" err="1"/>
              <a:t>fviz_gap_stat</a:t>
            </a:r>
            <a:r>
              <a:rPr lang="en-US" dirty="0"/>
              <a:t>(</a:t>
            </a:r>
            <a:r>
              <a:rPr lang="en-US" dirty="0" err="1"/>
              <a:t>stat_gap</a:t>
            </a:r>
            <a:r>
              <a:rPr lang="en-US" dirty="0"/>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22530" name="Picture 2" descr="R project"/>
          <p:cNvPicPr>
            <a:picLocks noChangeAspect="1" noChangeArrowheads="1"/>
          </p:cNvPicPr>
          <p:nvPr/>
        </p:nvPicPr>
        <p:blipFill>
          <a:blip r:embed="rId2"/>
          <a:srcRect/>
          <a:stretch>
            <a:fillRect/>
          </a:stretch>
        </p:blipFill>
        <p:spPr bwMode="auto">
          <a:xfrm>
            <a:off x="457200" y="1524000"/>
            <a:ext cx="6708775" cy="49530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Now, let us take k = 6 as our optimal cluster </a:t>
            </a:r>
          </a:p>
        </p:txBody>
      </p:sp>
      <p:sp>
        <p:nvSpPr>
          <p:cNvPr id="3" name="Content Placeholder 2"/>
          <p:cNvSpPr>
            <a:spLocks noGrp="1"/>
          </p:cNvSpPr>
          <p:nvPr>
            <p:ph sz="half" idx="1"/>
          </p:nvPr>
        </p:nvSpPr>
        <p:spPr/>
        <p:txBody>
          <a:bodyPr/>
          <a:lstStyle/>
          <a:p>
            <a:endParaRPr lang="en-US" dirty="0"/>
          </a:p>
          <a:p>
            <a:r>
              <a:rPr lang="en-US" dirty="0">
                <a:solidFill>
                  <a:srgbClr val="92D050"/>
                </a:solidFill>
              </a:rPr>
              <a:t>CODE</a:t>
            </a:r>
            <a:r>
              <a:rPr lang="en-US" dirty="0"/>
              <a:t>:</a:t>
            </a:r>
          </a:p>
          <a:p>
            <a:pPr fontAlgn="base"/>
            <a:r>
              <a:rPr lang="en-US" dirty="0"/>
              <a:t>k6&lt;-</a:t>
            </a:r>
            <a:r>
              <a:rPr lang="en-US" dirty="0" err="1"/>
              <a:t>kmeans</a:t>
            </a:r>
            <a:r>
              <a:rPr lang="en-US" dirty="0"/>
              <a:t>(</a:t>
            </a:r>
            <a:r>
              <a:rPr lang="en-US" dirty="0" err="1"/>
              <a:t>customer_data</a:t>
            </a:r>
            <a:r>
              <a:rPr lang="en-US" dirty="0"/>
              <a:t>[,3:5],6,iter.max=100,nstart=50,algorithm="Lloyd")</a:t>
            </a:r>
          </a:p>
          <a:p>
            <a:pPr fontAlgn="base"/>
            <a:r>
              <a:rPr lang="en-US" dirty="0"/>
              <a:t>k6</a:t>
            </a:r>
          </a:p>
          <a:p>
            <a:endParaRPr lang="en-US" dirty="0"/>
          </a:p>
        </p:txBody>
      </p:sp>
      <p:sp>
        <p:nvSpPr>
          <p:cNvPr id="5" name="Content Placeholder 4"/>
          <p:cNvSpPr>
            <a:spLocks noGrp="1"/>
          </p:cNvSpPr>
          <p:nvPr>
            <p:ph sz="half" idx="2"/>
          </p:nvPr>
        </p:nvSpPr>
        <p:spPr/>
        <p:txBody>
          <a:bodyPr/>
          <a:lstStyle/>
          <a:p>
            <a:r>
              <a:rPr lang="en-US" dirty="0">
                <a:solidFill>
                  <a:srgbClr val="92D050"/>
                </a:solidFill>
              </a:rPr>
              <a:t>output</a:t>
            </a:r>
          </a:p>
        </p:txBody>
      </p:sp>
      <p:pic>
        <p:nvPicPr>
          <p:cNvPr id="25602" name="Picture 2" descr="data science project"/>
          <p:cNvPicPr>
            <a:picLocks noChangeAspect="1" noChangeArrowheads="1"/>
          </p:cNvPicPr>
          <p:nvPr/>
        </p:nvPicPr>
        <p:blipFill>
          <a:blip r:embed="rId2"/>
          <a:srcRect/>
          <a:stretch>
            <a:fillRect/>
          </a:stretch>
        </p:blipFill>
        <p:spPr bwMode="auto">
          <a:xfrm>
            <a:off x="4419600" y="2362200"/>
            <a:ext cx="4419600" cy="390525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3100" dirty="0">
                <a:solidFill>
                  <a:srgbClr val="00B0F0"/>
                </a:solidFill>
              </a:rPr>
              <a:t>Visualizing the Clustering Results using the First Two Principle Components</a:t>
            </a:r>
            <a:br>
              <a:rPr lang="en-US" dirty="0"/>
            </a:br>
            <a:endParaRPr lang="en-US" dirty="0"/>
          </a:p>
        </p:txBody>
      </p:sp>
      <p:sp>
        <p:nvSpPr>
          <p:cNvPr id="8" name="Content Placeholder 7"/>
          <p:cNvSpPr>
            <a:spLocks noGrp="1"/>
          </p:cNvSpPr>
          <p:nvPr>
            <p:ph idx="1"/>
          </p:nvPr>
        </p:nvSpPr>
        <p:spPr/>
        <p:txBody>
          <a:bodyPr/>
          <a:lstStyle/>
          <a:p>
            <a:pPr fontAlgn="base"/>
            <a:r>
              <a:rPr lang="en-US" sz="2000" b="1" dirty="0">
                <a:solidFill>
                  <a:srgbClr val="FF0000"/>
                </a:solidFill>
              </a:rPr>
              <a:t>Code:</a:t>
            </a:r>
            <a:endParaRPr lang="en-US" sz="2000" dirty="0">
              <a:solidFill>
                <a:srgbClr val="FF0000"/>
              </a:solidFill>
            </a:endParaRPr>
          </a:p>
          <a:p>
            <a:pPr fontAlgn="base"/>
            <a:r>
              <a:rPr lang="en-US" sz="2000" dirty="0" err="1"/>
              <a:t>pcclust</a:t>
            </a:r>
            <a:r>
              <a:rPr lang="en-US" sz="2000" dirty="0"/>
              <a:t>=</a:t>
            </a:r>
            <a:r>
              <a:rPr lang="en-US" sz="2000" dirty="0" err="1"/>
              <a:t>prcomp</a:t>
            </a:r>
            <a:r>
              <a:rPr lang="en-US" sz="2000" dirty="0"/>
              <a:t>(</a:t>
            </a:r>
            <a:r>
              <a:rPr lang="en-US" sz="2000" dirty="0" err="1"/>
              <a:t>customer_data</a:t>
            </a:r>
            <a:r>
              <a:rPr lang="en-US" sz="2000" dirty="0"/>
              <a:t>[,3:5],scale=</a:t>
            </a:r>
            <a:r>
              <a:rPr lang="en-US" sz="2000" b="1" dirty="0"/>
              <a:t>FALSE</a:t>
            </a:r>
            <a:r>
              <a:rPr lang="en-US" sz="2000" dirty="0"/>
              <a:t>) #principal component analysis</a:t>
            </a:r>
          </a:p>
          <a:p>
            <a:pPr fontAlgn="base"/>
            <a:r>
              <a:rPr lang="en-US" sz="2000" dirty="0"/>
              <a:t>summary(</a:t>
            </a:r>
            <a:r>
              <a:rPr lang="en-US" sz="2000" dirty="0" err="1"/>
              <a:t>pcclust</a:t>
            </a:r>
            <a:r>
              <a:rPr lang="en-US" sz="2000" dirty="0"/>
              <a:t>)</a:t>
            </a:r>
          </a:p>
          <a:p>
            <a:pPr fontAlgn="base"/>
            <a:r>
              <a:rPr lang="en-US" sz="2000" dirty="0" err="1"/>
              <a:t>pcclust$rotation</a:t>
            </a:r>
            <a:r>
              <a:rPr lang="en-US" sz="2000" dirty="0"/>
              <a:t>[,1:2]</a:t>
            </a:r>
          </a:p>
          <a:p>
            <a:endParaRPr lang="en-US" dirty="0"/>
          </a:p>
          <a:p>
            <a:r>
              <a:rPr lang="en-US" sz="2400" dirty="0">
                <a:solidFill>
                  <a:srgbClr val="FF0000"/>
                </a:solidFill>
              </a:rPr>
              <a:t>output</a:t>
            </a:r>
          </a:p>
        </p:txBody>
      </p:sp>
      <p:pic>
        <p:nvPicPr>
          <p:cNvPr id="26626" name="Picture 2" descr="clustering in R"/>
          <p:cNvPicPr>
            <a:picLocks noChangeAspect="1" noChangeArrowheads="1"/>
          </p:cNvPicPr>
          <p:nvPr/>
        </p:nvPicPr>
        <p:blipFill>
          <a:blip r:embed="rId2"/>
          <a:srcRect/>
          <a:stretch>
            <a:fillRect/>
          </a:stretch>
        </p:blipFill>
        <p:spPr bwMode="auto">
          <a:xfrm>
            <a:off x="381000" y="4419600"/>
            <a:ext cx="8153400" cy="22098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232202"/>
          </a:xfrm>
          <a:prstGeom prst="rect">
            <a:avLst/>
          </a:prstGeom>
        </p:spPr>
        <p:txBody>
          <a:bodyPr wrap="square">
            <a:spAutoFit/>
          </a:bodyPr>
          <a:lstStyle/>
          <a:p>
            <a:pPr fontAlgn="base"/>
            <a:r>
              <a:rPr lang="en-US" sz="2800" b="1" dirty="0">
                <a:solidFill>
                  <a:srgbClr val="00B050"/>
                </a:solidFill>
              </a:rPr>
              <a:t>Code:</a:t>
            </a:r>
            <a:endParaRPr lang="en-US" sz="2800" dirty="0">
              <a:solidFill>
                <a:srgbClr val="00B050"/>
              </a:solidFill>
            </a:endParaRPr>
          </a:p>
          <a:p>
            <a:pPr fontAlgn="base">
              <a:buFont typeface="Arial" pitchFamily="34" charset="0"/>
              <a:buChar char="•"/>
            </a:pPr>
            <a:endParaRPr lang="en-US" b="1" dirty="0"/>
          </a:p>
          <a:p>
            <a:pPr fontAlgn="base">
              <a:buFont typeface="Arial" pitchFamily="34" charset="0"/>
              <a:buChar char="•"/>
            </a:pPr>
            <a:endParaRPr lang="en-US" b="1" dirty="0"/>
          </a:p>
          <a:p>
            <a:pPr fontAlgn="base">
              <a:buFont typeface="Arial" pitchFamily="34" charset="0"/>
              <a:buChar char="•"/>
            </a:pPr>
            <a:endParaRPr lang="en-US" b="1" dirty="0"/>
          </a:p>
          <a:p>
            <a:pPr fontAlgn="base">
              <a:buFont typeface="Arial" pitchFamily="34" charset="0"/>
              <a:buChar char="•"/>
            </a:pPr>
            <a:endParaRPr lang="en-US" b="1" dirty="0"/>
          </a:p>
          <a:p>
            <a:pPr fontAlgn="base">
              <a:buFont typeface="Arial" pitchFamily="34" charset="0"/>
              <a:buChar char="•"/>
            </a:pPr>
            <a:endParaRPr lang="en-US" b="1" dirty="0"/>
          </a:p>
          <a:p>
            <a:pPr fontAlgn="base">
              <a:buFont typeface="Arial" pitchFamily="34" charset="0"/>
              <a:buChar char="•"/>
            </a:pPr>
            <a:endParaRPr lang="en-US" b="1" dirty="0"/>
          </a:p>
          <a:p>
            <a:pPr fontAlgn="base">
              <a:buFont typeface="Arial" pitchFamily="34" charset="0"/>
              <a:buChar char="•"/>
            </a:pPr>
            <a:r>
              <a:rPr lang="en-US" b="1" dirty="0" err="1"/>
              <a:t>set.seed</a:t>
            </a:r>
            <a:r>
              <a:rPr lang="en-US" b="1" dirty="0"/>
              <a:t>(1)</a:t>
            </a:r>
          </a:p>
          <a:p>
            <a:pPr fontAlgn="base">
              <a:buFont typeface="Arial" pitchFamily="34" charset="0"/>
              <a:buChar char="•"/>
            </a:pPr>
            <a:endParaRPr lang="en-US" b="1" dirty="0"/>
          </a:p>
          <a:p>
            <a:pPr fontAlgn="base">
              <a:buFont typeface="Arial" pitchFamily="34" charset="0"/>
              <a:buChar char="•"/>
            </a:pPr>
            <a:r>
              <a:rPr lang="en-US" b="1" dirty="0" err="1"/>
              <a:t>ggplot</a:t>
            </a:r>
            <a:r>
              <a:rPr lang="en-US" b="1" dirty="0"/>
              <a:t>(</a:t>
            </a:r>
            <a:r>
              <a:rPr lang="en-US" b="1" dirty="0" err="1"/>
              <a:t>customer_data</a:t>
            </a:r>
            <a:r>
              <a:rPr lang="en-US" b="1" dirty="0"/>
              <a:t>, </a:t>
            </a:r>
            <a:r>
              <a:rPr lang="en-US" b="1" dirty="0" err="1"/>
              <a:t>aes</a:t>
            </a:r>
            <a:r>
              <a:rPr lang="en-US" b="1" dirty="0"/>
              <a:t>(x =</a:t>
            </a:r>
            <a:r>
              <a:rPr lang="en-US" b="1" dirty="0" err="1"/>
              <a:t>Annual.Income</a:t>
            </a:r>
            <a:r>
              <a:rPr lang="en-US" b="1" dirty="0"/>
              <a:t>..k.., y = </a:t>
            </a:r>
            <a:r>
              <a:rPr lang="en-US" b="1" dirty="0" err="1"/>
              <a:t>Spending.Score</a:t>
            </a:r>
            <a:r>
              <a:rPr lang="en-US" b="1" dirty="0"/>
              <a:t>..1.100.)) + </a:t>
            </a:r>
          </a:p>
          <a:p>
            <a:pPr fontAlgn="base">
              <a:buFont typeface="Arial" pitchFamily="34" charset="0"/>
              <a:buChar char="•"/>
            </a:pPr>
            <a:r>
              <a:rPr lang="en-US" b="1" dirty="0" err="1"/>
              <a:t>geom_point</a:t>
            </a:r>
            <a:r>
              <a:rPr lang="en-US" b="1" dirty="0"/>
              <a:t>(stat = "identity", </a:t>
            </a:r>
            <a:r>
              <a:rPr lang="en-US" b="1" dirty="0" err="1"/>
              <a:t>aes</a:t>
            </a:r>
            <a:r>
              <a:rPr lang="en-US" b="1" dirty="0"/>
              <a:t>(color = </a:t>
            </a:r>
            <a:r>
              <a:rPr lang="en-US" b="1" dirty="0" err="1"/>
              <a:t>as.factor</a:t>
            </a:r>
            <a:r>
              <a:rPr lang="en-US" b="1" dirty="0"/>
              <a:t>(k6$cluster))) +</a:t>
            </a:r>
          </a:p>
          <a:p>
            <a:pPr fontAlgn="base">
              <a:buFont typeface="Arial" pitchFamily="34" charset="0"/>
              <a:buChar char="•"/>
            </a:pPr>
            <a:r>
              <a:rPr lang="en-US" b="1" dirty="0" err="1"/>
              <a:t>scale_color_discrete</a:t>
            </a:r>
            <a:r>
              <a:rPr lang="en-US" b="1" dirty="0"/>
              <a:t>(name=" ",</a:t>
            </a:r>
          </a:p>
          <a:p>
            <a:pPr fontAlgn="base">
              <a:buFont typeface="Arial" pitchFamily="34" charset="0"/>
              <a:buChar char="•"/>
            </a:pPr>
            <a:endParaRPr lang="en-US" b="1" dirty="0"/>
          </a:p>
          <a:p>
            <a:pPr fontAlgn="base">
              <a:buFont typeface="Arial" pitchFamily="34" charset="0"/>
              <a:buChar char="•"/>
            </a:pPr>
            <a:r>
              <a:rPr lang="en-US" b="1" dirty="0"/>
              <a:t>breaks=c("1", "2", "3", "4", "5","6"),</a:t>
            </a:r>
          </a:p>
          <a:p>
            <a:pPr fontAlgn="base">
              <a:buFont typeface="Arial" pitchFamily="34" charset="0"/>
              <a:buChar char="•"/>
            </a:pPr>
            <a:endParaRPr lang="en-US" b="1" dirty="0"/>
          </a:p>
          <a:p>
            <a:pPr fontAlgn="base">
              <a:buFont typeface="Arial" pitchFamily="34" charset="0"/>
              <a:buChar char="•"/>
            </a:pPr>
            <a:r>
              <a:rPr lang="en-US" b="1" dirty="0"/>
              <a:t>labels=c("Cluster 1", "Cluster 2", "Cluster 3", "Cluster 4", "Cluster 5","Cluster 6")) +</a:t>
            </a:r>
          </a:p>
          <a:p>
            <a:pPr fontAlgn="base">
              <a:buFont typeface="Arial" pitchFamily="34" charset="0"/>
              <a:buChar char="•"/>
            </a:pPr>
            <a:r>
              <a:rPr lang="en-US" b="1" dirty="0" err="1"/>
              <a:t>ggtitle</a:t>
            </a:r>
            <a:r>
              <a:rPr lang="en-US" b="1" dirty="0"/>
              <a:t>("Segments of Mall Customers", subtitle = "Using K-means </a:t>
            </a:r>
            <a:r>
              <a:rPr lang="en-US" dirty="0"/>
              <a:t>Clustering")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B050"/>
                </a:solidFill>
              </a:rPr>
              <a:t>OUTPUT:</a:t>
            </a:r>
          </a:p>
        </p:txBody>
      </p:sp>
      <p:pic>
        <p:nvPicPr>
          <p:cNvPr id="3" name="Picture 2" descr="PCA Cluster Graph in ML"/>
          <p:cNvPicPr>
            <a:picLocks noChangeAspect="1" noChangeArrowheads="1"/>
          </p:cNvPicPr>
          <p:nvPr/>
        </p:nvPicPr>
        <p:blipFill>
          <a:blip r:embed="rId2"/>
          <a:srcRect/>
          <a:stretch>
            <a:fillRect/>
          </a:stretch>
        </p:blipFill>
        <p:spPr bwMode="auto">
          <a:xfrm>
            <a:off x="0" y="1600200"/>
            <a:ext cx="9144000" cy="52578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B050"/>
                </a:solidFill>
              </a:rPr>
              <a:t>CODE:</a:t>
            </a:r>
          </a:p>
        </p:txBody>
      </p:sp>
      <p:sp>
        <p:nvSpPr>
          <p:cNvPr id="3" name="Rectangle 2"/>
          <p:cNvSpPr/>
          <p:nvPr/>
        </p:nvSpPr>
        <p:spPr>
          <a:xfrm>
            <a:off x="533400" y="1828800"/>
            <a:ext cx="7543800" cy="3447098"/>
          </a:xfrm>
          <a:prstGeom prst="rect">
            <a:avLst/>
          </a:prstGeom>
        </p:spPr>
        <p:txBody>
          <a:bodyPr wrap="square">
            <a:spAutoFit/>
          </a:bodyPr>
          <a:lstStyle/>
          <a:p>
            <a:pPr fontAlgn="base"/>
            <a:endParaRPr lang="en-US" dirty="0"/>
          </a:p>
          <a:p>
            <a:pPr fontAlgn="base">
              <a:buFont typeface="Wingdings" pitchFamily="2" charset="2"/>
              <a:buChar char="Ø"/>
            </a:pPr>
            <a:r>
              <a:rPr lang="en-US" sz="2000" dirty="0" err="1"/>
              <a:t>geom_point</a:t>
            </a:r>
            <a:r>
              <a:rPr lang="en-US" sz="2000" dirty="0"/>
              <a:t>(stat = "identity", </a:t>
            </a:r>
            <a:r>
              <a:rPr lang="en-US" sz="2000" dirty="0" err="1"/>
              <a:t>aes</a:t>
            </a:r>
            <a:r>
              <a:rPr lang="en-US" sz="2000" dirty="0"/>
              <a:t>(color = </a:t>
            </a:r>
            <a:r>
              <a:rPr lang="en-US" sz="2000" dirty="0" err="1"/>
              <a:t>as.factor</a:t>
            </a:r>
            <a:r>
              <a:rPr lang="en-US" sz="2000" dirty="0"/>
              <a:t>(k6$cluster))) +</a:t>
            </a:r>
          </a:p>
          <a:p>
            <a:pPr fontAlgn="base">
              <a:buFont typeface="Wingdings" pitchFamily="2" charset="2"/>
              <a:buChar char="Ø"/>
            </a:pPr>
            <a:r>
              <a:rPr lang="en-US" sz="2000" dirty="0" err="1"/>
              <a:t>scale_color_discrete</a:t>
            </a:r>
            <a:r>
              <a:rPr lang="en-US" sz="2000" dirty="0"/>
              <a:t>(name=" ",</a:t>
            </a:r>
          </a:p>
          <a:p>
            <a:pPr fontAlgn="base">
              <a:buFont typeface="Wingdings" pitchFamily="2" charset="2"/>
              <a:buChar char="Ø"/>
            </a:pPr>
            <a:r>
              <a:rPr lang="en-US" sz="2000" dirty="0" err="1"/>
              <a:t>ggplot</a:t>
            </a:r>
            <a:r>
              <a:rPr lang="en-US" sz="2000" dirty="0"/>
              <a:t>(</a:t>
            </a:r>
            <a:r>
              <a:rPr lang="en-US" sz="2000" dirty="0" err="1"/>
              <a:t>customer_data</a:t>
            </a:r>
            <a:r>
              <a:rPr lang="en-US" sz="2000" dirty="0"/>
              <a:t>, </a:t>
            </a:r>
            <a:r>
              <a:rPr lang="en-US" sz="2000" dirty="0" err="1"/>
              <a:t>aes</a:t>
            </a:r>
            <a:r>
              <a:rPr lang="en-US" sz="2000" dirty="0"/>
              <a:t>(x =</a:t>
            </a:r>
            <a:r>
              <a:rPr lang="en-US" sz="2000" dirty="0" err="1"/>
              <a:t>Spending.Score</a:t>
            </a:r>
            <a:r>
              <a:rPr lang="en-US" sz="2000" dirty="0"/>
              <a:t>..1.100., y =Age)) + </a:t>
            </a:r>
          </a:p>
          <a:p>
            <a:pPr fontAlgn="base">
              <a:buFont typeface="Wingdings" pitchFamily="2" charset="2"/>
              <a:buChar char="Ø"/>
            </a:pPr>
            <a:r>
              <a:rPr lang="en-US" sz="2000" dirty="0"/>
              <a:t>breaks=c("1", "2", "3", "4", "5","6"),</a:t>
            </a:r>
          </a:p>
          <a:p>
            <a:pPr fontAlgn="base">
              <a:buFont typeface="Wingdings" pitchFamily="2" charset="2"/>
              <a:buChar char="Ø"/>
            </a:pPr>
            <a:r>
              <a:rPr lang="en-US" sz="2000" dirty="0"/>
              <a:t>labels=c("Cluster 1", "Cluster 2", "Cluster 3", "Cluster 4", "Cluster 5","Cluster 6")) +</a:t>
            </a:r>
          </a:p>
          <a:p>
            <a:pPr fontAlgn="base">
              <a:buFont typeface="Wingdings" pitchFamily="2" charset="2"/>
              <a:buChar char="Ø"/>
            </a:pPr>
            <a:r>
              <a:rPr lang="en-US" sz="2000" dirty="0" err="1"/>
              <a:t>ggtitle</a:t>
            </a:r>
            <a:r>
              <a:rPr lang="en-US" sz="2000" dirty="0"/>
              <a:t>("Segments of Mall Customers", subtitle = "Using K-means Clustering")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B050"/>
                </a:solidFill>
              </a:rPr>
              <a:t>OUTPUT:</a:t>
            </a:r>
          </a:p>
        </p:txBody>
      </p:sp>
      <p:pic>
        <p:nvPicPr>
          <p:cNvPr id="28674" name="Picture 2" descr="customer segmentation in R"/>
          <p:cNvPicPr>
            <a:picLocks noChangeAspect="1" noChangeArrowheads="1"/>
          </p:cNvPicPr>
          <p:nvPr/>
        </p:nvPicPr>
        <p:blipFill>
          <a:blip r:embed="rId2"/>
          <a:srcRect/>
          <a:stretch>
            <a:fillRect/>
          </a:stretch>
        </p:blipFill>
        <p:spPr bwMode="auto">
          <a:xfrm>
            <a:off x="228600" y="1828800"/>
            <a:ext cx="8425729" cy="47244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3200400" cy="730250"/>
          </a:xfrm>
        </p:spPr>
        <p:txBody>
          <a:bodyPr>
            <a:normAutofit/>
          </a:bodyPr>
          <a:lstStyle/>
          <a:p>
            <a:r>
              <a:rPr lang="en-US" dirty="0"/>
              <a:t>Determining Optimal Clusters</a:t>
            </a:r>
            <a:br>
              <a:rPr lang="en-US" dirty="0"/>
            </a:br>
            <a:endParaRPr lang="en-US" dirty="0"/>
          </a:p>
        </p:txBody>
      </p:sp>
      <p:sp>
        <p:nvSpPr>
          <p:cNvPr id="4" name="Text Placeholder 3"/>
          <p:cNvSpPr>
            <a:spLocks noGrp="1"/>
          </p:cNvSpPr>
          <p:nvPr>
            <p:ph type="body" idx="2"/>
          </p:nvPr>
        </p:nvSpPr>
        <p:spPr>
          <a:xfrm>
            <a:off x="381000" y="1981200"/>
            <a:ext cx="3084513" cy="2667000"/>
          </a:xfrm>
        </p:spPr>
        <p:txBody>
          <a:bodyPr>
            <a:noAutofit/>
          </a:bodyPr>
          <a:lstStyle/>
          <a:p>
            <a:r>
              <a:rPr lang="en-US" sz="2000" dirty="0"/>
              <a:t>While working with clusters, you need to specify the number of clusters to use. You would like to utilize the optimal number of clusters. To help you in determining the optimal clusters, there are three popular methods.</a:t>
            </a:r>
          </a:p>
        </p:txBody>
      </p:sp>
      <p:sp>
        <p:nvSpPr>
          <p:cNvPr id="3" name="Content Placeholder 2"/>
          <p:cNvSpPr>
            <a:spLocks noGrp="1"/>
          </p:cNvSpPr>
          <p:nvPr>
            <p:ph sz="half" idx="1"/>
          </p:nvPr>
        </p:nvSpPr>
        <p:spPr>
          <a:xfrm>
            <a:off x="4572000" y="914400"/>
            <a:ext cx="4425950" cy="4419600"/>
          </a:xfrm>
        </p:spPr>
        <p:txBody>
          <a:bodyPr/>
          <a:lstStyle/>
          <a:p>
            <a:pPr>
              <a:buNone/>
            </a:pPr>
            <a:r>
              <a:rPr lang="en-US" sz="3200" b="1" dirty="0">
                <a:solidFill>
                  <a:srgbClr val="7030A0"/>
                </a:solidFill>
              </a:rPr>
              <a:t>   Methods</a:t>
            </a:r>
          </a:p>
          <a:p>
            <a:pPr>
              <a:buNone/>
            </a:pPr>
            <a:endParaRPr lang="en-US" b="1" dirty="0">
              <a:solidFill>
                <a:srgbClr val="7030A0"/>
              </a:solidFill>
            </a:endParaRPr>
          </a:p>
          <a:p>
            <a:pPr fontAlgn="base"/>
            <a:r>
              <a:rPr lang="en-US" sz="1800" dirty="0"/>
              <a:t>Elbow method</a:t>
            </a:r>
          </a:p>
          <a:p>
            <a:pPr fontAlgn="base"/>
            <a:r>
              <a:rPr lang="en-US" sz="1800" dirty="0"/>
              <a:t>Silhouette method</a:t>
            </a:r>
          </a:p>
          <a:p>
            <a:pPr fontAlgn="base"/>
            <a:r>
              <a:rPr lang="en-US" sz="1800" dirty="0"/>
              <a:t>Gap statistic</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dirty="0">
                <a:solidFill>
                  <a:srgbClr val="0070C0"/>
                </a:solidFill>
              </a:rPr>
              <a:t>Elbow Method</a:t>
            </a:r>
            <a:br>
              <a:rPr lang="en-US" dirty="0"/>
            </a:br>
            <a:endParaRPr lang="en-US" dirty="0"/>
          </a:p>
        </p:txBody>
      </p:sp>
      <p:sp>
        <p:nvSpPr>
          <p:cNvPr id="10" name="Content Placeholder 9"/>
          <p:cNvSpPr>
            <a:spLocks noGrp="1"/>
          </p:cNvSpPr>
          <p:nvPr>
            <p:ph idx="1"/>
          </p:nvPr>
        </p:nvSpPr>
        <p:spPr/>
        <p:txBody>
          <a:bodyPr>
            <a:normAutofit fontScale="62500" lnSpcReduction="20000"/>
          </a:bodyPr>
          <a:lstStyle/>
          <a:p>
            <a:pPr fontAlgn="base"/>
            <a:r>
              <a:rPr lang="en-US" b="1" dirty="0">
                <a:solidFill>
                  <a:schemeClr val="tx1">
                    <a:lumMod val="95000"/>
                  </a:schemeClr>
                </a:solidFill>
              </a:rPr>
              <a:t>The main goal behind cluster partitioning methods like k-means is to define the clusters such that the intra-cluster variation stays minimum.</a:t>
            </a:r>
          </a:p>
          <a:p>
            <a:pPr fontAlgn="base"/>
            <a:r>
              <a:rPr lang="en-US" b="1" dirty="0">
                <a:solidFill>
                  <a:schemeClr val="tx1">
                    <a:lumMod val="95000"/>
                  </a:schemeClr>
                </a:solidFill>
              </a:rPr>
              <a:t>minimize(sum W(Ck)), k=1…k</a:t>
            </a:r>
          </a:p>
          <a:p>
            <a:pPr fontAlgn="base"/>
            <a:r>
              <a:rPr lang="en-US" b="1" dirty="0">
                <a:solidFill>
                  <a:schemeClr val="tx1">
                    <a:lumMod val="95000"/>
                  </a:schemeClr>
                </a:solidFill>
              </a:rPr>
              <a:t>Where Ck represents the </a:t>
            </a:r>
            <a:r>
              <a:rPr lang="en-US" b="1" dirty="0" err="1">
                <a:solidFill>
                  <a:schemeClr val="tx1">
                    <a:lumMod val="95000"/>
                  </a:schemeClr>
                </a:solidFill>
              </a:rPr>
              <a:t>kth</a:t>
            </a:r>
            <a:r>
              <a:rPr lang="en-US" b="1" dirty="0">
                <a:solidFill>
                  <a:schemeClr val="tx1">
                    <a:lumMod val="95000"/>
                  </a:schemeClr>
                </a:solidFill>
              </a:rPr>
              <a:t> cluster and W(Ck) denotes the intra-cluster variation. With the measurement of the total intra-cluster variation, one can evaluate the compactness of the clustering boundary. We can then proceed to define the optimal clusters as follows –</a:t>
            </a:r>
          </a:p>
          <a:p>
            <a:pPr fontAlgn="base"/>
            <a:r>
              <a:rPr lang="en-US" b="1" dirty="0">
                <a:solidFill>
                  <a:schemeClr val="tx1">
                    <a:lumMod val="95000"/>
                  </a:schemeClr>
                </a:solidFill>
              </a:rPr>
              <a:t>First, we calculate the clustering algorithm for several values of k. This can be done by creating a variation within k from 1 to 10 clusters. We then calculate the total intra-cluster sum of square (</a:t>
            </a:r>
            <a:r>
              <a:rPr lang="en-US" b="1" dirty="0" err="1">
                <a:solidFill>
                  <a:schemeClr val="tx1">
                    <a:lumMod val="95000"/>
                  </a:schemeClr>
                </a:solidFill>
              </a:rPr>
              <a:t>iss</a:t>
            </a:r>
            <a:r>
              <a:rPr lang="en-US" b="1" dirty="0">
                <a:solidFill>
                  <a:schemeClr val="tx1">
                    <a:lumMod val="95000"/>
                  </a:schemeClr>
                </a:solidFill>
              </a:rPr>
              <a:t>). Then, we proceed to plot </a:t>
            </a:r>
            <a:r>
              <a:rPr lang="en-US" b="1" dirty="0" err="1">
                <a:solidFill>
                  <a:schemeClr val="tx1">
                    <a:lumMod val="95000"/>
                  </a:schemeClr>
                </a:solidFill>
              </a:rPr>
              <a:t>iss</a:t>
            </a:r>
            <a:r>
              <a:rPr lang="en-US" b="1" dirty="0">
                <a:solidFill>
                  <a:schemeClr val="tx1">
                    <a:lumMod val="95000"/>
                  </a:schemeClr>
                </a:solidFill>
              </a:rPr>
              <a:t> based on the number of k clusters. This plot denotes the appropriate number of clusters required in our model. In the plot, the location of a bend or a knee is the indication of the optimum number of clusters. Let us implement this in R as follows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  </a:t>
            </a:r>
            <a:r>
              <a:rPr lang="en-US" sz="5400" dirty="0">
                <a:solidFill>
                  <a:srgbClr val="00B0F0"/>
                </a:solidFill>
              </a:rPr>
              <a:t>CODE</a:t>
            </a:r>
            <a:endParaRPr lang="en-US" dirty="0">
              <a:solidFill>
                <a:srgbClr val="00B0F0"/>
              </a:solidFill>
            </a:endParaRPr>
          </a:p>
        </p:txBody>
      </p:sp>
      <p:sp>
        <p:nvSpPr>
          <p:cNvPr id="3" name="Content Placeholder 2"/>
          <p:cNvSpPr>
            <a:spLocks noGrp="1"/>
          </p:cNvSpPr>
          <p:nvPr>
            <p:ph idx="1"/>
          </p:nvPr>
        </p:nvSpPr>
        <p:spPr/>
        <p:txBody>
          <a:bodyPr>
            <a:normAutofit lnSpcReduction="10000"/>
          </a:bodyPr>
          <a:lstStyle/>
          <a:p>
            <a:pPr fontAlgn="base"/>
            <a:r>
              <a:rPr lang="en-US" sz="2000" dirty="0"/>
              <a:t>library(</a:t>
            </a:r>
            <a:r>
              <a:rPr lang="en-US" sz="2000" dirty="0" err="1"/>
              <a:t>purrr</a:t>
            </a:r>
            <a:r>
              <a:rPr lang="en-US" sz="2000" dirty="0"/>
              <a:t>)</a:t>
            </a:r>
          </a:p>
          <a:p>
            <a:pPr fontAlgn="base"/>
            <a:r>
              <a:rPr lang="en-US" sz="2000" dirty="0" err="1"/>
              <a:t>set.seed</a:t>
            </a:r>
            <a:r>
              <a:rPr lang="en-US" sz="2000" dirty="0"/>
              <a:t>(123)</a:t>
            </a:r>
          </a:p>
          <a:p>
            <a:pPr fontAlgn="base"/>
            <a:r>
              <a:rPr lang="en-US" sz="2000" dirty="0"/>
              <a:t># function to calculate total intra-cluster sum of square </a:t>
            </a:r>
          </a:p>
          <a:p>
            <a:pPr fontAlgn="base"/>
            <a:r>
              <a:rPr lang="en-US" sz="2000" dirty="0" err="1"/>
              <a:t>iss</a:t>
            </a:r>
            <a:r>
              <a:rPr lang="en-US" sz="2000" dirty="0"/>
              <a:t> &lt;- </a:t>
            </a:r>
            <a:r>
              <a:rPr lang="en-US" sz="2000" b="1" dirty="0"/>
              <a:t>function</a:t>
            </a:r>
            <a:r>
              <a:rPr lang="en-US" sz="2000" dirty="0"/>
              <a:t>(k) {</a:t>
            </a:r>
          </a:p>
          <a:p>
            <a:pPr fontAlgn="base"/>
            <a:r>
              <a:rPr lang="en-US" sz="2000" dirty="0" err="1"/>
              <a:t>kmeans</a:t>
            </a:r>
            <a:r>
              <a:rPr lang="en-US" sz="2000" dirty="0"/>
              <a:t>(</a:t>
            </a:r>
            <a:r>
              <a:rPr lang="en-US" sz="2000" dirty="0" err="1"/>
              <a:t>customer_data</a:t>
            </a:r>
            <a:r>
              <a:rPr lang="en-US" sz="2000" dirty="0"/>
              <a:t>[,3:5],</a:t>
            </a:r>
            <a:r>
              <a:rPr lang="en-US" sz="2000" dirty="0" err="1"/>
              <a:t>k,iter.max</a:t>
            </a:r>
            <a:r>
              <a:rPr lang="en-US" sz="2000" dirty="0"/>
              <a:t>=100,nstart=100,algorithm="Lloyd" )$</a:t>
            </a:r>
            <a:r>
              <a:rPr lang="en-US" sz="2000" dirty="0" err="1"/>
              <a:t>tot.withinss</a:t>
            </a:r>
            <a:endParaRPr lang="en-US" sz="2000" dirty="0"/>
          </a:p>
          <a:p>
            <a:pPr fontAlgn="base"/>
            <a:r>
              <a:rPr lang="en-US" sz="2000" dirty="0"/>
              <a:t>}</a:t>
            </a:r>
          </a:p>
          <a:p>
            <a:pPr fontAlgn="base"/>
            <a:r>
              <a:rPr lang="en-US" sz="2000" dirty="0" err="1"/>
              <a:t>k.values</a:t>
            </a:r>
            <a:r>
              <a:rPr lang="en-US" sz="2000" dirty="0"/>
              <a:t> &lt;- 1:10</a:t>
            </a:r>
          </a:p>
          <a:p>
            <a:pPr fontAlgn="base"/>
            <a:r>
              <a:rPr lang="en-US" sz="2000" dirty="0" err="1"/>
              <a:t>iss_values</a:t>
            </a:r>
            <a:r>
              <a:rPr lang="en-US" sz="2000" dirty="0"/>
              <a:t> &lt;- </a:t>
            </a:r>
            <a:r>
              <a:rPr lang="en-US" sz="2000" dirty="0" err="1"/>
              <a:t>map_dbl</a:t>
            </a:r>
            <a:r>
              <a:rPr lang="en-US" sz="2000" dirty="0"/>
              <a:t>(</a:t>
            </a:r>
            <a:r>
              <a:rPr lang="en-US" sz="2000" dirty="0" err="1"/>
              <a:t>k.values</a:t>
            </a:r>
            <a:r>
              <a:rPr lang="en-US" sz="2000" dirty="0"/>
              <a:t>, </a:t>
            </a:r>
            <a:r>
              <a:rPr lang="en-US" sz="2000" dirty="0" err="1"/>
              <a:t>iss</a:t>
            </a:r>
            <a:r>
              <a:rPr lang="en-US" sz="2000" dirty="0"/>
              <a:t>)</a:t>
            </a:r>
          </a:p>
          <a:p>
            <a:pPr fontAlgn="base"/>
            <a:r>
              <a:rPr lang="en-US" sz="2000" dirty="0"/>
              <a:t>plot(</a:t>
            </a:r>
            <a:r>
              <a:rPr lang="en-US" sz="2000" dirty="0" err="1"/>
              <a:t>k.values</a:t>
            </a:r>
            <a:r>
              <a:rPr lang="en-US" sz="2000" dirty="0"/>
              <a:t>, </a:t>
            </a:r>
            <a:r>
              <a:rPr lang="en-US" sz="2000" dirty="0" err="1"/>
              <a:t>iss_values</a:t>
            </a:r>
            <a:r>
              <a:rPr lang="en-US" sz="2000" dirty="0"/>
              <a:t>,</a:t>
            </a:r>
          </a:p>
          <a:p>
            <a:pPr fontAlgn="base"/>
            <a:r>
              <a:rPr lang="en-US" sz="2000" dirty="0"/>
              <a:t>type="b", </a:t>
            </a:r>
            <a:r>
              <a:rPr lang="en-US" sz="2000" dirty="0" err="1"/>
              <a:t>pch</a:t>
            </a:r>
            <a:r>
              <a:rPr lang="en-US" sz="2000" dirty="0"/>
              <a:t> = 19, frame = </a:t>
            </a:r>
            <a:r>
              <a:rPr lang="en-US" sz="2000" b="1" dirty="0"/>
              <a:t>FALSE</a:t>
            </a:r>
            <a:r>
              <a:rPr lang="en-US" sz="2000" dirty="0"/>
              <a:t>, </a:t>
            </a:r>
          </a:p>
          <a:p>
            <a:pPr fontAlgn="base"/>
            <a:r>
              <a:rPr lang="en-US" sz="2000" dirty="0" err="1"/>
              <a:t>xlab</a:t>
            </a:r>
            <a:r>
              <a:rPr lang="en-US" sz="2000" dirty="0"/>
              <a:t>="Number of clusters K",</a:t>
            </a:r>
          </a:p>
          <a:p>
            <a:pPr fontAlgn="base"/>
            <a:r>
              <a:rPr lang="en-US" sz="2000" dirty="0" err="1"/>
              <a:t>ylab</a:t>
            </a:r>
            <a:r>
              <a:rPr lang="en-US" sz="2000" dirty="0"/>
              <a:t>="Total intra-clusters sum of squares")</a:t>
            </a:r>
          </a:p>
          <a:p>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OUTPUT</a:t>
            </a:r>
          </a:p>
        </p:txBody>
      </p:sp>
      <p:pic>
        <p:nvPicPr>
          <p:cNvPr id="2050" name="Picture 2" descr="K-Means Elbow graph in R"/>
          <p:cNvPicPr>
            <a:picLocks noChangeAspect="1" noChangeArrowheads="1"/>
          </p:cNvPicPr>
          <p:nvPr/>
        </p:nvPicPr>
        <p:blipFill>
          <a:blip r:embed="rId2"/>
          <a:srcRect/>
          <a:stretch>
            <a:fillRect/>
          </a:stretch>
        </p:blipFill>
        <p:spPr bwMode="auto">
          <a:xfrm>
            <a:off x="0" y="1371600"/>
            <a:ext cx="9144000" cy="54864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Average Silhouette Method</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a:t>With the help of the average silhouette method, we can measure the quality of our clustering operation. With this, we can determine how well within the cluster is the data object. If we obtain a high average silhouette width, it means that we have good clustering. The average silhouette method calculates the mean of silhouette observations for different k values. With the optimal number of k clusters, one can maximize the average silhouette over significant values for k clusters.</a:t>
            </a:r>
          </a:p>
          <a:p>
            <a:pPr fontAlgn="base"/>
            <a:r>
              <a:rPr lang="en-US" dirty="0"/>
              <a:t>Using the silhouette function in the cluster package, we can compute the average silhouette width using the </a:t>
            </a:r>
            <a:r>
              <a:rPr lang="en-US" dirty="0" err="1"/>
              <a:t>kmean</a:t>
            </a:r>
            <a:r>
              <a:rPr lang="en-US" dirty="0"/>
              <a:t> function. Here, the optimal cluster will possess highest average.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CODE</a:t>
            </a:r>
          </a:p>
        </p:txBody>
      </p:sp>
      <p:sp>
        <p:nvSpPr>
          <p:cNvPr id="3" name="Content Placeholder 2"/>
          <p:cNvSpPr>
            <a:spLocks noGrp="1"/>
          </p:cNvSpPr>
          <p:nvPr>
            <p:ph idx="1"/>
          </p:nvPr>
        </p:nvSpPr>
        <p:spPr/>
        <p:txBody>
          <a:bodyPr>
            <a:normAutofit lnSpcReduction="10000"/>
          </a:bodyPr>
          <a:lstStyle/>
          <a:p>
            <a:pPr fontAlgn="base"/>
            <a:r>
              <a:rPr lang="en-US" dirty="0"/>
              <a:t>library(cluster) </a:t>
            </a:r>
          </a:p>
          <a:p>
            <a:pPr fontAlgn="base"/>
            <a:r>
              <a:rPr lang="en-US" dirty="0"/>
              <a:t>library(</a:t>
            </a:r>
            <a:r>
              <a:rPr lang="en-US" dirty="0" err="1"/>
              <a:t>gridExtra</a:t>
            </a:r>
            <a:r>
              <a:rPr lang="en-US" dirty="0"/>
              <a:t>)</a:t>
            </a:r>
          </a:p>
          <a:p>
            <a:pPr fontAlgn="base"/>
            <a:r>
              <a:rPr lang="en-US" dirty="0"/>
              <a:t>library(grid)</a:t>
            </a:r>
          </a:p>
          <a:p>
            <a:pPr fontAlgn="base"/>
            <a:r>
              <a:rPr lang="en-US" dirty="0"/>
              <a:t>k2&lt;-</a:t>
            </a:r>
            <a:r>
              <a:rPr lang="en-US" dirty="0" err="1"/>
              <a:t>kmeans</a:t>
            </a:r>
            <a:r>
              <a:rPr lang="en-US" dirty="0"/>
              <a:t>(</a:t>
            </a:r>
            <a:r>
              <a:rPr lang="en-US" dirty="0" err="1"/>
              <a:t>customer_data</a:t>
            </a:r>
            <a:r>
              <a:rPr lang="en-US" dirty="0"/>
              <a:t>[,3:5],2,iter.max=100,nstart=50,algorithm="Lloyd")</a:t>
            </a:r>
          </a:p>
          <a:p>
            <a:pPr fontAlgn="base"/>
            <a:r>
              <a:rPr lang="en-US" dirty="0"/>
              <a:t>s2&lt;-plot(silhouette(k2$cluster,dist(</a:t>
            </a:r>
            <a:r>
              <a:rPr lang="en-US" dirty="0" err="1"/>
              <a:t>customer_data</a:t>
            </a:r>
            <a:r>
              <a:rPr lang="en-US" dirty="0"/>
              <a:t>[,3:5],"</a:t>
            </a:r>
            <a:r>
              <a:rPr lang="en-US" dirty="0" err="1"/>
              <a:t>euclidean</a:t>
            </a:r>
            <a:r>
              <a:rPr lang="en-US" dirty="0"/>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OUTPUT</a:t>
            </a:r>
          </a:p>
        </p:txBody>
      </p:sp>
      <p:pic>
        <p:nvPicPr>
          <p:cNvPr id="19458" name="Picture 2" descr="K-Means silhoutte graph in ML"/>
          <p:cNvPicPr>
            <a:picLocks noChangeAspect="1" noChangeArrowheads="1"/>
          </p:cNvPicPr>
          <p:nvPr/>
        </p:nvPicPr>
        <p:blipFill>
          <a:blip r:embed="rId2"/>
          <a:srcRect/>
          <a:stretch>
            <a:fillRect/>
          </a:stretch>
        </p:blipFill>
        <p:spPr bwMode="auto">
          <a:xfrm>
            <a:off x="0" y="1524000"/>
            <a:ext cx="9144000" cy="5334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solidFill>
                  <a:srgbClr val="00B0F0"/>
                </a:solidFill>
              </a:rPr>
              <a:t>Gap Statistic Method</a:t>
            </a:r>
            <a:br>
              <a:rPr lang="en-US" dirty="0"/>
            </a:br>
            <a:endParaRPr lang="en-US" dirty="0"/>
          </a:p>
        </p:txBody>
      </p:sp>
      <p:sp>
        <p:nvSpPr>
          <p:cNvPr id="4" name="Content Placeholder 3"/>
          <p:cNvSpPr>
            <a:spLocks noGrp="1"/>
          </p:cNvSpPr>
          <p:nvPr>
            <p:ph idx="1"/>
          </p:nvPr>
        </p:nvSpPr>
        <p:spPr/>
        <p:txBody>
          <a:bodyPr>
            <a:normAutofit fontScale="70000" lnSpcReduction="20000"/>
          </a:bodyPr>
          <a:lstStyle/>
          <a:p>
            <a:pPr fontAlgn="base"/>
            <a:r>
              <a:rPr lang="en-US" dirty="0"/>
              <a:t>In 2001, researchers at Stanford University – </a:t>
            </a:r>
            <a:r>
              <a:rPr lang="en-US" b="1" dirty="0"/>
              <a:t>R. </a:t>
            </a:r>
            <a:r>
              <a:rPr lang="en-US" b="1" dirty="0" err="1"/>
              <a:t>Tibshirani</a:t>
            </a:r>
            <a:r>
              <a:rPr lang="en-US" b="1" dirty="0"/>
              <a:t>, </a:t>
            </a:r>
            <a:r>
              <a:rPr lang="en-US" b="1" dirty="0" err="1"/>
              <a:t>G.Walther</a:t>
            </a:r>
            <a:r>
              <a:rPr lang="en-US" b="1" dirty="0"/>
              <a:t> and T. Hastie</a:t>
            </a:r>
            <a:r>
              <a:rPr lang="en-US" dirty="0"/>
              <a:t> published the Gap Statistic Method. We can use this method to any of the clustering method like K-means, hierarchical clustering etc. Using the gap statistic, one can compare the total </a:t>
            </a:r>
            <a:r>
              <a:rPr lang="en-US" dirty="0" err="1"/>
              <a:t>intracluster</a:t>
            </a:r>
            <a:r>
              <a:rPr lang="en-US" dirty="0"/>
              <a:t> variation for different values of k along with their expected values under the null reference distribution of data. With the help of </a:t>
            </a:r>
            <a:r>
              <a:rPr lang="en-US" b="1" dirty="0"/>
              <a:t>Monte Carlo simulations</a:t>
            </a:r>
            <a:r>
              <a:rPr lang="en-US" dirty="0"/>
              <a:t>, one can produce the sample dataset. For each variable in the dataset, we can calculate the range between min(xi) and max (</a:t>
            </a:r>
            <a:r>
              <a:rPr lang="en-US" dirty="0" err="1"/>
              <a:t>xj</a:t>
            </a:r>
            <a:r>
              <a:rPr lang="en-US" dirty="0"/>
              <a:t>) through which we can produce values uniformly from interval lower bound to upper bound.</a:t>
            </a:r>
          </a:p>
          <a:p>
            <a:pPr fontAlgn="base"/>
            <a:r>
              <a:rPr lang="en-US" dirty="0"/>
              <a:t>For computing the gap statistics method we can utilize the </a:t>
            </a:r>
            <a:r>
              <a:rPr lang="en-US" dirty="0" err="1"/>
              <a:t>clusGap</a:t>
            </a:r>
            <a:r>
              <a:rPr lang="en-US" dirty="0"/>
              <a:t> function for providing gap statistic as well as standard error for a given output.</a:t>
            </a:r>
          </a:p>
          <a:p>
            <a:endParaRPr lang="en-US" dirty="0"/>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59</TotalTime>
  <Words>720</Words>
  <Application>Microsoft Office PowerPoint</Application>
  <PresentationFormat>On-screen Show (4:3)</PresentationFormat>
  <Paragraphs>86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Technic</vt:lpstr>
      <vt:lpstr>Customer Segmentation using Data science                  </vt:lpstr>
      <vt:lpstr>Determining Optimal Clusters </vt:lpstr>
      <vt:lpstr>Elbow Method </vt:lpstr>
      <vt:lpstr>  CODE</vt:lpstr>
      <vt:lpstr>OUTPUT</vt:lpstr>
      <vt:lpstr>Average Silhouette Method </vt:lpstr>
      <vt:lpstr>CODE</vt:lpstr>
      <vt:lpstr>OUTPUT</vt:lpstr>
      <vt:lpstr>Gap Statistic Method </vt:lpstr>
      <vt:lpstr>CODE</vt:lpstr>
      <vt:lpstr>OUTPUT</vt:lpstr>
      <vt:lpstr>Now, let us take k = 6 as our optimal cluster </vt:lpstr>
      <vt:lpstr>Visualizing the Clustering Results using the First Two Principle Components </vt:lpstr>
      <vt:lpstr>PowerPoint Presentation</vt:lpstr>
      <vt:lpstr>OUTPUT:</vt:lpstr>
      <vt:lpstr>CODE:</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gopi</dc:creator>
  <cp:lastModifiedBy>gopinath gopi</cp:lastModifiedBy>
  <cp:revision>7</cp:revision>
  <dcterms:created xsi:type="dcterms:W3CDTF">2023-10-26T02:19:33Z</dcterms:created>
  <dcterms:modified xsi:type="dcterms:W3CDTF">2023-10-25T15:08:16Z</dcterms:modified>
</cp:coreProperties>
</file>