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0"/>
  </p:notesMasterIdLst>
  <p:sldIdLst>
    <p:sldId id="256" r:id="rId2"/>
    <p:sldId id="265" r:id="rId3"/>
    <p:sldId id="257" r:id="rId4"/>
    <p:sldId id="259"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124E9C-F0DA-4C71-8F82-CF930986DC55}" type="datetimeFigureOut">
              <a:rPr lang="en-US" smtClean="0"/>
              <a:pPr/>
              <a:t>11/25/2022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4A428B-5959-4286-8E7E-A783C21D2A08}" type="slidenum">
              <a:rPr lang="en-US" smtClean="0"/>
              <a:pPr/>
              <a:t>‹#›</a:t>
            </a:fld>
            <a:endParaRPr lang="en-US"/>
          </a:p>
        </p:txBody>
      </p:sp>
    </p:spTree>
    <p:extLst>
      <p:ext uri="{BB962C8B-B14F-4D97-AF65-F5344CB8AC3E}">
        <p14:creationId xmlns:p14="http://schemas.microsoft.com/office/powerpoint/2010/main" val="278451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 members :</a:t>
            </a:r>
          </a:p>
        </p:txBody>
      </p:sp>
      <p:sp>
        <p:nvSpPr>
          <p:cNvPr id="4" name="Slide Number Placeholder 3"/>
          <p:cNvSpPr>
            <a:spLocks noGrp="1"/>
          </p:cNvSpPr>
          <p:nvPr>
            <p:ph type="sldNum" sz="quarter" idx="10"/>
          </p:nvPr>
        </p:nvSpPr>
        <p:spPr/>
        <p:txBody>
          <a:bodyPr/>
          <a:lstStyle/>
          <a:p>
            <a:fld id="{5F4A428B-5959-4286-8E7E-A783C21D2A08}" type="slidenum">
              <a:rPr lang="en-US" smtClean="0"/>
              <a:pPr/>
              <a:t>2</a:t>
            </a:fld>
            <a:endParaRPr lang="en-US"/>
          </a:p>
        </p:txBody>
      </p:sp>
    </p:spTree>
    <p:extLst>
      <p:ext uri="{BB962C8B-B14F-4D97-AF65-F5344CB8AC3E}">
        <p14:creationId xmlns:p14="http://schemas.microsoft.com/office/powerpoint/2010/main" val="407148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a:t>
            </a:r>
          </a:p>
        </p:txBody>
      </p:sp>
      <p:sp>
        <p:nvSpPr>
          <p:cNvPr id="4" name="Slide Number Placeholder 3"/>
          <p:cNvSpPr>
            <a:spLocks noGrp="1"/>
          </p:cNvSpPr>
          <p:nvPr>
            <p:ph type="sldNum" sz="quarter" idx="10"/>
          </p:nvPr>
        </p:nvSpPr>
        <p:spPr/>
        <p:txBody>
          <a:bodyPr/>
          <a:lstStyle/>
          <a:p>
            <a:fld id="{5F4A428B-5959-4286-8E7E-A783C21D2A08}" type="slidenum">
              <a:rPr lang="en-US" smtClean="0"/>
              <a:pPr/>
              <a:t>3</a:t>
            </a:fld>
            <a:endParaRPr lang="en-US"/>
          </a:p>
        </p:txBody>
      </p:sp>
    </p:spTree>
    <p:extLst>
      <p:ext uri="{BB962C8B-B14F-4D97-AF65-F5344CB8AC3E}">
        <p14:creationId xmlns:p14="http://schemas.microsoft.com/office/powerpoint/2010/main" val="673678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p>
        </p:txBody>
      </p:sp>
      <p:sp>
        <p:nvSpPr>
          <p:cNvPr id="4" name="Slide Number Placeholder 3"/>
          <p:cNvSpPr>
            <a:spLocks noGrp="1"/>
          </p:cNvSpPr>
          <p:nvPr>
            <p:ph type="sldNum" sz="quarter" idx="10"/>
          </p:nvPr>
        </p:nvSpPr>
        <p:spPr/>
        <p:txBody>
          <a:bodyPr/>
          <a:lstStyle/>
          <a:p>
            <a:fld id="{5F4A428B-5959-4286-8E7E-A783C21D2A08}" type="slidenum">
              <a:rPr lang="en-US" smtClean="0"/>
              <a:pPr/>
              <a:t>4</a:t>
            </a:fld>
            <a:endParaRPr lang="en-US"/>
          </a:p>
        </p:txBody>
      </p:sp>
    </p:spTree>
    <p:extLst>
      <p:ext uri="{BB962C8B-B14F-4D97-AF65-F5344CB8AC3E}">
        <p14:creationId xmlns:p14="http://schemas.microsoft.com/office/powerpoint/2010/main" val="217161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28B-5959-4286-8E7E-A783C21D2A08}" type="slidenum">
              <a:rPr lang="en-US" smtClean="0"/>
              <a:pPr/>
              <a:t>5</a:t>
            </a:fld>
            <a:endParaRPr lang="en-US"/>
          </a:p>
        </p:txBody>
      </p:sp>
    </p:spTree>
    <p:extLst>
      <p:ext uri="{BB962C8B-B14F-4D97-AF65-F5344CB8AC3E}">
        <p14:creationId xmlns:p14="http://schemas.microsoft.com/office/powerpoint/2010/main" val="3620248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28B-5959-4286-8E7E-A783C21D2A08}" type="slidenum">
              <a:rPr lang="en-US" smtClean="0"/>
              <a:pPr/>
              <a:t>7</a:t>
            </a:fld>
            <a:endParaRPr lang="en-US"/>
          </a:p>
        </p:txBody>
      </p:sp>
    </p:spTree>
    <p:extLst>
      <p:ext uri="{BB962C8B-B14F-4D97-AF65-F5344CB8AC3E}">
        <p14:creationId xmlns:p14="http://schemas.microsoft.com/office/powerpoint/2010/main" val="382423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Expected output :</a:t>
            </a:r>
          </a:p>
        </p:txBody>
      </p:sp>
      <p:sp>
        <p:nvSpPr>
          <p:cNvPr id="4" name="Slide Number Placeholder 3"/>
          <p:cNvSpPr>
            <a:spLocks noGrp="1"/>
          </p:cNvSpPr>
          <p:nvPr>
            <p:ph type="sldNum" sz="quarter" idx="10"/>
          </p:nvPr>
        </p:nvSpPr>
        <p:spPr/>
        <p:txBody>
          <a:bodyPr/>
          <a:lstStyle/>
          <a:p>
            <a:fld id="{5F4A428B-5959-4286-8E7E-A783C21D2A08}" type="slidenum">
              <a:rPr lang="en-US" smtClean="0"/>
              <a:pPr/>
              <a:t>8</a:t>
            </a:fld>
            <a:endParaRPr lang="en-US"/>
          </a:p>
        </p:txBody>
      </p:sp>
    </p:spTree>
    <p:extLst>
      <p:ext uri="{BB962C8B-B14F-4D97-AF65-F5344CB8AC3E}">
        <p14:creationId xmlns:p14="http://schemas.microsoft.com/office/powerpoint/2010/main" val="2595449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D78637A-EF13-4994-A03E-F4F18BC65D04}" type="datetimeFigureOut">
              <a:rPr lang="en-US" smtClean="0"/>
              <a:pPr/>
              <a:t>11/25/2022</a:t>
            </a:fld>
            <a:endParaRPr lang="en-US"/>
          </a:p>
        </p:txBody>
      </p:sp>
      <p:sp>
        <p:nvSpPr>
          <p:cNvPr id="16" name="Slide Number Placeholder 15"/>
          <p:cNvSpPr>
            <a:spLocks noGrp="1"/>
          </p:cNvSpPr>
          <p:nvPr>
            <p:ph type="sldNum" sz="quarter" idx="11"/>
          </p:nvPr>
        </p:nvSpPr>
        <p:spPr/>
        <p:txBody>
          <a:bodyPr/>
          <a:lstStyle/>
          <a:p>
            <a:fld id="{F9CEE3BD-5E3C-41EA-AE8F-CE589F9044D2}"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78637A-EF13-4994-A03E-F4F18BC65D04}"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EE3BD-5E3C-41EA-AE8F-CE589F9044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78637A-EF13-4994-A03E-F4F18BC65D04}"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EE3BD-5E3C-41EA-AE8F-CE589F9044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ED78637A-EF13-4994-A03E-F4F18BC65D04}" type="datetimeFigureOut">
              <a:rPr lang="en-US" smtClean="0"/>
              <a:pPr/>
              <a:t>11/25/2022</a:t>
            </a:fld>
            <a:endParaRPr lang="en-US"/>
          </a:p>
        </p:txBody>
      </p:sp>
      <p:sp>
        <p:nvSpPr>
          <p:cNvPr id="15" name="Slide Number Placeholder 14"/>
          <p:cNvSpPr>
            <a:spLocks noGrp="1"/>
          </p:cNvSpPr>
          <p:nvPr>
            <p:ph type="sldNum" sz="quarter" idx="15"/>
          </p:nvPr>
        </p:nvSpPr>
        <p:spPr/>
        <p:txBody>
          <a:bodyPr/>
          <a:lstStyle>
            <a:lvl1pPr algn="ctr">
              <a:defRPr/>
            </a:lvl1pPr>
          </a:lstStyle>
          <a:p>
            <a:fld id="{F9CEE3BD-5E3C-41EA-AE8F-CE589F9044D2}"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78637A-EF13-4994-A03E-F4F18BC65D04}"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EE3BD-5E3C-41EA-AE8F-CE589F9044D2}"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D78637A-EF13-4994-A03E-F4F18BC65D04}"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EE3BD-5E3C-41EA-AE8F-CE589F9044D2}"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9CEE3BD-5E3C-41EA-AE8F-CE589F9044D2}"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D78637A-EF13-4994-A03E-F4F18BC65D04}" type="datetimeFigureOut">
              <a:rPr lang="en-US" smtClean="0"/>
              <a:pPr/>
              <a:t>11/25/2022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78637A-EF13-4994-A03E-F4F18BC65D04}" type="datetimeFigureOut">
              <a:rPr lang="en-US" smtClean="0"/>
              <a:pPr/>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CEE3BD-5E3C-41EA-AE8F-CE589F9044D2}"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8637A-EF13-4994-A03E-F4F18BC65D04}" type="datetimeFigureOut">
              <a:rPr lang="en-US" smtClean="0"/>
              <a:pPr/>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CEE3BD-5E3C-41EA-AE8F-CE589F9044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ED78637A-EF13-4994-A03E-F4F18BC65D04}" type="datetimeFigureOut">
              <a:rPr lang="en-US" smtClean="0"/>
              <a:pPr/>
              <a:t>11/25/2022</a:t>
            </a:fld>
            <a:endParaRPr lang="en-US"/>
          </a:p>
        </p:txBody>
      </p:sp>
      <p:sp>
        <p:nvSpPr>
          <p:cNvPr id="9" name="Slide Number Placeholder 8"/>
          <p:cNvSpPr>
            <a:spLocks noGrp="1"/>
          </p:cNvSpPr>
          <p:nvPr>
            <p:ph type="sldNum" sz="quarter" idx="15"/>
          </p:nvPr>
        </p:nvSpPr>
        <p:spPr/>
        <p:txBody>
          <a:bodyPr/>
          <a:lstStyle/>
          <a:p>
            <a:fld id="{F9CEE3BD-5E3C-41EA-AE8F-CE589F9044D2}"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ED78637A-EF13-4994-A03E-F4F18BC65D04}" type="datetimeFigureOut">
              <a:rPr lang="en-US" smtClean="0"/>
              <a:pPr/>
              <a:t>11/25/2022</a:t>
            </a:fld>
            <a:endParaRPr lang="en-US"/>
          </a:p>
        </p:txBody>
      </p:sp>
      <p:sp>
        <p:nvSpPr>
          <p:cNvPr id="9" name="Slide Number Placeholder 8"/>
          <p:cNvSpPr>
            <a:spLocks noGrp="1"/>
          </p:cNvSpPr>
          <p:nvPr>
            <p:ph type="sldNum" sz="quarter" idx="11"/>
          </p:nvPr>
        </p:nvSpPr>
        <p:spPr/>
        <p:txBody>
          <a:bodyPr/>
          <a:lstStyle/>
          <a:p>
            <a:fld id="{F9CEE3BD-5E3C-41EA-AE8F-CE589F9044D2}"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D78637A-EF13-4994-A03E-F4F18BC65D04}" type="datetimeFigureOut">
              <a:rPr lang="en-US" smtClean="0"/>
              <a:pPr/>
              <a:t>11/25/2022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9CEE3BD-5E3C-41EA-AE8F-CE589F9044D2}"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04800"/>
            <a:ext cx="8610599"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911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6248400" cy="4524315"/>
          </a:xfrm>
          <a:prstGeom prst="rect">
            <a:avLst/>
          </a:prstGeom>
        </p:spPr>
        <p:txBody>
          <a:bodyPr wrap="square">
            <a:spAutoFit/>
          </a:bodyPr>
          <a:lstStyle/>
          <a:p>
            <a:endParaRPr lang="en-US" sz="3600" dirty="0">
              <a:latin typeface="Calibri" panose="020F0502020204030204" pitchFamily="34" charset="0"/>
              <a:cs typeface="Calibri" panose="020F0502020204030204" pitchFamily="34" charset="0"/>
            </a:endParaRPr>
          </a:p>
          <a:p>
            <a:r>
              <a:rPr lang="en-US" sz="3600" dirty="0">
                <a:latin typeface="Calibri" panose="020F0502020204030204" pitchFamily="34" charset="0"/>
                <a:cs typeface="Calibri" panose="020F0502020204030204" pitchFamily="34" charset="0"/>
              </a:rPr>
              <a:t>    Team members :</a:t>
            </a:r>
          </a:p>
          <a:p>
            <a:endParaRPr lang="en-US" sz="36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H SRINIVASAN (20MIS1078)</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M SUGANESHWARAN (20MIS1093)</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FATHIMA NOOHU NISHA M (20MIS1147)</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3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6463308"/>
          </a:xfrm>
          <a:prstGeom prst="rect">
            <a:avLst/>
          </a:prstGeom>
        </p:spPr>
        <p:txBody>
          <a:bodyPr wrap="square">
            <a:spAutoFit/>
          </a:bodyPr>
          <a:lstStyle/>
          <a:p>
            <a:r>
              <a:rPr lang="en-US" sz="3600" dirty="0"/>
              <a:t>Abstract  :</a:t>
            </a:r>
          </a:p>
          <a:p>
            <a:endParaRPr lang="en-US" dirty="0"/>
          </a:p>
          <a:p>
            <a:r>
              <a:rPr lang="en-US" dirty="0">
                <a:latin typeface="+mj-lt"/>
                <a:cs typeface="Calibri Light" panose="020F0302020204030204" pitchFamily="34" charset="0"/>
              </a:rPr>
              <a:t>                  COVID-19 pandemic has rapidly affected our day-to-day life disrupting </a:t>
            </a:r>
          </a:p>
          <a:p>
            <a:endParaRPr lang="en-US" dirty="0">
              <a:latin typeface="+mj-lt"/>
              <a:cs typeface="Calibri Light" panose="020F0302020204030204" pitchFamily="34" charset="0"/>
            </a:endParaRPr>
          </a:p>
          <a:p>
            <a:r>
              <a:rPr lang="en-US" dirty="0">
                <a:latin typeface="+mj-lt"/>
                <a:cs typeface="Calibri Light" panose="020F0302020204030204" pitchFamily="34" charset="0"/>
              </a:rPr>
              <a:t>the world trade and movements. Wearing a protective face mask has become a new </a:t>
            </a:r>
          </a:p>
          <a:p>
            <a:endParaRPr lang="en-US" dirty="0">
              <a:latin typeface="+mj-lt"/>
              <a:cs typeface="Calibri Light" panose="020F0302020204030204" pitchFamily="34" charset="0"/>
            </a:endParaRPr>
          </a:p>
          <a:p>
            <a:r>
              <a:rPr lang="en-US" dirty="0">
                <a:latin typeface="+mj-lt"/>
                <a:cs typeface="Calibri Light" panose="020F0302020204030204" pitchFamily="34" charset="0"/>
              </a:rPr>
              <a:t>normal. In the near future, many public service providers will ask the customers to </a:t>
            </a:r>
          </a:p>
          <a:p>
            <a:endParaRPr lang="en-US" dirty="0">
              <a:latin typeface="+mj-lt"/>
              <a:cs typeface="Calibri Light" panose="020F0302020204030204" pitchFamily="34" charset="0"/>
            </a:endParaRPr>
          </a:p>
          <a:p>
            <a:r>
              <a:rPr lang="en-US" dirty="0">
                <a:latin typeface="+mj-lt"/>
                <a:cs typeface="Calibri Light" panose="020F0302020204030204" pitchFamily="34" charset="0"/>
              </a:rPr>
              <a:t>wear masks correctly to avail of their services. Therefore, face mask detection has </a:t>
            </a:r>
          </a:p>
          <a:p>
            <a:endParaRPr lang="en-US" dirty="0">
              <a:latin typeface="+mj-lt"/>
              <a:cs typeface="Calibri Light" panose="020F0302020204030204" pitchFamily="34" charset="0"/>
            </a:endParaRPr>
          </a:p>
          <a:p>
            <a:r>
              <a:rPr lang="en-US" dirty="0">
                <a:latin typeface="+mj-lt"/>
                <a:cs typeface="Calibri Light" panose="020F0302020204030204" pitchFamily="34" charset="0"/>
              </a:rPr>
              <a:t>become a crucial task to help global society. This paper presents a simplified </a:t>
            </a:r>
          </a:p>
          <a:p>
            <a:endParaRPr lang="en-US" dirty="0">
              <a:latin typeface="+mj-lt"/>
              <a:cs typeface="Calibri Light" panose="020F0302020204030204" pitchFamily="34" charset="0"/>
            </a:endParaRPr>
          </a:p>
          <a:p>
            <a:r>
              <a:rPr lang="en-US" dirty="0">
                <a:latin typeface="+mj-lt"/>
                <a:cs typeface="Calibri Light" panose="020F0302020204030204" pitchFamily="34" charset="0"/>
              </a:rPr>
              <a:t>approach to achieve this purpose using some basic Machine Learning packages like </a:t>
            </a:r>
          </a:p>
          <a:p>
            <a:endParaRPr lang="en-US" dirty="0">
              <a:latin typeface="+mj-lt"/>
              <a:cs typeface="Calibri Light" panose="020F0302020204030204" pitchFamily="34" charset="0"/>
            </a:endParaRPr>
          </a:p>
          <a:p>
            <a:r>
              <a:rPr lang="en-US" dirty="0">
                <a:latin typeface="+mj-lt"/>
                <a:cs typeface="Calibri Light" panose="020F0302020204030204" pitchFamily="34" charset="0"/>
              </a:rPr>
              <a:t>TensorFlow, </a:t>
            </a:r>
            <a:r>
              <a:rPr lang="en-US" dirty="0" err="1">
                <a:latin typeface="+mj-lt"/>
                <a:cs typeface="Calibri Light" panose="020F0302020204030204" pitchFamily="34" charset="0"/>
              </a:rPr>
              <a:t>Keras</a:t>
            </a:r>
            <a:r>
              <a:rPr lang="en-US" dirty="0">
                <a:latin typeface="+mj-lt"/>
                <a:cs typeface="Calibri Light" panose="020F0302020204030204" pitchFamily="34" charset="0"/>
              </a:rPr>
              <a:t> and </a:t>
            </a:r>
            <a:r>
              <a:rPr lang="en-US" dirty="0" err="1">
                <a:latin typeface="+mj-lt"/>
                <a:cs typeface="Calibri Light" panose="020F0302020204030204" pitchFamily="34" charset="0"/>
              </a:rPr>
              <a:t>OpenCV</a:t>
            </a:r>
            <a:r>
              <a:rPr lang="en-US" dirty="0">
                <a:latin typeface="+mj-lt"/>
                <a:cs typeface="Calibri Light" panose="020F0302020204030204" pitchFamily="34" charset="0"/>
              </a:rPr>
              <a:t>. The proposed method detects the </a:t>
            </a:r>
          </a:p>
          <a:p>
            <a:endParaRPr lang="en-US" dirty="0">
              <a:latin typeface="+mj-lt"/>
              <a:cs typeface="Calibri Light" panose="020F0302020204030204" pitchFamily="34" charset="0"/>
            </a:endParaRPr>
          </a:p>
          <a:p>
            <a:r>
              <a:rPr lang="en-US" dirty="0">
                <a:latin typeface="+mj-lt"/>
                <a:cs typeface="Calibri Light" panose="020F0302020204030204" pitchFamily="34" charset="0"/>
              </a:rPr>
              <a:t>face from the image correctly and then identifies if it has a mask on it or not. As a </a:t>
            </a:r>
          </a:p>
          <a:p>
            <a:endParaRPr lang="en-US" dirty="0">
              <a:latin typeface="+mj-lt"/>
              <a:cs typeface="Calibri Light" panose="020F0302020204030204" pitchFamily="34" charset="0"/>
            </a:endParaRPr>
          </a:p>
          <a:p>
            <a:r>
              <a:rPr lang="en-US" dirty="0">
                <a:latin typeface="+mj-lt"/>
                <a:cs typeface="Calibri Light" panose="020F0302020204030204" pitchFamily="34" charset="0"/>
              </a:rPr>
              <a:t>surveillance task performer, it can also detect a face along with a mask in motion. </a:t>
            </a:r>
          </a:p>
          <a:p>
            <a:endParaRPr lang="en-US" dirty="0">
              <a:latin typeface="+mj-lt"/>
              <a:cs typeface="Calibri Light" panose="020F0302020204030204" pitchFamily="34" charset="0"/>
            </a:endParaRPr>
          </a:p>
          <a:p>
            <a:r>
              <a:rPr lang="en-US" dirty="0">
                <a:latin typeface="+mj-lt"/>
                <a:cs typeface="Calibri Light" panose="020F0302020204030204" pitchFamily="34" charset="0"/>
              </a:rPr>
              <a:t>The method attains accuracy up to 95.77% and 94.58% respectively on two different datasets. </a:t>
            </a:r>
          </a:p>
        </p:txBody>
      </p:sp>
    </p:spTree>
    <p:extLst>
      <p:ext uri="{BB962C8B-B14F-4D97-AF65-F5344CB8AC3E}">
        <p14:creationId xmlns:p14="http://schemas.microsoft.com/office/powerpoint/2010/main" val="24288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6186309"/>
          </a:xfrm>
          <a:prstGeom prst="rect">
            <a:avLst/>
          </a:prstGeom>
        </p:spPr>
        <p:txBody>
          <a:bodyPr wrap="square">
            <a:spAutoFit/>
          </a:bodyPr>
          <a:lstStyle/>
          <a:p>
            <a:r>
              <a:rPr lang="en-US" sz="3600" dirty="0"/>
              <a:t>Problem statement :</a:t>
            </a:r>
          </a:p>
          <a:p>
            <a:endParaRPr lang="en-US" sz="3600" dirty="0"/>
          </a:p>
          <a:p>
            <a:r>
              <a:rPr lang="en-US" dirty="0"/>
              <a:t>                  The world has been fighting the pandemic in great spirit, with the </a:t>
            </a:r>
          </a:p>
          <a:p>
            <a:endParaRPr lang="en-US" dirty="0"/>
          </a:p>
          <a:p>
            <a:r>
              <a:rPr lang="en-US" dirty="0"/>
              <a:t>unlocking phases being in motion. This is the time to be more proactive than ever. </a:t>
            </a:r>
          </a:p>
          <a:p>
            <a:endParaRPr lang="en-US" dirty="0"/>
          </a:p>
          <a:p>
            <a:r>
              <a:rPr lang="en-US" dirty="0"/>
              <a:t>Governments all around the world have recognized the power of Artificial Intelligence </a:t>
            </a:r>
          </a:p>
          <a:p>
            <a:endParaRPr lang="en-US" dirty="0"/>
          </a:p>
          <a:p>
            <a:r>
              <a:rPr lang="en-US" dirty="0"/>
              <a:t>and Machine Learning in order to battle the virus.</a:t>
            </a:r>
          </a:p>
          <a:p>
            <a:endParaRPr lang="en-US" dirty="0"/>
          </a:p>
          <a:p>
            <a:endParaRPr lang="en-US" dirty="0"/>
          </a:p>
          <a:p>
            <a:r>
              <a:rPr lang="en-US" dirty="0"/>
              <a:t>           Since social distancing and wearing a mask are the only monitored ways to </a:t>
            </a:r>
          </a:p>
          <a:p>
            <a:endParaRPr lang="en-US" dirty="0"/>
          </a:p>
          <a:p>
            <a:r>
              <a:rPr lang="en-US" dirty="0"/>
              <a:t>avoid the infection till vaccinations become accessible to all. Computer vision in the </a:t>
            </a:r>
          </a:p>
          <a:p>
            <a:endParaRPr lang="en-US" dirty="0"/>
          </a:p>
          <a:p>
            <a:r>
              <a:rPr lang="en-US" dirty="0"/>
              <a:t>way of Mask Detection is a reviving factor to get our lives back on track. Real Time mask detection can solve the monitoring issues in geographies with high population</a:t>
            </a:r>
            <a:r>
              <a:rPr lang="en-US" sz="3600" dirty="0"/>
              <a:t>.</a:t>
            </a:r>
          </a:p>
          <a:p>
            <a:r>
              <a:rPr lang="en-US" sz="3600" dirty="0"/>
              <a:t>             </a:t>
            </a:r>
          </a:p>
        </p:txBody>
      </p:sp>
    </p:spTree>
    <p:extLst>
      <p:ext uri="{BB962C8B-B14F-4D97-AF65-F5344CB8AC3E}">
        <p14:creationId xmlns:p14="http://schemas.microsoft.com/office/powerpoint/2010/main" val="250637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756074" cy="3631763"/>
          </a:xfrm>
          <a:prstGeom prst="rect">
            <a:avLst/>
          </a:prstGeom>
        </p:spPr>
        <p:txBody>
          <a:bodyPr wrap="square">
            <a:spAutoFit/>
          </a:bodyPr>
          <a:lstStyle/>
          <a:p>
            <a:r>
              <a:rPr lang="en-US" sz="3600" dirty="0"/>
              <a:t>Face Mask Detection Data set : </a:t>
            </a:r>
          </a:p>
          <a:p>
            <a:endParaRPr lang="en-US" sz="3200" dirty="0"/>
          </a:p>
          <a:p>
            <a:r>
              <a:rPr lang="en-US" dirty="0"/>
              <a:t>                        In recent trend in world wide Lockdowns due to COVID19 outbreak, as Face Mask is became mandatory for everyone while roaming outside, approach of Deep Learning for Detecting Faces With and Without mask were a good trendy practice. Here I have created a model that detects face mask trained on 7553 images with 3 color channels (RGB).On Custom CNN architecture Model training accuracy reached 94% and Validation accuracy 96%. </a:t>
            </a:r>
          </a:p>
          <a:p>
            <a:r>
              <a:rPr lang="en-US" dirty="0"/>
              <a:t>Link:  https://www.kaggle.com/omkargurav/face-mask-dataset?select=data</a:t>
            </a:r>
          </a:p>
          <a:p>
            <a:endParaRPr lang="en-US" dirty="0"/>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96" y="3429000"/>
            <a:ext cx="833437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215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65" y="152400"/>
            <a:ext cx="4131213"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152400"/>
            <a:ext cx="4591050"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51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86800" cy="5724644"/>
          </a:xfrm>
          <a:prstGeom prst="rect">
            <a:avLst/>
          </a:prstGeom>
        </p:spPr>
        <p:txBody>
          <a:bodyPr wrap="square">
            <a:spAutoFit/>
          </a:bodyPr>
          <a:lstStyle/>
          <a:p>
            <a:r>
              <a:rPr lang="en-US" sz="4000" dirty="0"/>
              <a:t>Packages to be used :</a:t>
            </a:r>
          </a:p>
          <a:p>
            <a:endParaRPr lang="en-US" sz="3600" dirty="0"/>
          </a:p>
          <a:p>
            <a:pPr marL="457200" indent="-457200">
              <a:buFont typeface="Arial" panose="020B0604020202020204" pitchFamily="34" charset="0"/>
              <a:buChar char="•"/>
            </a:pPr>
            <a:r>
              <a:rPr lang="en-US" sz="3200" b="1" dirty="0"/>
              <a:t>OpenCV</a:t>
            </a:r>
          </a:p>
          <a:p>
            <a:endParaRPr lang="en-US" sz="3200" b="1" dirty="0"/>
          </a:p>
          <a:p>
            <a:pPr marL="457200" indent="-457200">
              <a:buFont typeface="Arial" panose="020B0604020202020204" pitchFamily="34" charset="0"/>
              <a:buChar char="•"/>
            </a:pPr>
            <a:r>
              <a:rPr lang="en-US" sz="3200" b="1" dirty="0"/>
              <a:t> Keras</a:t>
            </a:r>
          </a:p>
          <a:p>
            <a:endParaRPr lang="en-US" sz="3200" b="1" dirty="0"/>
          </a:p>
          <a:p>
            <a:pPr marL="457200" indent="-457200">
              <a:buFont typeface="Arial" panose="020B0604020202020204" pitchFamily="34" charset="0"/>
              <a:buChar char="•"/>
            </a:pPr>
            <a:r>
              <a:rPr lang="en-US" sz="3200" b="1" dirty="0"/>
              <a:t>TensorFlow</a:t>
            </a:r>
            <a:endParaRPr lang="en-US" sz="3600" b="1" dirty="0"/>
          </a:p>
          <a:p>
            <a:endParaRPr lang="en-US" sz="3600" dirty="0"/>
          </a:p>
          <a:p>
            <a:endParaRPr lang="en-US" sz="3600" dirty="0"/>
          </a:p>
          <a:p>
            <a:endParaRPr lang="en-US" sz="3600" dirty="0"/>
          </a:p>
          <a:p>
            <a:endParaRPr lang="en-US" dirty="0"/>
          </a:p>
        </p:txBody>
      </p:sp>
    </p:spTree>
    <p:extLst>
      <p:ext uri="{BB962C8B-B14F-4D97-AF65-F5344CB8AC3E}">
        <p14:creationId xmlns:p14="http://schemas.microsoft.com/office/powerpoint/2010/main" val="295738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59" y="825875"/>
            <a:ext cx="4343400" cy="5929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984" y="878452"/>
            <a:ext cx="4558145" cy="5929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52401" y="76200"/>
            <a:ext cx="5389128" cy="646331"/>
          </a:xfrm>
          <a:prstGeom prst="rect">
            <a:avLst/>
          </a:prstGeom>
        </p:spPr>
        <p:txBody>
          <a:bodyPr wrap="square">
            <a:spAutoFit/>
          </a:bodyPr>
          <a:lstStyle/>
          <a:p>
            <a:r>
              <a:rPr lang="en-US" sz="3600" dirty="0"/>
              <a:t>Expected output :</a:t>
            </a:r>
          </a:p>
        </p:txBody>
      </p:sp>
    </p:spTree>
    <p:extLst>
      <p:ext uri="{BB962C8B-B14F-4D97-AF65-F5344CB8AC3E}">
        <p14:creationId xmlns:p14="http://schemas.microsoft.com/office/powerpoint/2010/main" val="18897308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1828</TotalTime>
  <Words>416</Words>
  <Application>Microsoft Office PowerPoint</Application>
  <PresentationFormat>On-screen Show (4:3)</PresentationFormat>
  <Paragraphs>71</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Constantia</vt:lpstr>
      <vt:lpstr>Wingdings 2</vt:lpstr>
      <vt:lpstr>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srini vasan</cp:lastModifiedBy>
  <cp:revision>16</cp:revision>
  <dcterms:created xsi:type="dcterms:W3CDTF">2021-09-30T15:10:31Z</dcterms:created>
  <dcterms:modified xsi:type="dcterms:W3CDTF">2022-11-25T12:23:18Z</dcterms:modified>
</cp:coreProperties>
</file>