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0" r:id="rId1"/>
  </p:sldMasterIdLst>
  <p:sldIdLst>
    <p:sldId id="256" r:id="rId2"/>
    <p:sldId id="284" r:id="rId3"/>
    <p:sldId id="285" r:id="rId4"/>
    <p:sldId id="286" r:id="rId5"/>
    <p:sldId id="287" r:id="rId6"/>
    <p:sldId id="288" r:id="rId7"/>
    <p:sldId id="289" r:id="rId8"/>
    <p:sldId id="290" r:id="rId9"/>
    <p:sldId id="291" r:id="rId10"/>
    <p:sldId id="29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53511-D50F-4EBB-BE0A-90ADEEC2D9D0}" type="datetimeFigureOut">
              <a:rPr lang="en-IN" smtClean="0"/>
              <a:t>10-12-2021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B5FB6-65F7-4413-A836-CF8A46B98E79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497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53511-D50F-4EBB-BE0A-90ADEEC2D9D0}" type="datetimeFigureOut">
              <a:rPr lang="en-IN" smtClean="0"/>
              <a:t>10-12-2021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B5FB6-65F7-4413-A836-CF8A46B98E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835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53511-D50F-4EBB-BE0A-90ADEEC2D9D0}" type="datetimeFigureOut">
              <a:rPr lang="en-IN" smtClean="0"/>
              <a:t>10-12-2021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B5FB6-65F7-4413-A836-CF8A46B98E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606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53511-D50F-4EBB-BE0A-90ADEEC2D9D0}" type="datetimeFigureOut">
              <a:rPr lang="en-IN" smtClean="0"/>
              <a:t>10-12-2021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B5FB6-65F7-4413-A836-CF8A46B98E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4773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53511-D50F-4EBB-BE0A-90ADEEC2D9D0}" type="datetimeFigureOut">
              <a:rPr lang="en-IN" smtClean="0"/>
              <a:t>10-12-2021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B5FB6-65F7-4413-A836-CF8A46B98E79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3531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53511-D50F-4EBB-BE0A-90ADEEC2D9D0}" type="datetimeFigureOut">
              <a:rPr lang="en-IN" smtClean="0"/>
              <a:t>10-12-2021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B5FB6-65F7-4413-A836-CF8A46B98E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0016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53511-D50F-4EBB-BE0A-90ADEEC2D9D0}" type="datetimeFigureOut">
              <a:rPr lang="en-IN" smtClean="0"/>
              <a:t>10-12-2021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B5FB6-65F7-4413-A836-CF8A46B98E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5658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53511-D50F-4EBB-BE0A-90ADEEC2D9D0}" type="datetimeFigureOut">
              <a:rPr lang="en-IN" smtClean="0"/>
              <a:t>10-12-2021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B5FB6-65F7-4413-A836-CF8A46B98E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9295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53511-D50F-4EBB-BE0A-90ADEEC2D9D0}" type="datetimeFigureOut">
              <a:rPr lang="en-IN" smtClean="0"/>
              <a:t>10-12-2021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B5FB6-65F7-4413-A836-CF8A46B98E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7198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8A53511-D50F-4EBB-BE0A-90ADEEC2D9D0}" type="datetimeFigureOut">
              <a:rPr lang="en-IN" smtClean="0"/>
              <a:t>10-12-2021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83B5FB6-65F7-4413-A836-CF8A46B98E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8785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53511-D50F-4EBB-BE0A-90ADEEC2D9D0}" type="datetimeFigureOut">
              <a:rPr lang="en-IN" smtClean="0"/>
              <a:t>10-12-2021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B5FB6-65F7-4413-A836-CF8A46B98E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0792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8A53511-D50F-4EBB-BE0A-90ADEEC2D9D0}" type="datetimeFigureOut">
              <a:rPr lang="en-IN" smtClean="0"/>
              <a:t>10-12-2021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83B5FB6-65F7-4413-A836-CF8A46B98E79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6734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COVID19 Detection in lungs using CXR and deep learning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64329"/>
            <a:ext cx="10058400" cy="11430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DONE BY: PRANAV.R</a:t>
            </a:r>
          </a:p>
          <a:p>
            <a:r>
              <a:rPr lang="en-US" dirty="0"/>
              <a:t>REGISTRATION NUMBER:21MCA1127</a:t>
            </a:r>
          </a:p>
          <a:p>
            <a:r>
              <a:rPr lang="en-US" dirty="0"/>
              <a:t>GUIDE:DR.LENINISHA</a:t>
            </a:r>
            <a:endParaRPr lang="en-IN" dirty="0"/>
          </a:p>
        </p:txBody>
      </p:sp>
      <p:pic>
        <p:nvPicPr>
          <p:cNvPr id="4" name="Content Placeholder 4"/>
          <p:cNvPicPr>
            <a:picLocks noGrp="1"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62808" cy="1545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415558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• </a:t>
            </a:r>
            <a:r>
              <a:rPr lang="en-IN" dirty="0"/>
              <a:t>Q. Li, X. Guan, P. Wu, X. Wang, L. Zhou, Y. Tong, R. Ren, K. S. Leung, E. H. Lau, J. Y. Wong et al., “Early transmission dynamics in </a:t>
            </a:r>
            <a:r>
              <a:rPr lang="en-IN" dirty="0" err="1"/>
              <a:t>wuhan</a:t>
            </a:r>
            <a:r>
              <a:rPr lang="en-IN" dirty="0"/>
              <a:t>, china, of novel coronavirus–infected pneumonia,” New England Journal of Medicine, 2020. </a:t>
            </a:r>
          </a:p>
          <a:p>
            <a:r>
              <a:rPr lang="en-US" dirty="0"/>
              <a:t>• </a:t>
            </a:r>
            <a:r>
              <a:rPr lang="en-IN" dirty="0"/>
              <a:t>V. M. </a:t>
            </a:r>
            <a:r>
              <a:rPr lang="en-IN" dirty="0" err="1"/>
              <a:t>Corman</a:t>
            </a:r>
            <a:r>
              <a:rPr lang="en-IN" dirty="0"/>
              <a:t>, O. </a:t>
            </a:r>
            <a:r>
              <a:rPr lang="en-IN" dirty="0" err="1"/>
              <a:t>Landt</a:t>
            </a:r>
            <a:r>
              <a:rPr lang="en-IN" dirty="0"/>
              <a:t>, M. Kaiser, R. Molenkamp, A. Meijer, D. K. Chu, T. </a:t>
            </a:r>
            <a:r>
              <a:rPr lang="en-IN" dirty="0" err="1"/>
              <a:t>Bleicker</a:t>
            </a:r>
            <a:r>
              <a:rPr lang="en-IN" dirty="0"/>
              <a:t>, S. </a:t>
            </a:r>
            <a:r>
              <a:rPr lang="en-IN" dirty="0" err="1"/>
              <a:t>Brunink</a:t>
            </a:r>
            <a:r>
              <a:rPr lang="en-IN" dirty="0"/>
              <a:t>, J. Schneider, M. L. Schmidt ¨ et al., “Detection of 2019 novel coronavirus (2019-ncov) by real-time </a:t>
            </a:r>
            <a:r>
              <a:rPr lang="en-IN" dirty="0" err="1"/>
              <a:t>rt-pcr</a:t>
            </a:r>
            <a:r>
              <a:rPr lang="en-IN" dirty="0"/>
              <a:t>,” </a:t>
            </a:r>
            <a:r>
              <a:rPr lang="en-IN" dirty="0" err="1"/>
              <a:t>Eurosurveillance</a:t>
            </a:r>
            <a:r>
              <a:rPr lang="en-IN" dirty="0"/>
              <a:t>, vol. 25, no. 3, p. 2000045, 2020. </a:t>
            </a:r>
          </a:p>
          <a:p>
            <a:r>
              <a:rPr lang="en-US" dirty="0"/>
              <a:t>•</a:t>
            </a:r>
            <a:r>
              <a:rPr lang="en-IN" dirty="0"/>
              <a:t> L. </a:t>
            </a:r>
            <a:r>
              <a:rPr lang="en-IN" dirty="0" err="1"/>
              <a:t>Guo</a:t>
            </a:r>
            <a:r>
              <a:rPr lang="en-IN" dirty="0"/>
              <a:t>, L. Ren, S. Yang, M. Xiao, D. Chang, F. Yang, C. S. </a:t>
            </a:r>
            <a:r>
              <a:rPr lang="en-IN" dirty="0" err="1"/>
              <a:t>Dela</a:t>
            </a:r>
            <a:r>
              <a:rPr lang="en-IN" dirty="0"/>
              <a:t> Cruz, Y. Wang, C. Wu, Y. Xiao et al., “Profiling early humoral response to diagnose novel coronavirus disease (covid-19),” Clinical Infectious Diseases, 2020.</a:t>
            </a:r>
          </a:p>
          <a:p>
            <a:r>
              <a:rPr lang="en-US" dirty="0"/>
              <a:t>• </a:t>
            </a:r>
            <a:r>
              <a:rPr lang="en-IN" dirty="0"/>
              <a:t>P.J. </a:t>
            </a:r>
            <a:r>
              <a:rPr lang="en-IN" dirty="0" err="1"/>
              <a:t>Littrup</a:t>
            </a:r>
            <a:r>
              <a:rPr lang="en-IN" dirty="0"/>
              <a:t>, L. Freeman-Gibb, A. </a:t>
            </a:r>
            <a:r>
              <a:rPr lang="en-IN" dirty="0" err="1"/>
              <a:t>Andea</a:t>
            </a:r>
            <a:r>
              <a:rPr lang="en-IN" dirty="0"/>
              <a:t>, M. White, K.C. </a:t>
            </a:r>
            <a:r>
              <a:rPr lang="en-IN" dirty="0" err="1"/>
              <a:t>Amerikia</a:t>
            </a:r>
            <a:r>
              <a:rPr lang="en-IN" dirty="0"/>
              <a:t>, D. </a:t>
            </a:r>
            <a:r>
              <a:rPr lang="en-IN" dirty="0" err="1"/>
              <a:t>Bouwman</a:t>
            </a:r>
            <a:r>
              <a:rPr lang="en-IN" dirty="0"/>
              <a:t>, T. </a:t>
            </a:r>
            <a:r>
              <a:rPr lang="en-IN" dirty="0" err="1"/>
              <a:t>Harb</a:t>
            </a:r>
            <a:r>
              <a:rPr lang="en-IN" dirty="0"/>
              <a:t> and W. </a:t>
            </a:r>
            <a:r>
              <a:rPr lang="en-IN" dirty="0" err="1"/>
              <a:t>Sakr</a:t>
            </a:r>
            <a:r>
              <a:rPr lang="en-IN" dirty="0"/>
              <a:t>, Cryotherapy 492 for breast </a:t>
            </a:r>
            <a:r>
              <a:rPr lang="en-IN" dirty="0" err="1"/>
              <a:t>fibroadenomas</a:t>
            </a:r>
            <a:r>
              <a:rPr lang="en-IN" dirty="0"/>
              <a:t>, Radiology 234(1) (2005), 63–72.</a:t>
            </a:r>
          </a:p>
        </p:txBody>
      </p:sp>
    </p:spTree>
    <p:extLst>
      <p:ext uri="{BB962C8B-B14F-4D97-AF65-F5344CB8AC3E}">
        <p14:creationId xmlns:p14="http://schemas.microsoft.com/office/powerpoint/2010/main" val="4001013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Objective:</a:t>
            </a:r>
            <a:endParaRPr lang="en-IN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find the best and accurate CXR(chest x-ray) deep learning algorithm to detect COVID19 in lungs.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1221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Problem Statement:</a:t>
            </a:r>
            <a:endParaRPr lang="en-IN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COVID19 detection in lungs using CT Scans and CXR have been attempted using various deep learning models. Using CT scans as a mechanism to detect COVID19 in lungs leads to cross infection and there will be a delay in procuring the results. Hence, we propose a CXR framework to detect COVID19 in lungs using deep </a:t>
            </a:r>
            <a:r>
              <a:rPr lang="en-US"/>
              <a:t>learning algorithm.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80220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400" b="1" u="sng" dirty="0">
                <a:latin typeface="Arial" panose="020B0604020202020204" pitchFamily="34" charset="0"/>
                <a:cs typeface="Arial" panose="020B0604020202020204" pitchFamily="34" charset="0"/>
              </a:rPr>
              <a:t>Research Paper 7: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Identification of COVID-19 samples from 2 chest X-Ray images using deep learning</a:t>
            </a:r>
            <a:b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b="1" u="sng" dirty="0">
                <a:latin typeface="Arial" panose="020B0604020202020204" pitchFamily="34" charset="0"/>
                <a:cs typeface="Arial" panose="020B0604020202020204" pitchFamily="34" charset="0"/>
              </a:rPr>
              <a:t>Author:</a:t>
            </a:r>
            <a:r>
              <a:rPr lang="en-IN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Md</a:t>
            </a:r>
            <a:r>
              <a:rPr lang="en-IN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Mamunur</a:t>
            </a:r>
            <a:r>
              <a:rPr lang="en-IN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Rahamana</a:t>
            </a:r>
            <a:r>
              <a:rPr lang="en-IN" sz="2400" b="1" dirty="0">
                <a:latin typeface="Arial" panose="020B0604020202020204" pitchFamily="34" charset="0"/>
                <a:cs typeface="Arial" panose="020B0604020202020204" pitchFamily="34" charset="0"/>
              </a:rPr>
              <a:t> , Chen Lia, </a:t>
            </a:r>
            <a:r>
              <a:rPr lang="en-IN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Yudong</a:t>
            </a:r>
            <a:r>
              <a:rPr lang="en-IN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Yaob</a:t>
            </a:r>
            <a:r>
              <a:rPr lang="en-IN" sz="2400" b="1" dirty="0">
                <a:latin typeface="Arial" panose="020B0604020202020204" pitchFamily="34" charset="0"/>
                <a:cs typeface="Arial" panose="020B0604020202020204" pitchFamily="34" charset="0"/>
              </a:rPr>
              <a:t>, Frank </a:t>
            </a:r>
            <a:r>
              <a:rPr lang="en-IN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Kulwa</a:t>
            </a:r>
            <a:br>
              <a:rPr lang="en-IN" sz="24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400" b="1" u="sng" dirty="0">
                <a:latin typeface="Arial" panose="020B0604020202020204" pitchFamily="34" charset="0"/>
                <a:cs typeface="Arial" panose="020B0604020202020204" pitchFamily="34" charset="0"/>
              </a:rPr>
              <a:t>Year: </a:t>
            </a:r>
            <a:r>
              <a:rPr lang="en-IN" sz="2400" b="1" dirty="0">
                <a:latin typeface="Arial" panose="020B0604020202020204" pitchFamily="34" charset="0"/>
                <a:cs typeface="Arial" panose="020B0604020202020204" pitchFamily="34" charset="0"/>
              </a:rPr>
              <a:t>11</a:t>
            </a:r>
            <a:r>
              <a:rPr lang="en-IN" sz="2400" b="1" baseline="30000" dirty="0"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IN" sz="2400" b="1" dirty="0">
                <a:latin typeface="Arial" panose="020B0604020202020204" pitchFamily="34" charset="0"/>
                <a:cs typeface="Arial" panose="020B0604020202020204" pitchFamily="34" charset="0"/>
              </a:rPr>
              <a:t> July 2020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• The goal is to create an automated CAD system that uses CXR pictures to detect COVID-19 samples from healthy people and pneumonia cases.</a:t>
            </a:r>
          </a:p>
          <a:p>
            <a:r>
              <a:rPr lang="en-US" dirty="0"/>
              <a:t>• We used deep transfer learning techniques to look at 15 different pre-trained CNN models to see which one was best for this task.</a:t>
            </a:r>
          </a:p>
          <a:p>
            <a:r>
              <a:rPr lang="en-US" dirty="0"/>
              <a:t>•With an average precision, recall, and F1 score of 0.90, 0.89, and 0.90, respectively, VGG19        achieves the maximum classification accuracy of 89.3 percent.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84305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000" b="1" u="sng" dirty="0">
                <a:latin typeface="Arial" panose="020B0604020202020204" pitchFamily="34" charset="0"/>
                <a:cs typeface="Arial" panose="020B0604020202020204" pitchFamily="34" charset="0"/>
              </a:rPr>
              <a:t>Research Paper 8: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CoroNet: A Deep Neural Network for Detection and Diagnosis of COVID-19 from Chest X-ray Images</a:t>
            </a:r>
            <a:b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b="1" u="sng" dirty="0">
                <a:latin typeface="Arial" panose="020B0604020202020204" pitchFamily="34" charset="0"/>
                <a:cs typeface="Arial" panose="020B0604020202020204" pitchFamily="34" charset="0"/>
              </a:rPr>
              <a:t>Author:</a:t>
            </a:r>
            <a:r>
              <a:rPr lang="en-IN" sz="2000" dirty="0"/>
              <a:t> </a:t>
            </a:r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Asif Iqbal Khan , Junaid </a:t>
            </a:r>
            <a:r>
              <a:rPr lang="en-IN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Latief</a:t>
            </a:r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 Shah , Mohammad </a:t>
            </a:r>
            <a:r>
              <a:rPr lang="en-IN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Mudasir</a:t>
            </a:r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 Bhat</a:t>
            </a:r>
            <a:b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000" b="1" u="sng" dirty="0">
                <a:latin typeface="Arial" panose="020B0604020202020204" pitchFamily="34" charset="0"/>
                <a:cs typeface="Arial" panose="020B0604020202020204" pitchFamily="34" charset="0"/>
              </a:rPr>
              <a:t>Year: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30</a:t>
            </a:r>
            <a:r>
              <a:rPr lang="en-US" sz="2000" b="1" baseline="30000" dirty="0"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May 2020</a:t>
            </a:r>
            <a:endParaRPr lang="en-IN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• </a:t>
            </a:r>
            <a:r>
              <a:rPr lang="en-US" dirty="0" err="1"/>
              <a:t>CoroNet</a:t>
            </a:r>
            <a:r>
              <a:rPr lang="en-US" dirty="0"/>
              <a:t> is a Deep Convolutional Neural Network model that uses chest X-ray images to detect COVID-19 infection. </a:t>
            </a:r>
          </a:p>
          <a:p>
            <a:r>
              <a:rPr lang="en-US" dirty="0"/>
              <a:t>•Built on the </a:t>
            </a:r>
            <a:r>
              <a:rPr lang="en-US" dirty="0" err="1"/>
              <a:t>Xception</a:t>
            </a:r>
            <a:r>
              <a:rPr lang="en-US" dirty="0"/>
              <a:t> architecture, which was trained on the ImageNet dataset and then trained end-to-end on a dataset made up of COVID-19 and additional chest pneumonia X-ray pictures from two publicly available sources.</a:t>
            </a:r>
          </a:p>
          <a:p>
            <a:r>
              <a:rPr lang="en-US" dirty="0"/>
              <a:t>•Overall accuracy is 89.6%, with precision and recall rates for COVID19 cases of 93 percent and 98.2% for 4class cases, respectively (COVID vs Pneumonia bacterial vs pneumonia viral vs normal).</a:t>
            </a:r>
          </a:p>
          <a:p>
            <a:r>
              <a:rPr lang="en-US" dirty="0"/>
              <a:t>• The proposed model had a classification accuracy of 95% for 3-class classification (COVID vs Pneumonia vs normal).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002262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000" b="1" u="sng" dirty="0">
                <a:latin typeface="Arial" panose="020B0604020202020204" pitchFamily="34" charset="0"/>
                <a:cs typeface="Arial" panose="020B0604020202020204" pitchFamily="34" charset="0"/>
              </a:rPr>
              <a:t>Research Paper 9: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CoroDet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: A deep learning based classification for COVID-19 detection using chest X-ray images</a:t>
            </a:r>
            <a:b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b="1" u="sng" dirty="0">
                <a:latin typeface="Arial" panose="020B0604020202020204" pitchFamily="34" charset="0"/>
                <a:cs typeface="Arial" panose="020B0604020202020204" pitchFamily="34" charset="0"/>
              </a:rPr>
              <a:t>Author:</a:t>
            </a:r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Emtiaz</a:t>
            </a:r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Hussaina</a:t>
            </a:r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 , </a:t>
            </a:r>
            <a:r>
              <a:rPr lang="en-IN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Mahmudul</a:t>
            </a:r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 Hasan , </a:t>
            </a:r>
            <a:r>
              <a:rPr lang="en-IN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Md</a:t>
            </a:r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Anisur</a:t>
            </a:r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 Rahman , </a:t>
            </a:r>
            <a:r>
              <a:rPr lang="en-IN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Ickjai</a:t>
            </a:r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 Lee , </a:t>
            </a:r>
            <a:r>
              <a:rPr lang="en-IN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Tasmi</a:t>
            </a:r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Tamanna</a:t>
            </a:r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 , Mohammad </a:t>
            </a:r>
            <a:r>
              <a:rPr lang="en-IN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Zavid</a:t>
            </a:r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Parvez</a:t>
            </a:r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000" b="1" u="sng" dirty="0">
                <a:latin typeface="Arial" panose="020B0604020202020204" pitchFamily="34" charset="0"/>
                <a:cs typeface="Arial" panose="020B0604020202020204" pitchFamily="34" charset="0"/>
              </a:rPr>
              <a:t>Year: </a:t>
            </a:r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18</a:t>
            </a:r>
            <a:r>
              <a:rPr lang="en-IN" sz="2000" b="1" baseline="30000" dirty="0"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 November 2020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• This paper proposes a new CNN model named </a:t>
            </a:r>
            <a:r>
              <a:rPr lang="en-US" dirty="0" err="1"/>
              <a:t>CoroDet</a:t>
            </a:r>
            <a:r>
              <a:rPr lang="en-US" dirty="0"/>
              <a:t> for automatic identification of COVID-19 </a:t>
            </a:r>
            <a:r>
              <a:rPr lang="en-US" dirty="0" err="1"/>
              <a:t>utilising</a:t>
            </a:r>
            <a:r>
              <a:rPr lang="en-US" dirty="0"/>
              <a:t> raw chest X-ray and CT scan data. </a:t>
            </a:r>
          </a:p>
          <a:p>
            <a:r>
              <a:rPr lang="en-US" b="1" u="sng" dirty="0"/>
              <a:t>Classification Accuracy:</a:t>
            </a:r>
          </a:p>
          <a:p>
            <a:r>
              <a:rPr lang="en-US" dirty="0"/>
              <a:t>• 99.1% for 2 class classification</a:t>
            </a:r>
          </a:p>
          <a:p>
            <a:r>
              <a:rPr lang="en-US" dirty="0"/>
              <a:t>• 94.2% for 3 class classification</a:t>
            </a:r>
          </a:p>
          <a:p>
            <a:r>
              <a:rPr lang="en-US" dirty="0"/>
              <a:t>• 91.2% for 4 class classification 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53268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000" b="1" u="sng" dirty="0">
                <a:latin typeface="Arial" panose="020B0604020202020204" pitchFamily="34" charset="0"/>
                <a:cs typeface="Arial" panose="020B0604020202020204" pitchFamily="34" charset="0"/>
              </a:rPr>
              <a:t>Research Paper 10: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Transfer Learning Based Method for COVID-19</a:t>
            </a:r>
            <a:b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Detection From Chest X-ray Images</a:t>
            </a:r>
            <a:b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b="1" u="sng" dirty="0">
                <a:latin typeface="Arial" panose="020B0604020202020204" pitchFamily="34" charset="0"/>
                <a:cs typeface="Arial" panose="020B0604020202020204" pitchFamily="34" charset="0"/>
              </a:rPr>
              <a:t>Author: </a:t>
            </a:r>
            <a:r>
              <a:rPr lang="en-IN" sz="2000" b="1" dirty="0" err="1"/>
              <a:t>Nayeeb</a:t>
            </a:r>
            <a:r>
              <a:rPr lang="en-IN" sz="2000" b="1" dirty="0"/>
              <a:t> Rashid , </a:t>
            </a:r>
            <a:r>
              <a:rPr lang="en-IN" sz="2000" b="1" dirty="0" err="1"/>
              <a:t>Md</a:t>
            </a:r>
            <a:r>
              <a:rPr lang="en-IN" sz="2000" b="1" dirty="0"/>
              <a:t> Adnan Faisal Hossain , Mohammad Ali , </a:t>
            </a:r>
            <a:r>
              <a:rPr lang="en-IN" sz="2000" b="1" dirty="0" err="1"/>
              <a:t>Mumtahina</a:t>
            </a:r>
            <a:r>
              <a:rPr lang="en-IN" sz="2000" b="1" dirty="0"/>
              <a:t> Islam </a:t>
            </a:r>
            <a:r>
              <a:rPr lang="en-IN" sz="2000" b="1" dirty="0" err="1"/>
              <a:t>Sukanya</a:t>
            </a:r>
            <a:r>
              <a:rPr lang="en-IN" sz="2000" b="1" dirty="0"/>
              <a:t> , </a:t>
            </a:r>
            <a:r>
              <a:rPr lang="en-IN" sz="2000" b="1" dirty="0" err="1"/>
              <a:t>Tanvir</a:t>
            </a:r>
            <a:r>
              <a:rPr lang="en-IN" sz="2000" b="1" dirty="0"/>
              <a:t> Mahmud , and Shaikh </a:t>
            </a:r>
            <a:r>
              <a:rPr lang="en-IN" sz="2000" b="1" dirty="0" err="1"/>
              <a:t>Anowarul</a:t>
            </a:r>
            <a:r>
              <a:rPr lang="en-IN" sz="2000" b="1" dirty="0"/>
              <a:t> Fattah</a:t>
            </a:r>
            <a:b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000" b="1" u="sng" dirty="0">
                <a:latin typeface="Arial" panose="020B0604020202020204" pitchFamily="34" charset="0"/>
                <a:cs typeface="Arial" panose="020B0604020202020204" pitchFamily="34" charset="0"/>
              </a:rPr>
              <a:t>Year: </a:t>
            </a:r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November 19</a:t>
            </a:r>
            <a:r>
              <a:rPr lang="en-IN" sz="2000" b="1" baseline="30000" dirty="0"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 2020</a:t>
            </a:r>
            <a:endParaRPr lang="en-IN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• We present a deep learning-based method for detecting COVID-19 in chest X-ray pictures of patients.</a:t>
            </a:r>
          </a:p>
          <a:p>
            <a:r>
              <a:rPr lang="en-US" dirty="0"/>
              <a:t>• The backbone is InceptionNetV3 , and transfer learning is used.to start the model with </a:t>
            </a:r>
            <a:r>
              <a:rPr lang="en-US" dirty="0" err="1"/>
              <a:t>Imagenet</a:t>
            </a:r>
            <a:r>
              <a:rPr lang="en-US" dirty="0"/>
              <a:t>-trained weights</a:t>
            </a:r>
          </a:p>
          <a:p>
            <a:r>
              <a:rPr lang="en-US" dirty="0"/>
              <a:t>• At the end of this model, we add our classification </a:t>
            </a:r>
            <a:r>
              <a:rPr lang="en-US" dirty="0" err="1"/>
              <a:t>layer.and</a:t>
            </a:r>
            <a:r>
              <a:rPr lang="en-US" dirty="0"/>
              <a:t> provide end-to-end training for the entire network on a regular basis a well-balanced dataset with three classes: normal, pneumonia, and COVID chest X-ray image, as well as a two-class dataset for training.</a:t>
            </a:r>
          </a:p>
          <a:p>
            <a:r>
              <a:rPr lang="en-US" dirty="0"/>
              <a:t>• The model had accuracy in the range of 93.90% to 98.37% for all of the folds of data.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622420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3609313"/>
              </p:ext>
            </p:extLst>
          </p:nvPr>
        </p:nvGraphicFramePr>
        <p:xfrm>
          <a:off x="-1" y="0"/>
          <a:ext cx="12192000" cy="6858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717193067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320857053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786358662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937679895"/>
                    </a:ext>
                  </a:extLst>
                </a:gridCol>
              </a:tblGrid>
              <a:tr h="2286000">
                <a:tc>
                  <a:txBody>
                    <a:bodyPr/>
                    <a:lstStyle/>
                    <a:p>
                      <a:r>
                        <a:rPr lang="en-US" dirty="0"/>
                        <a:t>CAD SYSTEM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CoroNet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CoroDet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Transfer Learning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4130505"/>
                  </a:ext>
                </a:extLst>
              </a:tr>
              <a:tr h="2286000">
                <a:tc>
                  <a:txBody>
                    <a:bodyPr/>
                    <a:lstStyle/>
                    <a:p>
                      <a:r>
                        <a:rPr lang="en-US" dirty="0"/>
                        <a:t>CAD</a:t>
                      </a:r>
                      <a:r>
                        <a:rPr lang="en-US" baseline="0" dirty="0"/>
                        <a:t> systems are used in day to day life so it will be easy to implement.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98.2% accuracy for 3 class classification is very high comparing</a:t>
                      </a:r>
                      <a:r>
                        <a:rPr lang="en-US" baseline="0" dirty="0"/>
                        <a:t> with other models.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99.1% accuracy for 2 class classification is a big</a:t>
                      </a:r>
                      <a:r>
                        <a:rPr lang="en-US" baseline="0" dirty="0"/>
                        <a:t> advantage in using this model.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 can be seen that this model manages to perform better than the other </a:t>
                      </a:r>
                      <a:r>
                        <a:rPr lang="en-US" dirty="0" err="1"/>
                        <a:t>models.We</a:t>
                      </a:r>
                      <a:r>
                        <a:rPr lang="en-US" dirty="0"/>
                        <a:t> get an average accuracy of 96.33% for the 3-class setup, while for the 2-class setup it is 99.39%.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6333135"/>
                  </a:ext>
                </a:extLst>
              </a:tr>
              <a:tr h="2286000">
                <a:tc>
                  <a:txBody>
                    <a:bodyPr/>
                    <a:lstStyle/>
                    <a:p>
                      <a:r>
                        <a:rPr lang="en-US" dirty="0"/>
                        <a:t>Accuracy comparing with other models is very</a:t>
                      </a:r>
                      <a:r>
                        <a:rPr lang="en-US" baseline="0" dirty="0"/>
                        <a:t> less.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Overall accuracy is very</a:t>
                      </a:r>
                      <a:r>
                        <a:rPr lang="en-US" baseline="0" dirty="0"/>
                        <a:t> less comparing with other models.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Usage of chest x-ray as well as CT scan</a:t>
                      </a:r>
                      <a:r>
                        <a:rPr lang="en-US" baseline="0" dirty="0"/>
                        <a:t> as data for this model makes it more tough and complicated.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most significant issue is the lack of validated datasets of Covid-19 patients' chest X-rays that can be used to train our model and make it practical to use.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9619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09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• WHO Director-General’s opening remarks at the media briefing on COVID-19 - 11 March 2020, World 479 Health Organization. https://www.who.int/dg/speeches/detail/who-director-general-s-opening-remarks-at-the-media480 briefing-on-covid-19—11-march-2020. 481 </a:t>
            </a:r>
          </a:p>
          <a:p>
            <a:r>
              <a:rPr lang="en-US" dirty="0"/>
              <a:t>• JHU, COVID-19 Dashboard by the Center for Systems Science and Engineering (CSSE) at Johns Hopkins University 482 (JHU), 2020. https://coronavirus.jhu.edu/map.html. 483</a:t>
            </a:r>
          </a:p>
          <a:p>
            <a:r>
              <a:rPr lang="en-US" dirty="0"/>
              <a:t>• S. Zhao, Q. Lin, J. Ran, S.S. Musa, G. Yang, W. Wang, Y. Lou, D. Gao, L. Yang, D. He, et al., Preliminary estimation of 484 the basic reproduction number of novel coronavirus (2019-nCoV) in China, from 2019 to 2020: A data-driven analysis 485 in the early phase of the outbreak, International Journal of Infectious Diseases 92 (2020), 214–217</a:t>
            </a:r>
          </a:p>
          <a:p>
            <a:r>
              <a:rPr lang="en-US" dirty="0"/>
              <a:t>• </a:t>
            </a:r>
            <a:r>
              <a:rPr lang="en-IN" dirty="0"/>
              <a:t>G. </a:t>
            </a:r>
            <a:r>
              <a:rPr lang="en-IN" dirty="0" err="1"/>
              <a:t>Litjens</a:t>
            </a:r>
            <a:r>
              <a:rPr lang="en-IN" dirty="0"/>
              <a:t>, T. </a:t>
            </a:r>
            <a:r>
              <a:rPr lang="en-IN" dirty="0" err="1"/>
              <a:t>Kooi</a:t>
            </a:r>
            <a:r>
              <a:rPr lang="en-IN" dirty="0"/>
              <a:t>, B. E. </a:t>
            </a:r>
            <a:r>
              <a:rPr lang="en-IN" dirty="0" err="1"/>
              <a:t>Bejnordi</a:t>
            </a:r>
            <a:r>
              <a:rPr lang="en-IN" dirty="0"/>
              <a:t>, A. A. A. </a:t>
            </a:r>
            <a:r>
              <a:rPr lang="en-IN" dirty="0" err="1"/>
              <a:t>Setio</a:t>
            </a:r>
            <a:r>
              <a:rPr lang="en-IN" dirty="0"/>
              <a:t>, F. </a:t>
            </a:r>
            <a:r>
              <a:rPr lang="en-IN" dirty="0" err="1"/>
              <a:t>Ciompi</a:t>
            </a:r>
            <a:r>
              <a:rPr lang="en-IN" dirty="0"/>
              <a:t>, M. </a:t>
            </a:r>
            <a:r>
              <a:rPr lang="en-IN" dirty="0" err="1"/>
              <a:t>Ghafoorian</a:t>
            </a:r>
            <a:r>
              <a:rPr lang="en-IN" dirty="0"/>
              <a:t>, J. A. Van Der </a:t>
            </a:r>
            <a:r>
              <a:rPr lang="en-IN" dirty="0" err="1"/>
              <a:t>Laak</a:t>
            </a:r>
            <a:r>
              <a:rPr lang="en-IN" dirty="0"/>
              <a:t>, B. Van </a:t>
            </a:r>
            <a:r>
              <a:rPr lang="en-IN" dirty="0" err="1"/>
              <a:t>Ginneken</a:t>
            </a:r>
            <a:r>
              <a:rPr lang="en-IN" dirty="0"/>
              <a:t>, and C. I. Sanchez, ´ “A survey on deep learning in medical image analysis,” Medical image analysis, vol. 42, pp. 60–88, 2017.</a:t>
            </a:r>
          </a:p>
        </p:txBody>
      </p:sp>
    </p:spTree>
    <p:extLst>
      <p:ext uri="{BB962C8B-B14F-4D97-AF65-F5344CB8AC3E}">
        <p14:creationId xmlns:p14="http://schemas.microsoft.com/office/powerpoint/2010/main" val="27732120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912</TotalTime>
  <Words>974</Words>
  <Application>Microsoft Office PowerPoint</Application>
  <PresentationFormat>Widescreen</PresentationFormat>
  <Paragraphs>50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Retrospect</vt:lpstr>
      <vt:lpstr>COVID19 Detection in lungs using CXR and deep learning</vt:lpstr>
      <vt:lpstr>Objective:</vt:lpstr>
      <vt:lpstr>Problem Statement:</vt:lpstr>
      <vt:lpstr>Research Paper 7: Identification of COVID-19 samples from 2 chest X-Ray images using deep learning  Author: Md Mamunur Rahamana , Chen Lia, Yudong Yaob, Frank Kulwa Year: 11th July 2020</vt:lpstr>
      <vt:lpstr>Research Paper 8:CoroNet: A Deep Neural Network for Detection and Diagnosis of COVID-19 from Chest X-ray Images  Author: Asif Iqbal Khan , Junaid Latief Shah , Mohammad Mudasir Bhat Year: 30th May 2020</vt:lpstr>
      <vt:lpstr>Research Paper 9: CoroDet: A deep learning based classification for COVID-19 detection using chest X-ray images  Author: Emtiaz Hussaina , Mahmudul Hasan , Md Anisur Rahman , Ickjai Lee , Tasmi Tamanna , Mohammad Zavid Parvez  Year: 18th November 2020</vt:lpstr>
      <vt:lpstr>Research Paper 10:Transfer Learning Based Method for COVID-19 Detection From Chest X-ray Images  Author: Nayeeb Rashid , Md Adnan Faisal Hossain , Mohammad Ali , Mumtahina Islam Sukanya , Tanvir Mahmud , and Shaikh Anowarul Fattah Year: November 19th 2020</vt:lpstr>
      <vt:lpstr>PowerPoint Presentation</vt:lpstr>
      <vt:lpstr>References:</vt:lpstr>
      <vt:lpstr>References: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Science, Engineering and Technology Project – I SET5001</dc:title>
  <dc:creator>acer</dc:creator>
  <cp:lastModifiedBy>acer</cp:lastModifiedBy>
  <cp:revision>164</cp:revision>
  <dcterms:created xsi:type="dcterms:W3CDTF">2021-10-18T16:47:04Z</dcterms:created>
  <dcterms:modified xsi:type="dcterms:W3CDTF">2021-12-10T16:32:29Z</dcterms:modified>
</cp:coreProperties>
</file>