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84" r:id="rId3"/>
    <p:sldId id="285" r:id="rId4"/>
    <p:sldId id="268" r:id="rId5"/>
    <p:sldId id="270" r:id="rId6"/>
    <p:sldId id="264" r:id="rId7"/>
    <p:sldId id="265" r:id="rId8"/>
    <p:sldId id="290" r:id="rId9"/>
    <p:sldId id="275" r:id="rId10"/>
    <p:sldId id="289" r:id="rId11"/>
    <p:sldId id="280" r:id="rId12"/>
    <p:sldId id="281" r:id="rId13"/>
    <p:sldId id="278" r:id="rId14"/>
    <p:sldId id="279" r:id="rId15"/>
    <p:sldId id="271" r:id="rId16"/>
    <p:sldId id="274" r:id="rId17"/>
    <p:sldId id="282" r:id="rId18"/>
    <p:sldId id="283" r:id="rId19"/>
    <p:sldId id="287" r:id="rId20"/>
    <p:sldId id="28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A53511-D50F-4EBB-BE0A-90ADEEC2D9D0}"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B5FB6-65F7-4413-A836-CF8A46B98E7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97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A53511-D50F-4EBB-BE0A-90ADEEC2D9D0}"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B5FB6-65F7-4413-A836-CF8A46B98E79}" type="slidenum">
              <a:rPr lang="en-IN" smtClean="0"/>
              <a:t>‹#›</a:t>
            </a:fld>
            <a:endParaRPr lang="en-IN"/>
          </a:p>
        </p:txBody>
      </p:sp>
    </p:spTree>
    <p:extLst>
      <p:ext uri="{BB962C8B-B14F-4D97-AF65-F5344CB8AC3E}">
        <p14:creationId xmlns:p14="http://schemas.microsoft.com/office/powerpoint/2010/main" val="208835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A53511-D50F-4EBB-BE0A-90ADEEC2D9D0}"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B5FB6-65F7-4413-A836-CF8A46B98E79}" type="slidenum">
              <a:rPr lang="en-IN" smtClean="0"/>
              <a:t>‹#›</a:t>
            </a:fld>
            <a:endParaRPr lang="en-IN"/>
          </a:p>
        </p:txBody>
      </p:sp>
    </p:spTree>
    <p:extLst>
      <p:ext uri="{BB962C8B-B14F-4D97-AF65-F5344CB8AC3E}">
        <p14:creationId xmlns:p14="http://schemas.microsoft.com/office/powerpoint/2010/main" val="228606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A53511-D50F-4EBB-BE0A-90ADEEC2D9D0}"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B5FB6-65F7-4413-A836-CF8A46B98E79}" type="slidenum">
              <a:rPr lang="en-IN" smtClean="0"/>
              <a:t>‹#›</a:t>
            </a:fld>
            <a:endParaRPr lang="en-IN"/>
          </a:p>
        </p:txBody>
      </p:sp>
    </p:spTree>
    <p:extLst>
      <p:ext uri="{BB962C8B-B14F-4D97-AF65-F5344CB8AC3E}">
        <p14:creationId xmlns:p14="http://schemas.microsoft.com/office/powerpoint/2010/main" val="3024773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A53511-D50F-4EBB-BE0A-90ADEEC2D9D0}"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B5FB6-65F7-4413-A836-CF8A46B98E7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53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A53511-D50F-4EBB-BE0A-90ADEEC2D9D0}" type="datetimeFigureOut">
              <a:rPr lang="en-IN" smtClean="0"/>
              <a:t>13-11-2021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3B5FB6-65F7-4413-A836-CF8A46B98E79}" type="slidenum">
              <a:rPr lang="en-IN" smtClean="0"/>
              <a:t>‹#›</a:t>
            </a:fld>
            <a:endParaRPr lang="en-IN"/>
          </a:p>
        </p:txBody>
      </p:sp>
    </p:spTree>
    <p:extLst>
      <p:ext uri="{BB962C8B-B14F-4D97-AF65-F5344CB8AC3E}">
        <p14:creationId xmlns:p14="http://schemas.microsoft.com/office/powerpoint/2010/main" val="2760016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A53511-D50F-4EBB-BE0A-90ADEEC2D9D0}" type="datetimeFigureOut">
              <a:rPr lang="en-IN" smtClean="0"/>
              <a:t>13-11-2021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3B5FB6-65F7-4413-A836-CF8A46B98E79}" type="slidenum">
              <a:rPr lang="en-IN" smtClean="0"/>
              <a:t>‹#›</a:t>
            </a:fld>
            <a:endParaRPr lang="en-IN"/>
          </a:p>
        </p:txBody>
      </p:sp>
    </p:spTree>
    <p:extLst>
      <p:ext uri="{BB962C8B-B14F-4D97-AF65-F5344CB8AC3E}">
        <p14:creationId xmlns:p14="http://schemas.microsoft.com/office/powerpoint/2010/main" val="1095658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A53511-D50F-4EBB-BE0A-90ADEEC2D9D0}" type="datetimeFigureOut">
              <a:rPr lang="en-IN" smtClean="0"/>
              <a:t>13-11-2021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3B5FB6-65F7-4413-A836-CF8A46B98E79}" type="slidenum">
              <a:rPr lang="en-IN" smtClean="0"/>
              <a:t>‹#›</a:t>
            </a:fld>
            <a:endParaRPr lang="en-IN"/>
          </a:p>
        </p:txBody>
      </p:sp>
    </p:spTree>
    <p:extLst>
      <p:ext uri="{BB962C8B-B14F-4D97-AF65-F5344CB8AC3E}">
        <p14:creationId xmlns:p14="http://schemas.microsoft.com/office/powerpoint/2010/main" val="2739295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8A53511-D50F-4EBB-BE0A-90ADEEC2D9D0}" type="datetimeFigureOut">
              <a:rPr lang="en-IN" smtClean="0"/>
              <a:t>13-11-2021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83B5FB6-65F7-4413-A836-CF8A46B98E79}" type="slidenum">
              <a:rPr lang="en-IN" smtClean="0"/>
              <a:t>‹#›</a:t>
            </a:fld>
            <a:endParaRPr lang="en-IN"/>
          </a:p>
        </p:txBody>
      </p:sp>
    </p:spTree>
    <p:extLst>
      <p:ext uri="{BB962C8B-B14F-4D97-AF65-F5344CB8AC3E}">
        <p14:creationId xmlns:p14="http://schemas.microsoft.com/office/powerpoint/2010/main" val="437198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8A53511-D50F-4EBB-BE0A-90ADEEC2D9D0}" type="datetimeFigureOut">
              <a:rPr lang="en-IN" smtClean="0"/>
              <a:t>13-11-2021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83B5FB6-65F7-4413-A836-CF8A46B98E79}" type="slidenum">
              <a:rPr lang="en-IN" smtClean="0"/>
              <a:t>‹#›</a:t>
            </a:fld>
            <a:endParaRPr lang="en-IN"/>
          </a:p>
        </p:txBody>
      </p:sp>
    </p:spTree>
    <p:extLst>
      <p:ext uri="{BB962C8B-B14F-4D97-AF65-F5344CB8AC3E}">
        <p14:creationId xmlns:p14="http://schemas.microsoft.com/office/powerpoint/2010/main" val="3218785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A53511-D50F-4EBB-BE0A-90ADEEC2D9D0}" type="datetimeFigureOut">
              <a:rPr lang="en-IN" smtClean="0"/>
              <a:t>13-11-2021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3B5FB6-65F7-4413-A836-CF8A46B98E79}" type="slidenum">
              <a:rPr lang="en-IN" smtClean="0"/>
              <a:t>‹#›</a:t>
            </a:fld>
            <a:endParaRPr lang="en-IN"/>
          </a:p>
        </p:txBody>
      </p:sp>
    </p:spTree>
    <p:extLst>
      <p:ext uri="{BB962C8B-B14F-4D97-AF65-F5344CB8AC3E}">
        <p14:creationId xmlns:p14="http://schemas.microsoft.com/office/powerpoint/2010/main" val="219079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8A53511-D50F-4EBB-BE0A-90ADEEC2D9D0}" type="datetimeFigureOut">
              <a:rPr lang="en-IN" smtClean="0"/>
              <a:t>13-11-2021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83B5FB6-65F7-4413-A836-CF8A46B98E7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673424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who.int/emergencies/diseases/novel-coronavirus-201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Science, Engineering and Technology Project – I</a:t>
            </a:r>
            <a:br>
              <a:rPr lang="en-US" dirty="0"/>
            </a:br>
            <a:r>
              <a:rPr lang="en-US" dirty="0"/>
              <a:t>SET5001</a:t>
            </a:r>
            <a:endParaRPr lang="en-IN" dirty="0"/>
          </a:p>
        </p:txBody>
      </p:sp>
      <p:sp>
        <p:nvSpPr>
          <p:cNvPr id="3" name="Subtitle 2"/>
          <p:cNvSpPr>
            <a:spLocks noGrp="1"/>
          </p:cNvSpPr>
          <p:nvPr>
            <p:ph type="subTitle" idx="1"/>
          </p:nvPr>
        </p:nvSpPr>
        <p:spPr/>
        <p:txBody>
          <a:bodyPr>
            <a:normAutofit fontScale="85000" lnSpcReduction="20000"/>
          </a:bodyPr>
          <a:lstStyle/>
          <a:p>
            <a:r>
              <a:rPr lang="en-US" dirty="0"/>
              <a:t>DONE BY: PRANAV.R</a:t>
            </a:r>
          </a:p>
          <a:p>
            <a:r>
              <a:rPr lang="en-US" dirty="0"/>
              <a:t>REGISTRATION NUMBER:21MCA1127</a:t>
            </a:r>
          </a:p>
          <a:p>
            <a:r>
              <a:rPr lang="en-US" dirty="0"/>
              <a:t>GUIDE:DR.LENINISHA</a:t>
            </a:r>
            <a:endParaRPr lang="en-IN" dirty="0"/>
          </a:p>
        </p:txBody>
      </p:sp>
      <p:pic>
        <p:nvPicPr>
          <p:cNvPr id="4" name="Content Placeholder 4"/>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62808" cy="154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1555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87839768"/>
              </p:ext>
            </p:extLst>
          </p:nvPr>
        </p:nvGraphicFramePr>
        <p:xfrm>
          <a:off x="0" y="0"/>
          <a:ext cx="12192000" cy="6818403"/>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901203422"/>
                    </a:ext>
                  </a:extLst>
                </a:gridCol>
                <a:gridCol w="6096000">
                  <a:extLst>
                    <a:ext uri="{9D8B030D-6E8A-4147-A177-3AD203B41FA5}">
                      <a16:colId xmlns:a16="http://schemas.microsoft.com/office/drawing/2014/main" val="1148849011"/>
                    </a:ext>
                  </a:extLst>
                </a:gridCol>
              </a:tblGrid>
              <a:tr h="417603">
                <a:tc>
                  <a:txBody>
                    <a:bodyPr/>
                    <a:lstStyle/>
                    <a:p>
                      <a:r>
                        <a:rPr lang="en-US" dirty="0"/>
                        <a:t>Results:</a:t>
                      </a:r>
                      <a:endParaRPr lang="en-IN" dirty="0"/>
                    </a:p>
                  </a:txBody>
                  <a:tcPr/>
                </a:tc>
                <a:tc>
                  <a:txBody>
                    <a:bodyPr/>
                    <a:lstStyle/>
                    <a:p>
                      <a:r>
                        <a:rPr lang="en-US" dirty="0"/>
                        <a:t>Limitations:</a:t>
                      </a:r>
                      <a:endParaRPr lang="en-IN" dirty="0"/>
                    </a:p>
                  </a:txBody>
                  <a:tcPr/>
                </a:tc>
                <a:extLst>
                  <a:ext uri="{0D108BD9-81ED-4DB2-BD59-A6C34878D82A}">
                    <a16:rowId xmlns:a16="http://schemas.microsoft.com/office/drawing/2014/main" val="2093914526"/>
                  </a:ext>
                </a:extLst>
              </a:tr>
              <a:tr h="5921651">
                <a:tc>
                  <a:txBody>
                    <a:bodyPr/>
                    <a:lstStyle/>
                    <a:p>
                      <a:pPr marL="0" indent="0">
                        <a:buNone/>
                      </a:pPr>
                      <a:r>
                        <a:rPr lang="en-US" dirty="0"/>
                        <a:t>•Suggested model has:</a:t>
                      </a:r>
                    </a:p>
                    <a:p>
                      <a:pPr marL="0" indent="0">
                        <a:buNone/>
                      </a:pPr>
                      <a:r>
                        <a:rPr lang="en-US" dirty="0"/>
                        <a:t> 94.43 percent accuracy </a:t>
                      </a:r>
                    </a:p>
                    <a:p>
                      <a:pPr marL="0" indent="0">
                        <a:buNone/>
                      </a:pPr>
                      <a:r>
                        <a:rPr lang="en-US" dirty="0"/>
                        <a:t> 98.19 percent sensitivity</a:t>
                      </a:r>
                    </a:p>
                    <a:p>
                      <a:pPr marL="0" indent="0">
                        <a:buNone/>
                      </a:pPr>
                      <a:r>
                        <a:rPr lang="en-US" dirty="0"/>
                        <a:t> 95.78 percent specificity </a:t>
                      </a:r>
                    </a:p>
                    <a:p>
                      <a:pPr marL="0" indent="0">
                        <a:buNone/>
                      </a:pPr>
                      <a:r>
                        <a:rPr lang="en-US" dirty="0"/>
                        <a:t> for non-COVID-19 viral pneumonia and normal (healthy) CXR pictures.</a:t>
                      </a:r>
                    </a:p>
                    <a:p>
                      <a:pPr marL="0" indent="0">
                        <a:buNone/>
                      </a:pPr>
                      <a:r>
                        <a:rPr lang="en-US" dirty="0"/>
                        <a:t>•The model has:</a:t>
                      </a:r>
                    </a:p>
                    <a:p>
                      <a:pPr marL="0" indent="0">
                        <a:buNone/>
                      </a:pPr>
                      <a:r>
                        <a:rPr lang="en-US" dirty="0"/>
                        <a:t> 91.43 percent accuracy</a:t>
                      </a:r>
                    </a:p>
                    <a:p>
                      <a:pPr marL="0" indent="0">
                        <a:buNone/>
                      </a:pPr>
                      <a:r>
                        <a:rPr lang="en-US" dirty="0"/>
                        <a:t> 91.94 percent sensitivity</a:t>
                      </a:r>
                    </a:p>
                    <a:p>
                      <a:pPr marL="0" indent="0">
                        <a:buNone/>
                      </a:pPr>
                      <a:r>
                        <a:rPr lang="en-US" baseline="0" dirty="0"/>
                        <a:t> </a:t>
                      </a:r>
                      <a:r>
                        <a:rPr lang="en-US" dirty="0"/>
                        <a:t>100 percent specificity </a:t>
                      </a:r>
                    </a:p>
                    <a:p>
                      <a:pPr marL="0" indent="0">
                        <a:buNone/>
                      </a:pPr>
                      <a:r>
                        <a:rPr lang="en-US" dirty="0"/>
                        <a:t> for bacterial pneumonia and normal CXR pictures.</a:t>
                      </a:r>
                    </a:p>
                    <a:p>
                      <a:pPr marL="0" indent="0">
                        <a:buNone/>
                      </a:pPr>
                      <a:r>
                        <a:rPr lang="en-US" dirty="0"/>
                        <a:t>•The model has:</a:t>
                      </a:r>
                    </a:p>
                    <a:p>
                      <a:pPr marL="0" indent="0">
                        <a:buNone/>
                      </a:pPr>
                      <a:r>
                        <a:rPr lang="en-US" dirty="0"/>
                        <a:t> 99.16 percent accuracy</a:t>
                      </a:r>
                    </a:p>
                    <a:p>
                      <a:pPr marL="0" indent="0">
                        <a:buNone/>
                      </a:pPr>
                      <a:r>
                        <a:rPr lang="en-US" baseline="0" dirty="0"/>
                        <a:t> </a:t>
                      </a:r>
                      <a:r>
                        <a:rPr lang="en-US" dirty="0"/>
                        <a:t>97.44 percent sensitivity</a:t>
                      </a:r>
                      <a:r>
                        <a:rPr lang="en-US" baseline="0" dirty="0"/>
                        <a:t> </a:t>
                      </a:r>
                    </a:p>
                    <a:p>
                      <a:pPr marL="0" indent="0">
                        <a:buNone/>
                      </a:pPr>
                      <a:r>
                        <a:rPr lang="en-US" baseline="0" dirty="0"/>
                        <a:t> </a:t>
                      </a:r>
                      <a:r>
                        <a:rPr lang="en-US" dirty="0"/>
                        <a:t>100 percent specificity </a:t>
                      </a:r>
                    </a:p>
                    <a:p>
                      <a:pPr marL="0" indent="0">
                        <a:buNone/>
                      </a:pPr>
                      <a:r>
                        <a:rPr lang="en-US" dirty="0"/>
                        <a:t> for COVID-19 pneumonia and normal CXR pictures.</a:t>
                      </a:r>
                    </a:p>
                    <a:p>
                      <a:pPr marL="0" indent="0">
                        <a:buNone/>
                      </a:pPr>
                      <a:r>
                        <a:rPr lang="en-US" dirty="0"/>
                        <a:t>•The model achieved:</a:t>
                      </a:r>
                    </a:p>
                    <a:p>
                      <a:pPr marL="0" indent="0">
                        <a:buNone/>
                      </a:pPr>
                      <a:r>
                        <a:rPr lang="en-US" dirty="0"/>
                        <a:t>99.62 percent accuracy</a:t>
                      </a:r>
                    </a:p>
                    <a:p>
                      <a:pPr marL="0" indent="0">
                        <a:buNone/>
                      </a:pPr>
                      <a:r>
                        <a:rPr lang="en-US" dirty="0"/>
                        <a:t>90.63 percent sensitivity</a:t>
                      </a:r>
                    </a:p>
                    <a:p>
                      <a:pPr marL="0" indent="0">
                        <a:buNone/>
                      </a:pPr>
                      <a:r>
                        <a:rPr lang="en-US" dirty="0"/>
                        <a:t>99.89 percent specificity </a:t>
                      </a:r>
                    </a:p>
                    <a:p>
                      <a:pPr marL="0" indent="0">
                        <a:buNone/>
                      </a:pPr>
                      <a:r>
                        <a:rPr lang="en-US" dirty="0"/>
                        <a:t>when classifying CXR pictures of COVID-19 pneumonia and non-COVID-19 viral pneumonia.</a:t>
                      </a:r>
                    </a:p>
                    <a:p>
                      <a:endParaRPr lang="en-IN" dirty="0"/>
                    </a:p>
                  </a:txBody>
                  <a:tcPr/>
                </a:tc>
                <a:tc>
                  <a:txBody>
                    <a:bodyPr/>
                    <a:lstStyle/>
                    <a:p>
                      <a:r>
                        <a:rPr lang="en-US" dirty="0"/>
                        <a:t>•We used a small dataset of COVID-19 pneumonia. </a:t>
                      </a:r>
                    </a:p>
                    <a:p>
                      <a:endParaRPr lang="en-US" dirty="0"/>
                    </a:p>
                    <a:p>
                      <a:r>
                        <a:rPr lang="en-US" dirty="0"/>
                        <a:t>•This challenge makes it difficult to generalize our result. </a:t>
                      </a:r>
                    </a:p>
                    <a:p>
                      <a:endParaRPr lang="en-US" dirty="0"/>
                    </a:p>
                    <a:p>
                      <a:r>
                        <a:rPr lang="en-US" dirty="0"/>
                        <a:t>•In the future, we hope to acquire more dataset and to train the images using deeper neural networks such as pre-trained </a:t>
                      </a:r>
                      <a:r>
                        <a:rPr lang="en-US" dirty="0" err="1"/>
                        <a:t>GoogleNet</a:t>
                      </a:r>
                      <a:r>
                        <a:rPr lang="en-US" dirty="0"/>
                        <a:t> and </a:t>
                      </a:r>
                      <a:r>
                        <a:rPr lang="en-US" dirty="0" err="1"/>
                        <a:t>ResNet</a:t>
                      </a:r>
                      <a:r>
                        <a:rPr lang="en-US" dirty="0"/>
                        <a:t>. </a:t>
                      </a:r>
                    </a:p>
                    <a:p>
                      <a:endParaRPr lang="en-IN" dirty="0"/>
                    </a:p>
                  </a:txBody>
                  <a:tcPr/>
                </a:tc>
                <a:extLst>
                  <a:ext uri="{0D108BD9-81ED-4DB2-BD59-A6C34878D82A}">
                    <a16:rowId xmlns:a16="http://schemas.microsoft.com/office/drawing/2014/main" val="3999550224"/>
                  </a:ext>
                </a:extLst>
              </a:tr>
            </a:tbl>
          </a:graphicData>
        </a:graphic>
      </p:graphicFrame>
    </p:spTree>
    <p:extLst>
      <p:ext uri="{BB962C8B-B14F-4D97-AF65-F5344CB8AC3E}">
        <p14:creationId xmlns:p14="http://schemas.microsoft.com/office/powerpoint/2010/main" val="3278731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br>
              <a:rPr lang="en-US" b="1" dirty="0"/>
            </a:br>
            <a:br>
              <a:rPr lang="en-US" b="1" dirty="0"/>
            </a:br>
            <a:r>
              <a:rPr lang="en-US" b="1" dirty="0"/>
              <a:t>Convolutional Neural Network Model to Detect COVID-19 Patients Utilizing Chest X-ray Images</a:t>
            </a:r>
            <a:endParaRPr lang="en-IN" dirty="0"/>
          </a:p>
        </p:txBody>
      </p:sp>
      <p:sp>
        <p:nvSpPr>
          <p:cNvPr id="3" name="Content Placeholder 2"/>
          <p:cNvSpPr>
            <a:spLocks noGrp="1"/>
          </p:cNvSpPr>
          <p:nvPr>
            <p:ph idx="1"/>
          </p:nvPr>
        </p:nvSpPr>
        <p:spPr/>
        <p:txBody>
          <a:bodyPr>
            <a:normAutofit/>
          </a:bodyPr>
          <a:lstStyle/>
          <a:p>
            <a:r>
              <a:rPr lang="en-US" dirty="0"/>
              <a:t>•Convolutional Neural Networks (CNN) are a type of artificial neural network (ANN) that               manipulates an input layer as well as the hidden and output layers in a sequence. </a:t>
            </a:r>
          </a:p>
          <a:p>
            <a:r>
              <a:rPr lang="en-US" dirty="0"/>
              <a:t>•It maintains a sparse link between layers and weights, which it shares with hidden layer output  neurons.</a:t>
            </a:r>
          </a:p>
          <a:p>
            <a:r>
              <a:rPr lang="en-US" dirty="0"/>
              <a:t>•CNN, like standard ANN, has a series of hidden layers referred to as convolutional and polling       layers. </a:t>
            </a:r>
          </a:p>
          <a:p>
            <a:r>
              <a:rPr lang="en-US" dirty="0"/>
              <a:t>•Furthermore, these layers' actions are referred to as convolutional and polling operations,           respectively.</a:t>
            </a:r>
          </a:p>
          <a:p>
            <a:r>
              <a:rPr lang="en-US" dirty="0"/>
              <a:t>•They can also be stacked to lead a sequence of completely linked levels that are followed by an output layer.</a:t>
            </a:r>
          </a:p>
          <a:p>
            <a:endParaRPr lang="en-IN" dirty="0"/>
          </a:p>
        </p:txBody>
      </p:sp>
    </p:spTree>
    <p:extLst>
      <p:ext uri="{BB962C8B-B14F-4D97-AF65-F5344CB8AC3E}">
        <p14:creationId xmlns:p14="http://schemas.microsoft.com/office/powerpoint/2010/main" val="2093517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Conclusion and Future Work:</a:t>
            </a:r>
            <a:br>
              <a:rPr lang="en-US" b="1" u="sng" dirty="0"/>
            </a:br>
            <a:endParaRPr lang="en-IN" dirty="0"/>
          </a:p>
        </p:txBody>
      </p:sp>
      <p:sp>
        <p:nvSpPr>
          <p:cNvPr id="3" name="Content Placeholder 2"/>
          <p:cNvSpPr>
            <a:spLocks noGrp="1"/>
          </p:cNvSpPr>
          <p:nvPr>
            <p:ph idx="1"/>
          </p:nvPr>
        </p:nvSpPr>
        <p:spPr/>
        <p:txBody>
          <a:bodyPr>
            <a:normAutofit/>
          </a:bodyPr>
          <a:lstStyle/>
          <a:p>
            <a:r>
              <a:rPr lang="en-US" dirty="0"/>
              <a:t>• Examined COVID-19, healthy, and other viral pneumonia patients' chest X-ray pictures to automatically categorize and diagnose COVID-19 patients in a short amount of time.</a:t>
            </a:r>
          </a:p>
          <a:p>
            <a:r>
              <a:rPr lang="en-US" dirty="0"/>
              <a:t>• Suggested CNN achieved the greatest accuracy and specificity of 94.01 percent and 97.01 percent, respectively, while most other deep learning approaches, such as general classifiers, did not .</a:t>
            </a:r>
          </a:p>
          <a:p>
            <a:r>
              <a:rPr lang="en-US" dirty="0"/>
              <a:t>• The results of our proposed CNN model performed surprisingly well with small datasets; nonetheless, it would be fascinating to know how it fared with a bigger training dataset.</a:t>
            </a:r>
            <a:endParaRPr lang="en-IN" dirty="0"/>
          </a:p>
        </p:txBody>
      </p:sp>
    </p:spTree>
    <p:extLst>
      <p:ext uri="{BB962C8B-B14F-4D97-AF65-F5344CB8AC3E}">
        <p14:creationId xmlns:p14="http://schemas.microsoft.com/office/powerpoint/2010/main" val="341977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Deep-learning based detection of COVID-19 using lung ultrasound imagery</a:t>
            </a:r>
            <a:endParaRPr lang="en-IN" dirty="0"/>
          </a:p>
        </p:txBody>
      </p:sp>
      <p:sp>
        <p:nvSpPr>
          <p:cNvPr id="3" name="Content Placeholder 2"/>
          <p:cNvSpPr>
            <a:spLocks noGrp="1"/>
          </p:cNvSpPr>
          <p:nvPr>
            <p:ph idx="1"/>
          </p:nvPr>
        </p:nvSpPr>
        <p:spPr/>
        <p:txBody>
          <a:bodyPr>
            <a:normAutofit/>
          </a:bodyPr>
          <a:lstStyle/>
          <a:p>
            <a:r>
              <a:rPr lang="en-US" dirty="0"/>
              <a:t>• VGG19, InceptionV3, </a:t>
            </a:r>
            <a:r>
              <a:rPr lang="en-US" dirty="0" err="1"/>
              <a:t>Xception</a:t>
            </a:r>
            <a:r>
              <a:rPr lang="en-US" dirty="0"/>
              <a:t>, and ResNet50 are some of the pre-trained deep learning architectures. </a:t>
            </a:r>
          </a:p>
          <a:p>
            <a:r>
              <a:rPr lang="en-US" dirty="0"/>
              <a:t>• The POCOVID-net model was also used to compare the results. </a:t>
            </a:r>
          </a:p>
          <a:p>
            <a:r>
              <a:rPr lang="en-US" dirty="0"/>
              <a:t>•(Precision, Recall, and F1score) as well as overall metrics to evaluate performance</a:t>
            </a:r>
          </a:p>
          <a:p>
            <a:pPr marL="0" indent="0">
              <a:buNone/>
            </a:pPr>
            <a:r>
              <a:rPr lang="en-US" dirty="0"/>
              <a:t>  •(Accuracy, Balanced Accuracy, and Area Under the Receiver Operating Characteristic Curve). </a:t>
            </a:r>
          </a:p>
          <a:p>
            <a:r>
              <a:rPr lang="en-US" dirty="0"/>
              <a:t>• ANOVA and Friedman tests to </a:t>
            </a:r>
            <a:r>
              <a:rPr lang="en-US" dirty="0" err="1"/>
              <a:t>analyse</a:t>
            </a:r>
            <a:r>
              <a:rPr lang="en-US" dirty="0"/>
              <a:t> performance data.</a:t>
            </a:r>
          </a:p>
          <a:p>
            <a:r>
              <a:rPr lang="en-US" dirty="0"/>
              <a:t>Post-hoc analysis using the Wilcoxon signed-rank test with Holm's step-down correction.</a:t>
            </a:r>
          </a:p>
          <a:p>
            <a:endParaRPr lang="en-US" dirty="0"/>
          </a:p>
        </p:txBody>
      </p:sp>
    </p:spTree>
    <p:extLst>
      <p:ext uri="{BB962C8B-B14F-4D97-AF65-F5344CB8AC3E}">
        <p14:creationId xmlns:p14="http://schemas.microsoft.com/office/powerpoint/2010/main" val="3839249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Result:</a:t>
            </a:r>
            <a:endParaRPr lang="en-IN" dirty="0"/>
          </a:p>
        </p:txBody>
      </p:sp>
      <p:sp>
        <p:nvSpPr>
          <p:cNvPr id="3" name="Content Placeholder 2"/>
          <p:cNvSpPr>
            <a:spLocks noGrp="1"/>
          </p:cNvSpPr>
          <p:nvPr>
            <p:ph idx="1"/>
          </p:nvPr>
        </p:nvSpPr>
        <p:spPr/>
        <p:txBody>
          <a:bodyPr>
            <a:normAutofit fontScale="92500" lnSpcReduction="20000"/>
          </a:bodyPr>
          <a:lstStyle/>
          <a:p>
            <a:r>
              <a:rPr lang="en-US" dirty="0"/>
              <a:t>•For COVID19 detection from bacterial pneumonia and healthy lung ultrasound data, the InceptionV3 network had the best average accuracy (89.1%), balanced accuracy (89.3%), and area under the receiver operating curve (97.1%). </a:t>
            </a:r>
          </a:p>
          <a:p>
            <a:r>
              <a:rPr lang="en-US" dirty="0"/>
              <a:t>•For accuracy, balanced accuracy, and area under the receiver operating curve, the ANOVA and    Friedman tests revealed statistically significant variations in performance between models. </a:t>
            </a:r>
          </a:p>
          <a:p>
            <a:endParaRPr lang="en-US" b="1" u="sng" dirty="0"/>
          </a:p>
          <a:p>
            <a:r>
              <a:rPr lang="en-US" b="1" u="sng" dirty="0"/>
              <a:t>Conclusion : </a:t>
            </a:r>
          </a:p>
          <a:p>
            <a:r>
              <a:rPr lang="en-US" dirty="0"/>
              <a:t>• COVID-19 screening and diagnosis could be aided by deep learning approaches for computer-assisted interpretation of lung ultrasound imaging.</a:t>
            </a:r>
          </a:p>
          <a:p>
            <a:r>
              <a:rPr lang="en-US" dirty="0"/>
              <a:t>• From all AI-based methodologies studied in this study, we discovered that the InceptionV3 network gives the most promising predicting outcomes.</a:t>
            </a:r>
          </a:p>
          <a:p>
            <a:r>
              <a:rPr lang="en-US" dirty="0"/>
              <a:t>• Based on ultrasound imaging, InceptionV3 and </a:t>
            </a:r>
            <a:r>
              <a:rPr lang="en-US" dirty="0" err="1"/>
              <a:t>Xception</a:t>
            </a:r>
            <a:r>
              <a:rPr lang="en-US" dirty="0"/>
              <a:t>-based models can be used to further build a viable computer-assisted screening method for COVID-19.</a:t>
            </a:r>
            <a:endParaRPr lang="en-IN" dirty="0"/>
          </a:p>
        </p:txBody>
      </p:sp>
    </p:spTree>
    <p:extLst>
      <p:ext uri="{BB962C8B-B14F-4D97-AF65-F5344CB8AC3E}">
        <p14:creationId xmlns:p14="http://schemas.microsoft.com/office/powerpoint/2010/main" val="2430719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SOM-LWL method for identification of COVID19 on chest X-ray</a:t>
            </a:r>
            <a:endParaRPr lang="en-IN" dirty="0"/>
          </a:p>
        </p:txBody>
      </p:sp>
      <p:sp>
        <p:nvSpPr>
          <p:cNvPr id="3" name="Content Placeholder 2"/>
          <p:cNvSpPr>
            <a:spLocks noGrp="1"/>
          </p:cNvSpPr>
          <p:nvPr>
            <p:ph idx="1"/>
          </p:nvPr>
        </p:nvSpPr>
        <p:spPr/>
        <p:txBody>
          <a:bodyPr>
            <a:normAutofit/>
          </a:bodyPr>
          <a:lstStyle/>
          <a:p>
            <a:r>
              <a:rPr lang="en-US" dirty="0"/>
              <a:t>• In picture description and prediction issues, LWL and SOM models reach human-like precision. </a:t>
            </a:r>
          </a:p>
          <a:p>
            <a:r>
              <a:rPr lang="en-US" dirty="0"/>
              <a:t>•Our approach primarily seeks to provide distinctive visual qualities as well as a rapid diagnostic   system for classifying new COVID-19 X-rays.</a:t>
            </a:r>
            <a:br>
              <a:rPr lang="en-US" dirty="0"/>
            </a:br>
            <a:endParaRPr lang="en-US" dirty="0"/>
          </a:p>
          <a:p>
            <a:r>
              <a:rPr lang="en-US" dirty="0"/>
              <a:t>•Clinicians may find this strategy beneficial as a treatment plan that can be implemented               depending on the type of infection and can help them make quick judgments.</a:t>
            </a:r>
          </a:p>
          <a:p>
            <a:r>
              <a:rPr lang="en-US" sz="1800" dirty="0"/>
              <a:t>• </a:t>
            </a:r>
            <a:r>
              <a:rPr lang="en-IN" sz="1800" dirty="0"/>
              <a:t>Imbalance data handling</a:t>
            </a:r>
          </a:p>
          <a:p>
            <a:r>
              <a:rPr lang="en-US" sz="1800" dirty="0"/>
              <a:t>• Locally weighted learning method (LWL)</a:t>
            </a:r>
          </a:p>
          <a:p>
            <a:r>
              <a:rPr lang="en-US" sz="1800" dirty="0"/>
              <a:t>• Evaluation measures used:</a:t>
            </a:r>
            <a:r>
              <a:rPr lang="en-IN" sz="1800" dirty="0"/>
              <a:t> Methodology and approach</a:t>
            </a:r>
            <a:endParaRPr lang="en-IN" dirty="0"/>
          </a:p>
        </p:txBody>
      </p:sp>
    </p:spTree>
    <p:extLst>
      <p:ext uri="{BB962C8B-B14F-4D97-AF65-F5344CB8AC3E}">
        <p14:creationId xmlns:p14="http://schemas.microsoft.com/office/powerpoint/2010/main" val="298666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Result and Conclusion:</a:t>
            </a:r>
            <a:endParaRPr lang="en-IN" dirty="0"/>
          </a:p>
        </p:txBody>
      </p:sp>
      <p:sp>
        <p:nvSpPr>
          <p:cNvPr id="3" name="Content Placeholder 2"/>
          <p:cNvSpPr>
            <a:spLocks noGrp="1"/>
          </p:cNvSpPr>
          <p:nvPr>
            <p:ph idx="1"/>
          </p:nvPr>
        </p:nvSpPr>
        <p:spPr/>
        <p:txBody>
          <a:bodyPr>
            <a:normAutofit/>
          </a:bodyPr>
          <a:lstStyle/>
          <a:p>
            <a:r>
              <a:rPr lang="en-US" dirty="0"/>
              <a:t>• We apply resampling methods to address the problem's fundamental imbalance.</a:t>
            </a:r>
          </a:p>
          <a:p>
            <a:r>
              <a:rPr lang="en-US" dirty="0"/>
              <a:t>•Eight distinct sets of features obtained from the photos, each of which is evaluated separately before being combined in an early fusion design. </a:t>
            </a:r>
          </a:p>
          <a:p>
            <a:r>
              <a:rPr lang="en-US" dirty="0"/>
              <a:t>• In addition, the prediction outputs are examined selectively and in a late fusion setup. </a:t>
            </a:r>
          </a:p>
          <a:p>
            <a:r>
              <a:rPr lang="en-US" dirty="0"/>
              <a:t>• The suggested method will be expanded in future work to be abdicable for a variety of COVID-19 datasets, including SARS-CoV-2 CT-scan, COVID-CT, and statistical datasets. </a:t>
            </a:r>
          </a:p>
          <a:p>
            <a:r>
              <a:rPr lang="en-US" dirty="0"/>
              <a:t>• However, in the case of COVID-19 disease, the accuracy of the prediction approach will be combined with optimization strategies based on classification and regression algorithms.</a:t>
            </a:r>
          </a:p>
        </p:txBody>
      </p:sp>
    </p:spTree>
    <p:extLst>
      <p:ext uri="{BB962C8B-B14F-4D97-AF65-F5344CB8AC3E}">
        <p14:creationId xmlns:p14="http://schemas.microsoft.com/office/powerpoint/2010/main" val="3044570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between the models:</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71758676"/>
              </p:ext>
            </p:extLst>
          </p:nvPr>
        </p:nvGraphicFramePr>
        <p:xfrm>
          <a:off x="-1" y="-2"/>
          <a:ext cx="12192000" cy="7137880"/>
        </p:xfrm>
        <a:graphic>
          <a:graphicData uri="http://schemas.openxmlformats.org/drawingml/2006/table">
            <a:tbl>
              <a:tblPr firstRow="1" bandRow="1">
                <a:tableStyleId>{073A0DAA-6AF3-43AB-8588-CEC1D06C72B9}</a:tableStyleId>
              </a:tblPr>
              <a:tblGrid>
                <a:gridCol w="3622432">
                  <a:extLst>
                    <a:ext uri="{9D8B030D-6E8A-4147-A177-3AD203B41FA5}">
                      <a16:colId xmlns:a16="http://schemas.microsoft.com/office/drawing/2014/main" val="766200167"/>
                    </a:ext>
                  </a:extLst>
                </a:gridCol>
                <a:gridCol w="4615961">
                  <a:extLst>
                    <a:ext uri="{9D8B030D-6E8A-4147-A177-3AD203B41FA5}">
                      <a16:colId xmlns:a16="http://schemas.microsoft.com/office/drawing/2014/main" val="3748260474"/>
                    </a:ext>
                  </a:extLst>
                </a:gridCol>
                <a:gridCol w="3953607">
                  <a:extLst>
                    <a:ext uri="{9D8B030D-6E8A-4147-A177-3AD203B41FA5}">
                      <a16:colId xmlns:a16="http://schemas.microsoft.com/office/drawing/2014/main" val="2946819922"/>
                    </a:ext>
                  </a:extLst>
                </a:gridCol>
              </a:tblGrid>
              <a:tr h="442818">
                <a:tc>
                  <a:txBody>
                    <a:bodyPr/>
                    <a:lstStyle/>
                    <a:p>
                      <a:r>
                        <a:rPr lang="en-US" dirty="0"/>
                        <a:t>CT-Scans:</a:t>
                      </a:r>
                      <a:endParaRPr lang="en-IN" dirty="0"/>
                    </a:p>
                  </a:txBody>
                  <a:tcPr/>
                </a:tc>
                <a:tc>
                  <a:txBody>
                    <a:bodyPr/>
                    <a:lstStyle/>
                    <a:p>
                      <a:r>
                        <a:rPr lang="en-US" dirty="0"/>
                        <a:t>Chest X-rays (CXR):</a:t>
                      </a:r>
                      <a:endParaRPr lang="en-IN" dirty="0"/>
                    </a:p>
                  </a:txBody>
                  <a:tcPr/>
                </a:tc>
                <a:tc>
                  <a:txBody>
                    <a:bodyPr/>
                    <a:lstStyle/>
                    <a:p>
                      <a:r>
                        <a:rPr lang="en-US" dirty="0" err="1"/>
                        <a:t>AlexNet</a:t>
                      </a:r>
                      <a:r>
                        <a:rPr lang="en-US" baseline="0" dirty="0"/>
                        <a:t> Model:</a:t>
                      </a:r>
                      <a:endParaRPr lang="en-IN" dirty="0"/>
                    </a:p>
                  </a:txBody>
                  <a:tcPr/>
                </a:tc>
                <a:extLst>
                  <a:ext uri="{0D108BD9-81ED-4DB2-BD59-A6C34878D82A}">
                    <a16:rowId xmlns:a16="http://schemas.microsoft.com/office/drawing/2014/main" val="574287298"/>
                  </a:ext>
                </a:extLst>
              </a:tr>
              <a:tr h="2798602">
                <a:tc>
                  <a:txBody>
                    <a:bodyPr/>
                    <a:lstStyle/>
                    <a:p>
                      <a:r>
                        <a:rPr lang="en-US" sz="1800" b="0" i="0" u="sng" kern="1200" dirty="0">
                          <a:solidFill>
                            <a:schemeClr val="dk1"/>
                          </a:solidFill>
                          <a:effectLst/>
                          <a:latin typeface="+mn-lt"/>
                          <a:ea typeface="+mn-ea"/>
                          <a:cs typeface="+mn-cs"/>
                        </a:rPr>
                        <a:t>Advantages:</a:t>
                      </a:r>
                    </a:p>
                    <a:p>
                      <a:r>
                        <a:rPr lang="en-US" sz="1800" b="0" i="0" kern="1200" dirty="0">
                          <a:solidFill>
                            <a:schemeClr val="dk1"/>
                          </a:solidFill>
                          <a:effectLst/>
                          <a:latin typeface="+mn-lt"/>
                          <a:ea typeface="+mn-ea"/>
                          <a:cs typeface="+mn-cs"/>
                        </a:rPr>
                        <a:t>Sharper image of the chest &amp;</a:t>
                      </a:r>
                      <a:r>
                        <a:rPr lang="en-US" sz="1800" b="0" i="0" kern="1200" baseline="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lungs.</a:t>
                      </a:r>
                    </a:p>
                    <a:p>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Far more precise and efficient than X-rays.</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sng" kern="1200" dirty="0">
                          <a:solidFill>
                            <a:schemeClr val="dk1"/>
                          </a:solidFill>
                          <a:effectLst/>
                          <a:latin typeface="+mn-lt"/>
                          <a:ea typeface="+mn-ea"/>
                          <a:cs typeface="+mn-cs"/>
                        </a:rPr>
                        <a:t>Advantages:</a:t>
                      </a:r>
                    </a:p>
                    <a:p>
                      <a:r>
                        <a:rPr lang="en-US" sz="1800" dirty="0"/>
                        <a:t>No radiation stays in your body after an x-ray exam.</a:t>
                      </a:r>
                    </a:p>
                    <a:p>
                      <a:endParaRPr lang="en-US" sz="1800" dirty="0"/>
                    </a:p>
                    <a:p>
                      <a:r>
                        <a:rPr lang="en-US" sz="1800" b="0" i="0" kern="1200" dirty="0">
                          <a:solidFill>
                            <a:schemeClr val="dk1"/>
                          </a:solidFill>
                          <a:effectLst/>
                          <a:latin typeface="+mn-lt"/>
                          <a:ea typeface="+mn-ea"/>
                          <a:cs typeface="+mn-cs"/>
                        </a:rPr>
                        <a:t>No</a:t>
                      </a:r>
                      <a:r>
                        <a:rPr lang="en-US" sz="1800" b="0" i="0" kern="1200" baseline="0" dirty="0">
                          <a:solidFill>
                            <a:schemeClr val="dk1"/>
                          </a:solidFill>
                          <a:effectLst/>
                          <a:latin typeface="+mn-lt"/>
                          <a:ea typeface="+mn-ea"/>
                          <a:cs typeface="+mn-cs"/>
                        </a:rPr>
                        <a:t> side effects.</a:t>
                      </a:r>
                    </a:p>
                    <a:p>
                      <a:endParaRPr lang="en-US" sz="1800" dirty="0"/>
                    </a:p>
                    <a:p>
                      <a:r>
                        <a:rPr lang="en-US" sz="1800" dirty="0"/>
                        <a:t>Relatively inexpensive and widely available.</a:t>
                      </a:r>
                    </a:p>
                    <a:p>
                      <a:r>
                        <a:rPr lang="en-US" sz="1800" dirty="0"/>
                        <a:t>Results</a:t>
                      </a:r>
                      <a:r>
                        <a:rPr lang="en-US" sz="1800" baseline="0" dirty="0"/>
                        <a:t> are obtained quickly.</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sng" kern="1200" dirty="0">
                          <a:solidFill>
                            <a:schemeClr val="dk1"/>
                          </a:solidFill>
                          <a:effectLst/>
                          <a:latin typeface="+mn-lt"/>
                          <a:ea typeface="+mn-ea"/>
                          <a:cs typeface="+mn-cs"/>
                        </a:rPr>
                        <a:t>Advantages:</a:t>
                      </a:r>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Faster training of models.</a:t>
                      </a:r>
                    </a:p>
                    <a:p>
                      <a:endParaRPr lang="en-US" sz="1800" b="0" i="0" kern="1200" dirty="0">
                        <a:solidFill>
                          <a:schemeClr val="dk1"/>
                        </a:solidFill>
                        <a:effectLst/>
                        <a:latin typeface="+mn-lt"/>
                        <a:ea typeface="+mn-ea"/>
                        <a:cs typeface="+mn-cs"/>
                      </a:endParaRPr>
                    </a:p>
                    <a:p>
                      <a:r>
                        <a:rPr lang="en-US" sz="1800" b="0" i="0" kern="1200" dirty="0" err="1">
                          <a:solidFill>
                            <a:schemeClr val="dk1"/>
                          </a:solidFill>
                          <a:effectLst/>
                          <a:latin typeface="+mn-lt"/>
                          <a:ea typeface="+mn-ea"/>
                          <a:cs typeface="+mn-cs"/>
                        </a:rPr>
                        <a:t>AlexNet</a:t>
                      </a:r>
                      <a:r>
                        <a:rPr lang="en-US" sz="1800" b="0" i="0" kern="1200" dirty="0">
                          <a:solidFill>
                            <a:schemeClr val="dk1"/>
                          </a:solidFill>
                          <a:effectLst/>
                          <a:latin typeface="+mn-lt"/>
                          <a:ea typeface="+mn-ea"/>
                          <a:cs typeface="+mn-cs"/>
                        </a:rPr>
                        <a:t> is a deeper architecture with 8 layers which means that is better able to extract features when compared to </a:t>
                      </a:r>
                      <a:r>
                        <a:rPr lang="en-US" sz="1800" b="0" i="0" kern="1200" dirty="0" err="1">
                          <a:solidFill>
                            <a:schemeClr val="dk1"/>
                          </a:solidFill>
                          <a:effectLst/>
                          <a:latin typeface="+mn-lt"/>
                          <a:ea typeface="+mn-ea"/>
                          <a:cs typeface="+mn-cs"/>
                        </a:rPr>
                        <a:t>LeNet</a:t>
                      </a:r>
                      <a:r>
                        <a:rPr lang="en-US" sz="1800" b="0" i="0" kern="1200" dirty="0">
                          <a:solidFill>
                            <a:schemeClr val="dk1"/>
                          </a:solidFill>
                          <a:effectLst/>
                          <a:latin typeface="+mn-lt"/>
                          <a:ea typeface="+mn-ea"/>
                          <a:cs typeface="+mn-cs"/>
                        </a:rPr>
                        <a:t>. </a:t>
                      </a:r>
                    </a:p>
                    <a:p>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It also worked well for the time with color images.</a:t>
                      </a:r>
                    </a:p>
                    <a:p>
                      <a:endParaRPr lang="en-IN" sz="1600" dirty="0"/>
                    </a:p>
                  </a:txBody>
                  <a:tcPr/>
                </a:tc>
                <a:extLst>
                  <a:ext uri="{0D108BD9-81ED-4DB2-BD59-A6C34878D82A}">
                    <a16:rowId xmlns:a16="http://schemas.microsoft.com/office/drawing/2014/main" val="1616710435"/>
                  </a:ext>
                </a:extLst>
              </a:tr>
              <a:tr h="3616582">
                <a:tc>
                  <a:txBody>
                    <a:bodyPr/>
                    <a:lstStyle/>
                    <a:p>
                      <a:r>
                        <a:rPr lang="en-US" sz="1800" b="0" i="0" u="sng" kern="1200" dirty="0">
                          <a:solidFill>
                            <a:schemeClr val="dk1"/>
                          </a:solidFill>
                          <a:effectLst/>
                          <a:latin typeface="+mn-lt"/>
                          <a:ea typeface="+mn-ea"/>
                          <a:cs typeface="+mn-cs"/>
                        </a:rPr>
                        <a:t>Disadvantages:</a:t>
                      </a:r>
                    </a:p>
                    <a:p>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CT scans could lead to problems like false positives in cases of pneumonia</a:t>
                      </a:r>
                    </a:p>
                    <a:p>
                      <a:br>
                        <a:rPr lang="en-US" sz="1800" b="0" i="0"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Cross</a:t>
                      </a:r>
                      <a:r>
                        <a:rPr lang="en-US" sz="1800" b="0" i="0" kern="1200" baseline="0" dirty="0">
                          <a:solidFill>
                            <a:schemeClr val="dk1"/>
                          </a:solidFill>
                          <a:effectLst/>
                          <a:latin typeface="+mn-lt"/>
                          <a:ea typeface="+mn-ea"/>
                          <a:cs typeface="+mn-cs"/>
                        </a:rPr>
                        <a:t> infection</a:t>
                      </a:r>
                    </a:p>
                    <a:p>
                      <a:r>
                        <a:rPr lang="en-US" sz="1800" b="0" i="0" kern="1200" baseline="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There is a delay in receiving the         findings.</a:t>
                      </a:r>
                    </a:p>
                    <a:p>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u="sng" kern="1200" dirty="0">
                          <a:solidFill>
                            <a:schemeClr val="dk1"/>
                          </a:solidFill>
                          <a:effectLst/>
                          <a:latin typeface="+mn-lt"/>
                          <a:ea typeface="+mn-ea"/>
                          <a:cs typeface="+mn-cs"/>
                        </a:rPr>
                        <a:t>Disadvantages: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i="0" u="sng" kern="1200" dirty="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i="0" u="none" kern="1200" dirty="0">
                          <a:solidFill>
                            <a:schemeClr val="dk1"/>
                          </a:solidFill>
                          <a:effectLst/>
                          <a:latin typeface="+mn-lt"/>
                          <a:ea typeface="+mn-ea"/>
                          <a:cs typeface="+mn-cs"/>
                        </a:rPr>
                        <a:t>Less</a:t>
                      </a:r>
                      <a:r>
                        <a:rPr lang="en-US" sz="1600" b="0" i="0" u="none" kern="1200" baseline="0" dirty="0">
                          <a:solidFill>
                            <a:schemeClr val="dk1"/>
                          </a:solidFill>
                          <a:effectLst/>
                          <a:latin typeface="+mn-lt"/>
                          <a:ea typeface="+mn-ea"/>
                          <a:cs typeface="+mn-cs"/>
                        </a:rPr>
                        <a:t> accurate.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i="0" u="none" kern="1200" baseline="0" dirty="0">
                        <a:solidFill>
                          <a:schemeClr val="dk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i="0" u="none" kern="1200" baseline="0" dirty="0">
                          <a:solidFill>
                            <a:schemeClr val="dk1"/>
                          </a:solidFill>
                          <a:effectLst/>
                          <a:latin typeface="+mn-lt"/>
                          <a:ea typeface="+mn-ea"/>
                          <a:cs typeface="+mn-cs"/>
                        </a:rPr>
                        <a:t>Quality and precision is comparatively less.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i="0" u="none"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sng" kern="1200" dirty="0">
                          <a:solidFill>
                            <a:schemeClr val="dk1"/>
                          </a:solidFill>
                          <a:effectLst/>
                          <a:latin typeface="+mn-lt"/>
                          <a:ea typeface="+mn-ea"/>
                          <a:cs typeface="+mn-cs"/>
                        </a:rPr>
                        <a:t>Disadvantages: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u="sng"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The depth of this model is very less and hence it struggles to learn features from image sets.</a:t>
                      </a:r>
                    </a:p>
                    <a:p>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We can see that it takes more time to achieve higher accuracy results compared to future models.</a:t>
                      </a:r>
                    </a:p>
                    <a:p>
                      <a:endParaRPr lang="en-IN" dirty="0"/>
                    </a:p>
                  </a:txBody>
                  <a:tcPr/>
                </a:tc>
                <a:extLst>
                  <a:ext uri="{0D108BD9-81ED-4DB2-BD59-A6C34878D82A}">
                    <a16:rowId xmlns:a16="http://schemas.microsoft.com/office/drawing/2014/main" val="608601012"/>
                  </a:ext>
                </a:extLst>
              </a:tr>
            </a:tbl>
          </a:graphicData>
        </a:graphic>
      </p:graphicFrame>
    </p:spTree>
    <p:extLst>
      <p:ext uri="{BB962C8B-B14F-4D97-AF65-F5344CB8AC3E}">
        <p14:creationId xmlns:p14="http://schemas.microsoft.com/office/powerpoint/2010/main" val="3142722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endParaRPr lang="en-IN" dirty="0"/>
          </a:p>
        </p:txBody>
      </p:sp>
      <p:graphicFrame>
        <p:nvGraphicFramePr>
          <p:cNvPr id="4" name="Content Placeholder 5"/>
          <p:cNvGraphicFramePr>
            <a:graphicFrameLocks/>
          </p:cNvGraphicFramePr>
          <p:nvPr>
            <p:extLst>
              <p:ext uri="{D42A27DB-BD31-4B8C-83A1-F6EECF244321}">
                <p14:modId xmlns:p14="http://schemas.microsoft.com/office/powerpoint/2010/main" val="2320221992"/>
              </p:ext>
            </p:extLst>
          </p:nvPr>
        </p:nvGraphicFramePr>
        <p:xfrm>
          <a:off x="-1" y="-2"/>
          <a:ext cx="12192000" cy="6858003"/>
        </p:xfrm>
        <a:graphic>
          <a:graphicData uri="http://schemas.openxmlformats.org/drawingml/2006/table">
            <a:tbl>
              <a:tblPr firstRow="1" bandRow="1">
                <a:tableStyleId>{073A0DAA-6AF3-43AB-8588-CEC1D06C72B9}</a:tableStyleId>
              </a:tblPr>
              <a:tblGrid>
                <a:gridCol w="3622432">
                  <a:extLst>
                    <a:ext uri="{9D8B030D-6E8A-4147-A177-3AD203B41FA5}">
                      <a16:colId xmlns:a16="http://schemas.microsoft.com/office/drawing/2014/main" val="766200167"/>
                    </a:ext>
                  </a:extLst>
                </a:gridCol>
                <a:gridCol w="4615961">
                  <a:extLst>
                    <a:ext uri="{9D8B030D-6E8A-4147-A177-3AD203B41FA5}">
                      <a16:colId xmlns:a16="http://schemas.microsoft.com/office/drawing/2014/main" val="3748260474"/>
                    </a:ext>
                  </a:extLst>
                </a:gridCol>
                <a:gridCol w="3953607">
                  <a:extLst>
                    <a:ext uri="{9D8B030D-6E8A-4147-A177-3AD203B41FA5}">
                      <a16:colId xmlns:a16="http://schemas.microsoft.com/office/drawing/2014/main" val="2946819922"/>
                    </a:ext>
                  </a:extLst>
                </a:gridCol>
              </a:tblGrid>
              <a:tr h="446059">
                <a:tc>
                  <a:txBody>
                    <a:bodyPr/>
                    <a:lstStyle/>
                    <a:p>
                      <a:r>
                        <a:rPr lang="en-US" dirty="0"/>
                        <a:t>CNN</a:t>
                      </a:r>
                      <a:r>
                        <a:rPr lang="en-US" baseline="0" dirty="0"/>
                        <a:t> model:</a:t>
                      </a:r>
                      <a:endParaRPr lang="en-IN" dirty="0"/>
                    </a:p>
                  </a:txBody>
                  <a:tcPr/>
                </a:tc>
                <a:tc>
                  <a:txBody>
                    <a:bodyPr/>
                    <a:lstStyle/>
                    <a:p>
                      <a:r>
                        <a:rPr lang="en-US" dirty="0"/>
                        <a:t>Ultrasound</a:t>
                      </a:r>
                      <a:r>
                        <a:rPr lang="en-US" baseline="0" dirty="0"/>
                        <a:t> Imagery:</a:t>
                      </a:r>
                      <a:endParaRPr lang="en-IN" dirty="0"/>
                    </a:p>
                  </a:txBody>
                  <a:tcPr/>
                </a:tc>
                <a:tc>
                  <a:txBody>
                    <a:bodyPr/>
                    <a:lstStyle/>
                    <a:p>
                      <a:r>
                        <a:rPr lang="en-US" dirty="0"/>
                        <a:t>SOM-LWL method:</a:t>
                      </a:r>
                      <a:endParaRPr lang="en-IN" dirty="0"/>
                    </a:p>
                  </a:txBody>
                  <a:tcPr/>
                </a:tc>
                <a:extLst>
                  <a:ext uri="{0D108BD9-81ED-4DB2-BD59-A6C34878D82A}">
                    <a16:rowId xmlns:a16="http://schemas.microsoft.com/office/drawing/2014/main" val="574287298"/>
                  </a:ext>
                </a:extLst>
              </a:tr>
              <a:tr h="21135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u="sng" kern="1200" dirty="0">
                          <a:solidFill>
                            <a:schemeClr val="dk1"/>
                          </a:solidFill>
                          <a:effectLst/>
                          <a:latin typeface="+mn-lt"/>
                          <a:ea typeface="+mn-ea"/>
                          <a:cs typeface="+mn-cs"/>
                        </a:rPr>
                        <a:t>Advantages:</a:t>
                      </a:r>
                    </a:p>
                    <a:p>
                      <a:endParaRPr lang="en-US" sz="1600" dirty="0"/>
                    </a:p>
                    <a:p>
                      <a:r>
                        <a:rPr lang="en-US" sz="1600" baseline="0" dirty="0"/>
                        <a:t>Proposed CNN model have higher accuracy , f-measure and sensitivity are indicated how COVID-19 positive cases are determined.</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sng" kern="1200" dirty="0">
                          <a:solidFill>
                            <a:schemeClr val="dk1"/>
                          </a:solidFill>
                          <a:effectLst/>
                          <a:latin typeface="+mn-lt"/>
                          <a:ea typeface="+mn-ea"/>
                          <a:cs typeface="+mn-cs"/>
                        </a:rPr>
                        <a:t>Advantages:</a:t>
                      </a:r>
                    </a:p>
                    <a:p>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Lung ultrasound has several advantages including the absence of radiation, lower contamination risk, lower cost, and repeatability .</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u="sng" kern="1200" dirty="0">
                          <a:solidFill>
                            <a:schemeClr val="dk1"/>
                          </a:solidFill>
                          <a:effectLst/>
                          <a:latin typeface="+mn-lt"/>
                          <a:ea typeface="+mn-ea"/>
                          <a:cs typeface="+mn-cs"/>
                        </a:rPr>
                        <a:t>Advantages:</a:t>
                      </a:r>
                    </a:p>
                    <a:p>
                      <a:endParaRPr lang="en-US" sz="1600" dirty="0"/>
                    </a:p>
                    <a:p>
                      <a:r>
                        <a:rPr lang="en-US" sz="1600" dirty="0"/>
                        <a:t>Right now comparing with other models for Chest X-rays of lungs for Covid-19 and pneumonia detection SOM-LWL method had the best performance of 97.88%.</a:t>
                      </a:r>
                      <a:endParaRPr lang="en-IN" sz="1600" dirty="0"/>
                    </a:p>
                  </a:txBody>
                  <a:tcPr/>
                </a:tc>
                <a:extLst>
                  <a:ext uri="{0D108BD9-81ED-4DB2-BD59-A6C34878D82A}">
                    <a16:rowId xmlns:a16="http://schemas.microsoft.com/office/drawing/2014/main" val="1616710435"/>
                  </a:ext>
                </a:extLst>
              </a:tr>
              <a:tr h="42984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u="sng" kern="1200" dirty="0">
                          <a:solidFill>
                            <a:schemeClr val="dk1"/>
                          </a:solidFill>
                          <a:effectLst/>
                          <a:latin typeface="+mn-lt"/>
                          <a:ea typeface="+mn-ea"/>
                          <a:cs typeface="+mn-cs"/>
                        </a:rPr>
                        <a:t>Disadvantages: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i="0" u="sng" kern="1200" dirty="0">
                        <a:solidFill>
                          <a:schemeClr val="dk1"/>
                        </a:solidFill>
                        <a:effectLst/>
                        <a:latin typeface="+mn-lt"/>
                        <a:ea typeface="+mn-ea"/>
                        <a:cs typeface="+mn-cs"/>
                      </a:endParaRPr>
                    </a:p>
                    <a:p>
                      <a:r>
                        <a:rPr lang="en-US" sz="1600" b="0" i="0" kern="1200" dirty="0">
                          <a:solidFill>
                            <a:schemeClr val="dk1"/>
                          </a:solidFill>
                          <a:effectLst/>
                          <a:latin typeface="+mn-lt"/>
                          <a:ea typeface="+mn-ea"/>
                          <a:cs typeface="+mn-cs"/>
                        </a:rPr>
                        <a:t>This proposed model is just like an upgraded version of previous model with minor changes.</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 </a:t>
                      </a:r>
                      <a:r>
                        <a:rPr lang="en-US" sz="1800" b="0" i="0" u="sng" kern="1200" dirty="0">
                          <a:solidFill>
                            <a:schemeClr val="dk1"/>
                          </a:solidFill>
                          <a:effectLst/>
                          <a:latin typeface="+mn-lt"/>
                          <a:ea typeface="+mn-ea"/>
                          <a:cs typeface="+mn-cs"/>
                        </a:rPr>
                        <a:t>Disadvantages: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u="sng"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It</a:t>
                      </a:r>
                      <a:r>
                        <a:rPr lang="en-US" sz="1800" b="0" i="0" kern="1200" baseline="0" dirty="0">
                          <a:solidFill>
                            <a:schemeClr val="dk1"/>
                          </a:solidFill>
                          <a:effectLst/>
                          <a:latin typeface="+mn-lt"/>
                          <a:ea typeface="+mn-ea"/>
                          <a:cs typeface="+mn-cs"/>
                        </a:rPr>
                        <a:t> has a </a:t>
                      </a:r>
                      <a:r>
                        <a:rPr lang="en-US" sz="1800" b="0" i="0" kern="1200" dirty="0">
                          <a:solidFill>
                            <a:schemeClr val="dk1"/>
                          </a:solidFill>
                          <a:effectLst/>
                          <a:latin typeface="+mn-lt"/>
                          <a:ea typeface="+mn-ea"/>
                          <a:cs typeface="+mn-cs"/>
                        </a:rPr>
                        <a:t>relatively lower sensitivity in comparison to chest CT scan . </a:t>
                      </a:r>
                    </a:p>
                    <a:p>
                      <a:endParaRPr lang="en-US" sz="1800" b="0" i="0" kern="1200" dirty="0">
                        <a:solidFill>
                          <a:schemeClr val="dk1"/>
                        </a:solidFill>
                        <a:effectLst/>
                        <a:latin typeface="+mn-lt"/>
                        <a:ea typeface="+mn-ea"/>
                        <a:cs typeface="+mn-cs"/>
                      </a:endParaRPr>
                    </a:p>
                    <a:p>
                      <a:r>
                        <a:rPr lang="en-US" sz="1800" b="0" i="0" kern="1200" dirty="0">
                          <a:solidFill>
                            <a:schemeClr val="dk1"/>
                          </a:solidFill>
                          <a:effectLst/>
                          <a:latin typeface="+mn-lt"/>
                          <a:ea typeface="+mn-ea"/>
                          <a:cs typeface="+mn-cs"/>
                        </a:rPr>
                        <a:t>Another disadvantage of this imaging modality is that ultrasound cannot usually detect lesions that are deep and intrapulmonary .</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sng" kern="1200" dirty="0">
                          <a:solidFill>
                            <a:schemeClr val="dk1"/>
                          </a:solidFill>
                          <a:effectLst/>
                          <a:latin typeface="+mn-lt"/>
                          <a:ea typeface="+mn-ea"/>
                          <a:cs typeface="+mn-cs"/>
                        </a:rPr>
                        <a:t>Disadvantages:</a:t>
                      </a:r>
                    </a:p>
                    <a:p>
                      <a:endParaRPr lang="en-US" dirty="0"/>
                    </a:p>
                    <a:p>
                      <a:r>
                        <a:rPr lang="en-US" dirty="0"/>
                        <a:t>Takes</a:t>
                      </a:r>
                      <a:r>
                        <a:rPr lang="en-US" baseline="0" dirty="0"/>
                        <a:t> more time for analyzing.</a:t>
                      </a:r>
                      <a:endParaRPr lang="en-IN" dirty="0"/>
                    </a:p>
                  </a:txBody>
                  <a:tcPr/>
                </a:tc>
                <a:extLst>
                  <a:ext uri="{0D108BD9-81ED-4DB2-BD59-A6C34878D82A}">
                    <a16:rowId xmlns:a16="http://schemas.microsoft.com/office/drawing/2014/main" val="608601012"/>
                  </a:ext>
                </a:extLst>
              </a:tr>
            </a:tbl>
          </a:graphicData>
        </a:graphic>
      </p:graphicFrame>
    </p:spTree>
    <p:extLst>
      <p:ext uri="{BB962C8B-B14F-4D97-AF65-F5344CB8AC3E}">
        <p14:creationId xmlns:p14="http://schemas.microsoft.com/office/powerpoint/2010/main" val="3480696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p:txBody>
          <a:bodyPr>
            <a:noAutofit/>
          </a:bodyPr>
          <a:lstStyle/>
          <a:p>
            <a:r>
              <a:rPr lang="en-IN" sz="1100" b="1" dirty="0"/>
              <a:t>1. Chen N, Zhou M, Dong X, et al. Epidemiological and clinical characteristics of 99 cases of 2019 novel coronavirus pneumonia in Wuhan, China: a descriptive study. Lancet 2020;395(10223):507–513. </a:t>
            </a:r>
          </a:p>
          <a:p>
            <a:r>
              <a:rPr lang="en-IN" sz="1100" b="1" dirty="0"/>
              <a:t>2. Wang D, Hu B, Hu C, et al. Clinical Characteristics of 138 Hospitalized Patients With 2019 Novel Coronavirus-Infected Pneumonia in Wuhan, China. JAMA 2020 Feb 7 [</a:t>
            </a:r>
            <a:r>
              <a:rPr lang="en-IN" sz="1100" b="1" dirty="0" err="1"/>
              <a:t>Epub</a:t>
            </a:r>
            <a:r>
              <a:rPr lang="en-IN" sz="1100" b="1" dirty="0"/>
              <a:t> ahead of print].</a:t>
            </a:r>
          </a:p>
          <a:p>
            <a:r>
              <a:rPr lang="en-IN" sz="1100" b="1" dirty="0"/>
              <a:t> 3. Li Q, Guan X, Wu P, et al. Early Transmission Dynamics in Wuhan, China, of Novel Coronavirus-Infected Pneumonia. N </a:t>
            </a:r>
            <a:r>
              <a:rPr lang="en-IN" sz="1100" b="1" dirty="0" err="1"/>
              <a:t>Engl</a:t>
            </a:r>
            <a:r>
              <a:rPr lang="en-IN" sz="1100" b="1" dirty="0"/>
              <a:t> J Med 2020 Jan 29 [</a:t>
            </a:r>
            <a:r>
              <a:rPr lang="en-IN" sz="1100" b="1" dirty="0" err="1"/>
              <a:t>Epub</a:t>
            </a:r>
            <a:r>
              <a:rPr lang="en-IN" sz="1100" b="1" dirty="0"/>
              <a:t> ahead of print].</a:t>
            </a:r>
          </a:p>
          <a:p>
            <a:r>
              <a:rPr lang="en-IN" sz="1100" b="1" dirty="0"/>
              <a:t> 4. </a:t>
            </a:r>
            <a:r>
              <a:rPr lang="en-IN" sz="1100" b="1" dirty="0" err="1"/>
              <a:t>Holshue</a:t>
            </a:r>
            <a:r>
              <a:rPr lang="en-IN" sz="1100" b="1" dirty="0"/>
              <a:t> ML, </a:t>
            </a:r>
            <a:r>
              <a:rPr lang="en-IN" sz="1100" b="1" dirty="0" err="1"/>
              <a:t>DeBolt</a:t>
            </a:r>
            <a:r>
              <a:rPr lang="en-IN" sz="1100" b="1" dirty="0"/>
              <a:t> C, Lindquist S, et al. First Case of 2019 Novel Coronavirus in the United States. N </a:t>
            </a:r>
            <a:r>
              <a:rPr lang="en-IN" sz="1100" b="1" dirty="0" err="1"/>
              <a:t>Engl</a:t>
            </a:r>
            <a:r>
              <a:rPr lang="en-IN" sz="1100" b="1" dirty="0"/>
              <a:t> J Med 2020;382(10):929–936. </a:t>
            </a:r>
          </a:p>
          <a:p>
            <a:r>
              <a:rPr lang="en-IN" sz="1100" b="1" dirty="0"/>
              <a:t>5. Ai T, Yang Z, </a:t>
            </a:r>
            <a:r>
              <a:rPr lang="en-IN" sz="1100" b="1" dirty="0" err="1"/>
              <a:t>Hou</a:t>
            </a:r>
            <a:r>
              <a:rPr lang="en-IN" sz="1100" b="1" dirty="0"/>
              <a:t> H, et al. Correlation of Chest CT and RT-PCR Testing in Coronavirus Disease 2019 (COVID-19) in China: A Report of 1014 Cases. Radiology 2020 Feb 26:200642 [</a:t>
            </a:r>
            <a:r>
              <a:rPr lang="en-IN" sz="1100" b="1" dirty="0" err="1"/>
              <a:t>Epub</a:t>
            </a:r>
            <a:r>
              <a:rPr lang="en-IN" sz="1100" b="1" dirty="0"/>
              <a:t> ahead of print].</a:t>
            </a:r>
          </a:p>
          <a:p>
            <a:r>
              <a:rPr lang="en-IN" sz="1100" b="1" dirty="0"/>
              <a:t>6. Zhou S, Wang Y, Zhu T, Xia L. CT Features of Coronavirus Disease 2019 (COVID -19) Pneumonia in 62 Patients in Wuhan, China . Am J </a:t>
            </a:r>
            <a:r>
              <a:rPr lang="en-IN" sz="1100" b="1" dirty="0" err="1"/>
              <a:t>Roentgenol</a:t>
            </a:r>
            <a:r>
              <a:rPr lang="en-IN" sz="1100" b="1" dirty="0"/>
              <a:t> . March 2020:1 –8. </a:t>
            </a:r>
          </a:p>
          <a:p>
            <a:r>
              <a:rPr lang="en-IN" sz="1100" b="1" dirty="0"/>
              <a:t>7.Chung M, </a:t>
            </a:r>
            <a:r>
              <a:rPr lang="en-IN" sz="1100" b="1" dirty="0" err="1"/>
              <a:t>Bernheim</a:t>
            </a:r>
            <a:r>
              <a:rPr lang="en-IN" sz="1100" b="1" dirty="0"/>
              <a:t> A, Mei X et al . CT Imaging Features of 2019 Novel Coronavirus (2019 -</a:t>
            </a:r>
            <a:r>
              <a:rPr lang="en-IN" sz="1100" b="1" dirty="0" err="1"/>
              <a:t>nCoV</a:t>
            </a:r>
            <a:r>
              <a:rPr lang="en-IN" sz="1100" b="1" dirty="0"/>
              <a:t>). Radiology. February 2020:200230. doi:10.1148/radiol.2020200230. </a:t>
            </a:r>
          </a:p>
          <a:p>
            <a:r>
              <a:rPr lang="en-IN" sz="1100" b="1" dirty="0"/>
              <a:t>8. ACR Recommendations for the use of Chest Radiography and Computed Tomography (CT) for Suspected COVID -19 Infection | American College of Radiology. https://www.acr.org/Advocacy -and - Economics/ACR -Position - Statements/Recommendations -for -Chest -Radiography -and -CT -for - Suspected -COVID19 -Infection. Accessed March 22, 2020. Google Scholar </a:t>
            </a:r>
          </a:p>
          <a:p>
            <a:r>
              <a:rPr lang="en-IN" sz="1100" b="1" dirty="0"/>
              <a:t>9. Wong HYF, Lam HYS, Fong AH et al. Frequency and Distribution of Chest Radiographic Findings in COVID -19 Positive Patients. Radiology. 2019 Mar 27:201160. </a:t>
            </a:r>
            <a:r>
              <a:rPr lang="en-IN" sz="1100" b="1" dirty="0" err="1"/>
              <a:t>doi</a:t>
            </a:r>
            <a:r>
              <a:rPr lang="en-IN" sz="1100" b="1" dirty="0"/>
              <a:t>: 10.1148/radiol.2020201160. </a:t>
            </a:r>
          </a:p>
          <a:p>
            <a:r>
              <a:rPr lang="en-IN" sz="1100" b="1" dirty="0"/>
              <a:t>10. </a:t>
            </a:r>
            <a:r>
              <a:rPr lang="en-IN" sz="1100" b="1" dirty="0" err="1"/>
              <a:t>Vilar</a:t>
            </a:r>
            <a:r>
              <a:rPr lang="en-IN" sz="1100" b="1" dirty="0"/>
              <a:t> J, Domingo ML, Soto C et al. Radiology of Bacterial Pneumonia. </a:t>
            </a:r>
            <a:r>
              <a:rPr lang="en-IN" sz="1100" b="1" dirty="0" err="1"/>
              <a:t>J.Eur</a:t>
            </a:r>
            <a:r>
              <a:rPr lang="en-IN" sz="1100" b="1" dirty="0"/>
              <a:t> J </a:t>
            </a:r>
            <a:r>
              <a:rPr lang="en-IN" sz="1100" b="1" dirty="0" err="1"/>
              <a:t>Radiol</a:t>
            </a:r>
            <a:r>
              <a:rPr lang="en-IN" sz="1100" b="1" dirty="0"/>
              <a:t>. 2004 Aug;51(2):102 -13. </a:t>
            </a:r>
          </a:p>
        </p:txBody>
      </p:sp>
    </p:spTree>
    <p:extLst>
      <p:ext uri="{BB962C8B-B14F-4D97-AF65-F5344CB8AC3E}">
        <p14:creationId xmlns:p14="http://schemas.microsoft.com/office/powerpoint/2010/main" val="246190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endParaRPr lang="en-IN" dirty="0"/>
          </a:p>
        </p:txBody>
      </p:sp>
      <p:sp>
        <p:nvSpPr>
          <p:cNvPr id="3" name="Content Placeholder 2"/>
          <p:cNvSpPr>
            <a:spLocks noGrp="1"/>
          </p:cNvSpPr>
          <p:nvPr>
            <p:ph idx="1"/>
          </p:nvPr>
        </p:nvSpPr>
        <p:spPr/>
        <p:txBody>
          <a:bodyPr/>
          <a:lstStyle/>
          <a:p>
            <a:r>
              <a:rPr lang="en-US" dirty="0"/>
              <a:t>The main objective is to find the best and accurate CXR deep learning algorithm to detect COVID19. In this presentation, we go through various deep learning models where we analyze the accuracy , specificity and sensitivity in detecting COVID19 in lungs using CXR.</a:t>
            </a:r>
            <a:endParaRPr lang="en-IN" dirty="0"/>
          </a:p>
        </p:txBody>
      </p:sp>
    </p:spTree>
    <p:extLst>
      <p:ext uri="{BB962C8B-B14F-4D97-AF65-F5344CB8AC3E}">
        <p14:creationId xmlns:p14="http://schemas.microsoft.com/office/powerpoint/2010/main" val="71221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References </a:t>
            </a:r>
            <a:r>
              <a:rPr lang="en-US" u="sng" dirty="0" err="1"/>
              <a:t>contd</a:t>
            </a:r>
            <a:r>
              <a:rPr lang="en-US" u="sng" dirty="0"/>
              <a:t>:</a:t>
            </a:r>
            <a:endParaRPr lang="en-IN" u="sng" dirty="0"/>
          </a:p>
        </p:txBody>
      </p:sp>
      <p:sp>
        <p:nvSpPr>
          <p:cNvPr id="3" name="Content Placeholder 2"/>
          <p:cNvSpPr>
            <a:spLocks noGrp="1"/>
          </p:cNvSpPr>
          <p:nvPr>
            <p:ph idx="1"/>
          </p:nvPr>
        </p:nvSpPr>
        <p:spPr/>
        <p:txBody>
          <a:bodyPr>
            <a:normAutofit fontScale="55000" lnSpcReduction="20000"/>
          </a:bodyPr>
          <a:lstStyle/>
          <a:p>
            <a:r>
              <a:rPr lang="en-IN" sz="2200" b="1" dirty="0"/>
              <a:t>1. </a:t>
            </a:r>
            <a:r>
              <a:rPr lang="en-IN" sz="2200" b="1" dirty="0" err="1"/>
              <a:t>Obaro</a:t>
            </a:r>
            <a:r>
              <a:rPr lang="en-IN" sz="2200" b="1" dirty="0"/>
              <a:t> SK, </a:t>
            </a:r>
            <a:r>
              <a:rPr lang="en-IN" sz="2200" b="1" dirty="0" err="1"/>
              <a:t>Madhi</a:t>
            </a:r>
            <a:r>
              <a:rPr lang="en-IN" sz="2200" b="1" dirty="0"/>
              <a:t> SA. Bacterial pneumonia vaccines and childhood pneumonia: are we winning, </a:t>
            </a:r>
            <a:r>
              <a:rPr lang="en-IN" sz="2200" b="1" dirty="0" err="1"/>
              <a:t>refning</a:t>
            </a:r>
            <a:r>
              <a:rPr lang="en-IN" sz="2200" b="1" dirty="0"/>
              <a:t>, or </a:t>
            </a:r>
            <a:r>
              <a:rPr lang="en-IN" sz="2200" b="1" dirty="0" err="1"/>
              <a:t>redefning</a:t>
            </a:r>
            <a:r>
              <a:rPr lang="en-IN" sz="2200" b="1" dirty="0"/>
              <a:t> Lancet Infect Dis. 2006;6(3):150–61. </a:t>
            </a:r>
          </a:p>
          <a:p>
            <a:r>
              <a:rPr lang="en-IN" sz="2200" b="1" dirty="0"/>
              <a:t>2. Pound MW, Drew RH, Perfect JR. Recent advances in the epidemiology, prevention, diagnosis, and treatment of fungal pneumonia. </a:t>
            </a:r>
            <a:r>
              <a:rPr lang="en-IN" sz="2200" b="1" dirty="0" err="1"/>
              <a:t>CurrOpin</a:t>
            </a:r>
            <a:r>
              <a:rPr lang="en-IN" sz="2200" b="1" dirty="0"/>
              <a:t> Infect Dis. 2002;15(2):183–94. </a:t>
            </a:r>
          </a:p>
          <a:p>
            <a:r>
              <a:rPr lang="en-IN" sz="2200" b="1" dirty="0"/>
              <a:t>3. </a:t>
            </a:r>
            <a:r>
              <a:rPr lang="en-IN" sz="2200" b="1" dirty="0" err="1"/>
              <a:t>Virkki</a:t>
            </a:r>
            <a:r>
              <a:rPr lang="en-IN" sz="2200" b="1" dirty="0"/>
              <a:t> R, </a:t>
            </a:r>
            <a:r>
              <a:rPr lang="en-IN" sz="2200" b="1" dirty="0" err="1"/>
              <a:t>Juven</a:t>
            </a:r>
            <a:r>
              <a:rPr lang="en-IN" sz="2200" b="1" dirty="0"/>
              <a:t> T, </a:t>
            </a:r>
            <a:r>
              <a:rPr lang="en-IN" sz="2200" b="1" dirty="0" err="1"/>
              <a:t>Rikalainen</a:t>
            </a:r>
            <a:r>
              <a:rPr lang="en-IN" sz="2200" b="1" dirty="0"/>
              <a:t> H, </a:t>
            </a:r>
            <a:r>
              <a:rPr lang="en-IN" sz="2200" b="1" dirty="0" err="1"/>
              <a:t>Svedström</a:t>
            </a:r>
            <a:r>
              <a:rPr lang="en-IN" sz="2200" b="1" dirty="0"/>
              <a:t> E, </a:t>
            </a:r>
            <a:r>
              <a:rPr lang="en-IN" sz="2200" b="1" dirty="0" err="1"/>
              <a:t>Mertsola</a:t>
            </a:r>
            <a:r>
              <a:rPr lang="en-IN" sz="2200" b="1" dirty="0"/>
              <a:t> J, </a:t>
            </a:r>
            <a:r>
              <a:rPr lang="en-IN" sz="2200" b="1" dirty="0" err="1"/>
              <a:t>Ruuskanen</a:t>
            </a:r>
            <a:r>
              <a:rPr lang="en-IN" sz="2200" b="1" dirty="0"/>
              <a:t> O. </a:t>
            </a:r>
            <a:r>
              <a:rPr lang="en-IN" sz="2200" b="1" dirty="0" err="1"/>
              <a:t>Diferentiation</a:t>
            </a:r>
            <a:r>
              <a:rPr lang="en-IN" sz="2200" b="1" dirty="0"/>
              <a:t> of bacterial and viral pneumonia in children. Thorax. 2002;57(5):438–41.</a:t>
            </a:r>
          </a:p>
          <a:p>
            <a:r>
              <a:rPr lang="en-IN" sz="2200" b="1" dirty="0"/>
              <a:t> 4. Jones RN. Microbial </a:t>
            </a:r>
            <a:r>
              <a:rPr lang="en-IN" sz="2200" b="1" dirty="0" err="1"/>
              <a:t>etiologies</a:t>
            </a:r>
            <a:r>
              <a:rPr lang="en-IN" sz="2200" b="1" dirty="0"/>
              <a:t> of hospital-acquired bacterial pneumonia and ventilator-associated bacterial pneumonia. </a:t>
            </a:r>
            <a:r>
              <a:rPr lang="en-IN" sz="2200" b="1" dirty="0" err="1"/>
              <a:t>Clin</a:t>
            </a:r>
            <a:r>
              <a:rPr lang="en-IN" sz="2200" b="1" dirty="0"/>
              <a:t>. Infect. Dis. 2010;51(Supplement_1):S81–7. </a:t>
            </a:r>
          </a:p>
          <a:p>
            <a:r>
              <a:rPr lang="en-IN" sz="2200" b="1" dirty="0"/>
              <a:t>5. </a:t>
            </a:r>
            <a:r>
              <a:rPr lang="en-IN" sz="2200" b="1" dirty="0" err="1"/>
              <a:t>Ruuskanen</a:t>
            </a:r>
            <a:r>
              <a:rPr lang="en-IN" sz="2200" b="1" dirty="0"/>
              <a:t> O, Lahti E, Jennings LC, Murdoch DR. Viral pneumonia. The Lancet. 2011;377(9773):1264–75.</a:t>
            </a:r>
          </a:p>
          <a:p>
            <a:r>
              <a:rPr lang="en-IN" sz="2200" b="1" dirty="0"/>
              <a:t>6.Abbas, A., </a:t>
            </a:r>
            <a:r>
              <a:rPr lang="en-IN" sz="2200" b="1" dirty="0" err="1"/>
              <a:t>Abdelsamea</a:t>
            </a:r>
            <a:r>
              <a:rPr lang="en-IN" sz="2200" b="1" dirty="0"/>
              <a:t>, M. M., &amp; Gaber, M. M. (2020). Classification of COVID-19 in chest X-ray images using </a:t>
            </a:r>
            <a:r>
              <a:rPr lang="en-IN" sz="2200" b="1" dirty="0" err="1"/>
              <a:t>DeTraC</a:t>
            </a:r>
            <a:r>
              <a:rPr lang="en-IN" sz="2200" b="1" dirty="0"/>
              <a:t> deep convolutional neural network. Applied Intelligence, . URL:  https://doi.org/10.1007/s10489-020-01829-7. doi:10.1007/s10489- 391 020-01829-7.</a:t>
            </a:r>
          </a:p>
          <a:p>
            <a:r>
              <a:rPr lang="en-IN" sz="2200" b="1" dirty="0"/>
              <a:t>7.</a:t>
            </a:r>
            <a:r>
              <a:rPr lang="en-US" sz="2200" b="1" dirty="0"/>
              <a:t> Huang C, Wang Y, Li X, Ren L, Zhao J, Hu Y, et al. Clinical features of patients infected with 2019 novel coronavirus in Wuhan, China. The lancet. 2020; 395(10223):497–506. https://doi.org/10.1016/S0140- 6736(20)30183-5. </a:t>
            </a:r>
          </a:p>
          <a:p>
            <a:r>
              <a:rPr lang="en-US" sz="2200" b="1" dirty="0"/>
              <a:t>8. World Health Organization. Coronavirus disease (COVID-19) pandemic. [cited 2021 July 8]. Available from: </a:t>
            </a:r>
            <a:r>
              <a:rPr lang="en-US" sz="2200" b="1" dirty="0">
                <a:hlinkClick r:id="rId2"/>
              </a:rPr>
              <a:t>https://www.who.int/emergencies/diseases/novel-coronavirus-2019</a:t>
            </a:r>
            <a:r>
              <a:rPr lang="en-US" sz="2200" b="1" dirty="0"/>
              <a:t>.</a:t>
            </a:r>
          </a:p>
          <a:p>
            <a:r>
              <a:rPr lang="en-US" sz="2200" b="1" dirty="0"/>
              <a:t>9.</a:t>
            </a:r>
            <a:r>
              <a:rPr lang="en-IN" sz="2200" b="1" dirty="0"/>
              <a:t> Lu H., Stratton C. W., and Tang Y. W., “Outbreak of pneumonia of unknown </a:t>
            </a:r>
            <a:r>
              <a:rPr lang="en-IN" sz="2200" b="1" dirty="0" err="1"/>
              <a:t>etiology</a:t>
            </a:r>
            <a:r>
              <a:rPr lang="en-IN" sz="2200" b="1" dirty="0"/>
              <a:t> in Wuhan, China: The mystery and the miracle,” Journal of medical virology, vol. 92, pp. 401–402, 2020. https://doi.org/ 10.1002/jmv.25678 PMID: 31950516</a:t>
            </a:r>
          </a:p>
          <a:p>
            <a:r>
              <a:rPr lang="en-IN" sz="2200" b="1" dirty="0"/>
              <a:t>10. </a:t>
            </a:r>
            <a:r>
              <a:rPr lang="en-IN" sz="2200" b="1" dirty="0" err="1"/>
              <a:t>Boudrioua</a:t>
            </a:r>
            <a:r>
              <a:rPr lang="en-IN" sz="2200" b="1" dirty="0"/>
              <a:t> M. S. and </a:t>
            </a:r>
            <a:r>
              <a:rPr lang="en-IN" sz="2200" b="1" dirty="0" err="1"/>
              <a:t>Boudrioua</a:t>
            </a:r>
            <a:r>
              <a:rPr lang="en-IN" sz="2200" b="1" dirty="0"/>
              <a:t> A., “Predicting the COVID-19 epidemic in Algeria using the SIR model,” </a:t>
            </a:r>
            <a:r>
              <a:rPr lang="en-IN" sz="2200" b="1" dirty="0" err="1"/>
              <a:t>medRxiv</a:t>
            </a:r>
            <a:r>
              <a:rPr lang="en-IN" sz="2200" b="1" dirty="0"/>
              <a:t>, 2020.</a:t>
            </a:r>
          </a:p>
          <a:p>
            <a:endParaRPr lang="en-IN" dirty="0"/>
          </a:p>
          <a:p>
            <a:endParaRPr lang="en-IN" dirty="0"/>
          </a:p>
        </p:txBody>
      </p:sp>
    </p:spTree>
    <p:extLst>
      <p:ext uri="{BB962C8B-B14F-4D97-AF65-F5344CB8AC3E}">
        <p14:creationId xmlns:p14="http://schemas.microsoft.com/office/powerpoint/2010/main" val="413180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IN" dirty="0"/>
          </a:p>
        </p:txBody>
      </p:sp>
      <p:sp>
        <p:nvSpPr>
          <p:cNvPr id="3" name="Content Placeholder 2"/>
          <p:cNvSpPr>
            <a:spLocks noGrp="1"/>
          </p:cNvSpPr>
          <p:nvPr>
            <p:ph idx="1"/>
          </p:nvPr>
        </p:nvSpPr>
        <p:spPr/>
        <p:txBody>
          <a:bodyPr/>
          <a:lstStyle/>
          <a:p>
            <a:r>
              <a:rPr lang="en-US" dirty="0"/>
              <a:t>We are going to work by analyzing various research papers did during the past 1 year on COVID19 detection in lungs using CT Scans and CXR using various deep learning models. After analyzing we will find out the best deep learning model that is best for COVID19 detection in lungs using CXR.</a:t>
            </a:r>
            <a:endParaRPr lang="en-IN" dirty="0"/>
          </a:p>
        </p:txBody>
      </p:sp>
    </p:spTree>
    <p:extLst>
      <p:ext uri="{BB962C8B-B14F-4D97-AF65-F5344CB8AC3E}">
        <p14:creationId xmlns:p14="http://schemas.microsoft.com/office/powerpoint/2010/main" val="3080220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Using Artificial Intelligence to Detect COVID-19 and </a:t>
            </a:r>
            <a:br>
              <a:rPr lang="en-US" sz="3200" dirty="0"/>
            </a:br>
            <a:r>
              <a:rPr lang="en-US" sz="3200" dirty="0"/>
              <a:t>Community-acquired Pneumonia Based on Pulmonary CT: </a:t>
            </a:r>
            <a:br>
              <a:rPr lang="en-US" sz="3200" dirty="0"/>
            </a:br>
            <a:r>
              <a:rPr lang="en-US" sz="3200" dirty="0"/>
              <a:t>Evaluation of the Diagnostic Accuracy</a:t>
            </a:r>
            <a:endParaRPr lang="en-IN" sz="3200" dirty="0"/>
          </a:p>
        </p:txBody>
      </p:sp>
      <p:sp>
        <p:nvSpPr>
          <p:cNvPr id="3" name="Content Placeholder 2"/>
          <p:cNvSpPr>
            <a:spLocks noGrp="1"/>
          </p:cNvSpPr>
          <p:nvPr>
            <p:ph idx="1"/>
          </p:nvPr>
        </p:nvSpPr>
        <p:spPr/>
        <p:txBody>
          <a:bodyPr>
            <a:normAutofit/>
          </a:bodyPr>
          <a:lstStyle/>
          <a:p>
            <a:pPr marL="0" indent="0">
              <a:buNone/>
            </a:pPr>
            <a:r>
              <a:rPr lang="en-US" dirty="0"/>
              <a:t>• </a:t>
            </a:r>
            <a:r>
              <a:rPr lang="en-US" dirty="0" err="1"/>
              <a:t>COVNet</a:t>
            </a:r>
            <a:r>
              <a:rPr lang="en-US" dirty="0"/>
              <a:t>, a COVID-19 detection neural network, was created to extract visual information from volumetric chest CT images for COVID-19 detection.</a:t>
            </a:r>
          </a:p>
          <a:p>
            <a:pPr marL="0" indent="0">
              <a:buNone/>
            </a:pPr>
            <a:r>
              <a:rPr lang="en-US" dirty="0"/>
              <a:t>• Between August 2016 and February 2020, data was collected from six hospitals.</a:t>
            </a:r>
          </a:p>
          <a:p>
            <a:pPr marL="0" indent="0">
              <a:buNone/>
            </a:pPr>
            <a:r>
              <a:rPr lang="en-US" dirty="0"/>
              <a:t>• The area under the receiver operating characteristic curve, sensitivity, and specificity were used to evaluate diagnostic performance.</a:t>
            </a:r>
          </a:p>
          <a:p>
            <a:pPr marL="0" indent="0">
              <a:buNone/>
            </a:pPr>
            <a:r>
              <a:rPr lang="en-US" dirty="0"/>
              <a:t>• With a workstation (GPU NVIDIA </a:t>
            </a:r>
            <a:r>
              <a:rPr lang="en-US" dirty="0" err="1"/>
              <a:t>Quadro</a:t>
            </a:r>
            <a:r>
              <a:rPr lang="en-US" dirty="0"/>
              <a:t> M4000 [</a:t>
            </a:r>
            <a:r>
              <a:rPr lang="en-US" dirty="0" err="1"/>
              <a:t>Nvidia</a:t>
            </a:r>
            <a:r>
              <a:rPr lang="en-US" dirty="0"/>
              <a:t>, Santa Clara, Calif.], 8GB, RAM 16GB, and Intel Xeon Processor E5–1620 v4 @3.5GHz), the average processing time for each CT examination was 4.51 seconds.</a:t>
            </a:r>
          </a:p>
          <a:p>
            <a:pPr marL="0" indent="0">
              <a:buNone/>
            </a:pPr>
            <a:r>
              <a:rPr lang="en-US" dirty="0"/>
              <a:t>•COVID19 has 90 percent sensitivity (114 of 127 scans; 95 percent CI: 83 percent, 94 percent; P,.001) and 96 percent specificity (294 of 307 scans; 95 percent CI: 93 percent, 98 percent; P,.001), respectively.</a:t>
            </a:r>
          </a:p>
          <a:p>
            <a:endParaRPr lang="en-US" dirty="0"/>
          </a:p>
          <a:p>
            <a:pPr marL="0" indent="0">
              <a:buNone/>
            </a:pPr>
            <a:endParaRPr lang="en-IN" dirty="0"/>
          </a:p>
        </p:txBody>
      </p:sp>
    </p:spTree>
    <p:extLst>
      <p:ext uri="{BB962C8B-B14F-4D97-AF65-F5344CB8AC3E}">
        <p14:creationId xmlns:p14="http://schemas.microsoft.com/office/powerpoint/2010/main" val="1914742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Results:</a:t>
            </a:r>
            <a:br>
              <a:rPr lang="en-US" b="1" u="sng" dirty="0"/>
            </a:br>
            <a:endParaRPr lang="en-IN" dirty="0"/>
          </a:p>
        </p:txBody>
      </p:sp>
      <p:sp>
        <p:nvSpPr>
          <p:cNvPr id="3" name="Content Placeholder 2"/>
          <p:cNvSpPr>
            <a:spLocks noGrp="1"/>
          </p:cNvSpPr>
          <p:nvPr>
            <p:ph idx="1"/>
          </p:nvPr>
        </p:nvSpPr>
        <p:spPr/>
        <p:txBody>
          <a:bodyPr/>
          <a:lstStyle/>
          <a:p>
            <a:pPr marL="0" indent="0">
              <a:buNone/>
            </a:pPr>
            <a:r>
              <a:rPr lang="en-US" dirty="0"/>
              <a:t>• A total of 4352 chest CT images from 3322 participants were included in the study.</a:t>
            </a:r>
          </a:p>
          <a:p>
            <a:pPr marL="0" indent="0">
              <a:buNone/>
            </a:pPr>
            <a:r>
              <a:rPr lang="en-US" dirty="0"/>
              <a:t>• The average patient age was 49 years and 15 days (6 standard deviation), with somewhat more men than women (1838 vs 1484, respectively; P =.29).</a:t>
            </a:r>
          </a:p>
          <a:p>
            <a:pPr marL="0" indent="0">
              <a:buNone/>
            </a:pPr>
            <a:r>
              <a:rPr lang="en-US" dirty="0"/>
              <a:t>• In the independent test set, the per-scan sensitivity and specificity for detecting COVID-19 were 90 percent (95 percent confidence interval [CI]: 83 percent, 94 percent; 114 of 127 scans) and 96 percent (95 percent CI: 93 percent, 98 percent; 294 of 307 scans), with an area under the receiver operating characteristic curve of 0.96, respectively (P , .001).</a:t>
            </a:r>
          </a:p>
          <a:p>
            <a:pPr marL="0" indent="0">
              <a:buNone/>
            </a:pPr>
            <a:r>
              <a:rPr lang="en-US" b="1" u="sng" dirty="0" err="1"/>
              <a:t>Conclusion:</a:t>
            </a:r>
            <a:r>
              <a:rPr lang="en-US" dirty="0" err="1"/>
              <a:t>A</a:t>
            </a:r>
            <a:r>
              <a:rPr lang="en-US" dirty="0"/>
              <a:t> deep learning algorithm can identify coronavirus 2019 and distinguish it from community-acquired pneumonia and other lung diseases.</a:t>
            </a:r>
            <a:endParaRPr lang="en-IN" dirty="0"/>
          </a:p>
        </p:txBody>
      </p:sp>
    </p:spTree>
    <p:extLst>
      <p:ext uri="{BB962C8B-B14F-4D97-AF65-F5344CB8AC3E}">
        <p14:creationId xmlns:p14="http://schemas.microsoft.com/office/powerpoint/2010/main" val="617868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Portable chest X-ray in coronavirus disease-19 (COVID-19)</a:t>
            </a:r>
            <a:endParaRPr lang="en-IN" dirty="0"/>
          </a:p>
        </p:txBody>
      </p:sp>
      <p:sp>
        <p:nvSpPr>
          <p:cNvPr id="3" name="Content Placeholder 2"/>
          <p:cNvSpPr>
            <a:spLocks noGrp="1"/>
          </p:cNvSpPr>
          <p:nvPr>
            <p:ph idx="1"/>
          </p:nvPr>
        </p:nvSpPr>
        <p:spPr/>
        <p:txBody>
          <a:bodyPr/>
          <a:lstStyle/>
          <a:p>
            <a:r>
              <a:rPr lang="en-US" b="1" dirty="0"/>
              <a:t>What is Covid-19?</a:t>
            </a:r>
          </a:p>
          <a:p>
            <a:r>
              <a:rPr lang="en-US" dirty="0"/>
              <a:t>• Coronavirus disease (COVID-19) is an infectious disease caused by the SARS-CoV-2 virus.</a:t>
            </a:r>
          </a:p>
          <a:p>
            <a:br>
              <a:rPr lang="en-US" dirty="0"/>
            </a:br>
            <a:r>
              <a:rPr lang="en-US" dirty="0"/>
              <a:t>• However, some people will become critically unwell and will need medical help.</a:t>
            </a:r>
          </a:p>
          <a:p>
            <a:br>
              <a:rPr lang="en-US" dirty="0"/>
            </a:br>
            <a:r>
              <a:rPr lang="en-US" dirty="0"/>
              <a:t>• Fever, cold, physical ache, and loss of taste and smell are some of the symptoms. </a:t>
            </a:r>
          </a:p>
          <a:p>
            <a:r>
              <a:rPr lang="en-US" dirty="0"/>
              <a:t>In severe situations, people experience shortness of breath and extreme tiredness, necessitating rapid </a:t>
            </a:r>
            <a:r>
              <a:rPr lang="en-US" dirty="0" err="1"/>
              <a:t>hospitalisation</a:t>
            </a:r>
            <a:r>
              <a:rPr lang="en-US" dirty="0"/>
              <a:t>.</a:t>
            </a:r>
          </a:p>
          <a:p>
            <a:endParaRPr lang="en-US" b="1" dirty="0"/>
          </a:p>
        </p:txBody>
      </p:sp>
    </p:spTree>
    <p:extLst>
      <p:ext uri="{BB962C8B-B14F-4D97-AF65-F5344CB8AC3E}">
        <p14:creationId xmlns:p14="http://schemas.microsoft.com/office/powerpoint/2010/main" val="2849089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Portable X-Ray and Why is it very useful and convenient? </a:t>
            </a:r>
            <a:endParaRPr lang="en-IN" dirty="0"/>
          </a:p>
        </p:txBody>
      </p:sp>
      <p:sp>
        <p:nvSpPr>
          <p:cNvPr id="3" name="Content Placeholder 2"/>
          <p:cNvSpPr>
            <a:spLocks noGrp="1"/>
          </p:cNvSpPr>
          <p:nvPr>
            <p:ph idx="1"/>
          </p:nvPr>
        </p:nvSpPr>
        <p:spPr/>
        <p:txBody>
          <a:bodyPr>
            <a:normAutofit/>
          </a:bodyPr>
          <a:lstStyle/>
          <a:p>
            <a:r>
              <a:rPr lang="en-US" b="1" dirty="0"/>
              <a:t>What is CXR?</a:t>
            </a:r>
          </a:p>
          <a:p>
            <a:r>
              <a:rPr lang="en-US" dirty="0"/>
              <a:t>• When compared to CT, CXR (Chest X-ray) is a less sensitive modality for detecting COVID -19 lung illness, with a reported baseline CXR sensitivity of 69 percent. </a:t>
            </a:r>
          </a:p>
          <a:p>
            <a:r>
              <a:rPr lang="en-US" dirty="0"/>
              <a:t>• Lung consolidation and ground glass opacities are the most commonly reported COVID -19 CXR and CT findings. </a:t>
            </a:r>
          </a:p>
          <a:p>
            <a:r>
              <a:rPr lang="en-US" dirty="0"/>
              <a:t>•When reporting patients with or suspected of having COVID 19 on CXR, phrases like irregular,   patchy, hazy, reticular, and extensive ground glass opacities are common.</a:t>
            </a:r>
          </a:p>
        </p:txBody>
      </p:sp>
    </p:spTree>
    <p:extLst>
      <p:ext uri="{BB962C8B-B14F-4D97-AF65-F5344CB8AC3E}">
        <p14:creationId xmlns:p14="http://schemas.microsoft.com/office/powerpoint/2010/main" val="2872311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endParaRPr lang="en-US" dirty="0"/>
          </a:p>
          <a:p>
            <a:endParaRPr lang="en-IN" dirty="0"/>
          </a:p>
        </p:txBody>
      </p:sp>
      <p:graphicFrame>
        <p:nvGraphicFramePr>
          <p:cNvPr id="4" name="Content Placeholder 3"/>
          <p:cNvGraphicFramePr>
            <a:graphicFrameLocks/>
          </p:cNvGraphicFramePr>
          <p:nvPr>
            <p:extLst>
              <p:ext uri="{D42A27DB-BD31-4B8C-83A1-F6EECF244321}">
                <p14:modId xmlns:p14="http://schemas.microsoft.com/office/powerpoint/2010/main" val="3215564785"/>
              </p:ext>
            </p:extLst>
          </p:nvPr>
        </p:nvGraphicFramePr>
        <p:xfrm>
          <a:off x="0" y="0"/>
          <a:ext cx="12192000" cy="6339254"/>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901203422"/>
                    </a:ext>
                  </a:extLst>
                </a:gridCol>
                <a:gridCol w="6096000">
                  <a:extLst>
                    <a:ext uri="{9D8B030D-6E8A-4147-A177-3AD203B41FA5}">
                      <a16:colId xmlns:a16="http://schemas.microsoft.com/office/drawing/2014/main" val="1148849011"/>
                    </a:ext>
                  </a:extLst>
                </a:gridCol>
              </a:tblGrid>
              <a:tr h="417603">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2093914526"/>
                  </a:ext>
                </a:extLst>
              </a:tr>
              <a:tr h="59216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a:t>
                      </a:r>
                      <a:r>
                        <a:rPr lang="en-US" sz="1800" dirty="0"/>
                        <a:t>o radiation is left in your body.</a:t>
                      </a:r>
                    </a:p>
                    <a:p>
                      <a:pPr marL="0" indent="0">
                        <a:buNone/>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800" dirty="0"/>
                        <a:t>X-rays usually have no side effects, however a CT scan of the lungs has the potential to exaggerate the infection.</a:t>
                      </a:r>
                    </a:p>
                    <a:p>
                      <a:pPr marL="0" indent="0">
                        <a:buNone/>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800" dirty="0"/>
                        <a:t>X-ray machines are reasonably cheap and commonly available in emergency departments, doctors' offices, ambulatory care clinics, nursing homes, and other places</a:t>
                      </a:r>
                      <a:endParaRPr lang="en-US" dirty="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800" dirty="0"/>
                        <a:t>CXR data were generally seen insufficiently useful by doctors   in a COVID19 pandemic triage situation, according to a recent   study published in the European Respiratory Journal.</a:t>
                      </a:r>
                    </a:p>
                    <a:p>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800" dirty="0"/>
                        <a:t>This finding suggests that in a significant number of patients  with suspected COVID19 pneumonia, chest CT should be           explored following CXR, potentially causing harm in the             absence of pre-defined diagnostic work-up criteria.</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800" dirty="0"/>
                        <a:t>Nonetheless, the outcomes of this study imply that doctors can rely on positive CXRs to demonstrate low or high pneumonia severity, whereas intermediate severity by CXR should be supplemented by CT for appropriate classification into high and low risk groups.</a:t>
                      </a:r>
                    </a:p>
                    <a:p>
                      <a:endParaRPr lang="en-US" dirty="0"/>
                    </a:p>
                    <a:p>
                      <a:endParaRPr lang="en-IN" dirty="0"/>
                    </a:p>
                  </a:txBody>
                  <a:tcPr/>
                </a:tc>
                <a:extLst>
                  <a:ext uri="{0D108BD9-81ED-4DB2-BD59-A6C34878D82A}">
                    <a16:rowId xmlns:a16="http://schemas.microsoft.com/office/drawing/2014/main" val="3999550224"/>
                  </a:ext>
                </a:extLst>
              </a:tr>
            </a:tbl>
          </a:graphicData>
        </a:graphic>
      </p:graphicFrame>
    </p:spTree>
    <p:extLst>
      <p:ext uri="{BB962C8B-B14F-4D97-AF65-F5344CB8AC3E}">
        <p14:creationId xmlns:p14="http://schemas.microsoft.com/office/powerpoint/2010/main" val="372861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Pneumonia Classification Using Deep Learning from Chest X‑ray Images During COVID‑19</a:t>
            </a:r>
            <a:endParaRPr lang="en-IN" dirty="0"/>
          </a:p>
        </p:txBody>
      </p:sp>
      <p:sp>
        <p:nvSpPr>
          <p:cNvPr id="3" name="Content Placeholder 2"/>
          <p:cNvSpPr>
            <a:spLocks noGrp="1"/>
          </p:cNvSpPr>
          <p:nvPr>
            <p:ph idx="1"/>
          </p:nvPr>
        </p:nvSpPr>
        <p:spPr/>
        <p:txBody>
          <a:bodyPr>
            <a:noAutofit/>
          </a:bodyPr>
          <a:lstStyle/>
          <a:p>
            <a:r>
              <a:rPr lang="en-US" dirty="0"/>
              <a:t>•</a:t>
            </a:r>
            <a:r>
              <a:rPr lang="en-US" dirty="0" err="1"/>
              <a:t>AlexNet</a:t>
            </a:r>
            <a:r>
              <a:rPr lang="en-US" dirty="0"/>
              <a:t> is a deep learning model introduced by Alex </a:t>
            </a:r>
            <a:r>
              <a:rPr lang="en-US" dirty="0" err="1"/>
              <a:t>Krizhevsky</a:t>
            </a:r>
            <a:r>
              <a:rPr lang="en-US" dirty="0"/>
              <a:t> that uses the rectified linear unit(</a:t>
            </a:r>
            <a:r>
              <a:rPr lang="en-US" dirty="0" err="1"/>
              <a:t>ReLu</a:t>
            </a:r>
            <a:r>
              <a:rPr lang="en-US" dirty="0"/>
              <a:t>) instead of the Sigmoid function utilized in typical neural networks. </a:t>
            </a:r>
          </a:p>
          <a:p>
            <a:r>
              <a:rPr lang="en-US" dirty="0"/>
              <a:t>•It has five convolution (CONV) blocks or layers, each with a convolutional filter size of 33           without padding and a maximum pooling window size of 22. </a:t>
            </a:r>
          </a:p>
          <a:p>
            <a:r>
              <a:rPr lang="en-US" dirty="0"/>
              <a:t>•As illustrated in the diagram, the final three levels are two fully connected layers (FCL) and the output layer. </a:t>
            </a:r>
          </a:p>
          <a:p>
            <a:r>
              <a:rPr lang="en-US" dirty="0"/>
              <a:t>• Batch normalization (BN) and feature map are two other terms (FM). </a:t>
            </a:r>
          </a:p>
          <a:p>
            <a:r>
              <a:rPr lang="en-US" dirty="0"/>
              <a:t>• In the output layer, the </a:t>
            </a:r>
            <a:r>
              <a:rPr lang="en-US" dirty="0" err="1"/>
              <a:t>SoftMax</a:t>
            </a:r>
            <a:r>
              <a:rPr lang="en-US" dirty="0"/>
              <a:t> activation function is used for classification.</a:t>
            </a:r>
          </a:p>
          <a:p>
            <a:endParaRPr lang="en-IN" dirty="0"/>
          </a:p>
          <a:p>
            <a:br>
              <a:rPr lang="en-IN" dirty="0"/>
            </a:br>
            <a:endParaRPr lang="en-IN" sz="1800" dirty="0"/>
          </a:p>
        </p:txBody>
      </p:sp>
    </p:spTree>
    <p:extLst>
      <p:ext uri="{BB962C8B-B14F-4D97-AF65-F5344CB8AC3E}">
        <p14:creationId xmlns:p14="http://schemas.microsoft.com/office/powerpoint/2010/main" val="200044238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803</TotalTime>
  <Words>1807</Words>
  <Application>Microsoft Office PowerPoint</Application>
  <PresentationFormat>Widescreen</PresentationFormat>
  <Paragraphs>197</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Calibri</vt:lpstr>
      <vt:lpstr>Calibri Light</vt:lpstr>
      <vt:lpstr>Retrospect</vt:lpstr>
      <vt:lpstr>Science, Engineering and Technology Project – I SET5001</vt:lpstr>
      <vt:lpstr>Objective:</vt:lpstr>
      <vt:lpstr>Problem Statement:</vt:lpstr>
      <vt:lpstr>Using Artificial Intelligence to Detect COVID-19 and  Community-acquired Pneumonia Based on Pulmonary CT:  Evaluation of the Diagnostic Accuracy</vt:lpstr>
      <vt:lpstr>Results: </vt:lpstr>
      <vt:lpstr>Portable chest X-ray in coronavirus disease-19 (COVID-19)</vt:lpstr>
      <vt:lpstr>What is Portable X-Ray and Why is it very useful and convenient? </vt:lpstr>
      <vt:lpstr>PowerPoint Presentation</vt:lpstr>
      <vt:lpstr>Pneumonia Classification Using Deep Learning from Chest X‑ray Images During COVID‑19</vt:lpstr>
      <vt:lpstr>PowerPoint Presentation</vt:lpstr>
      <vt:lpstr>   Convolutional Neural Network Model to Detect COVID-19 Patients Utilizing Chest X-ray Images</vt:lpstr>
      <vt:lpstr>Conclusion and Future Work: </vt:lpstr>
      <vt:lpstr>Deep-learning based detection of COVID-19 using lung ultrasound imagery</vt:lpstr>
      <vt:lpstr>Result:</vt:lpstr>
      <vt:lpstr>SOM-LWL method for identification of COVID19 on chest X-ray</vt:lpstr>
      <vt:lpstr>Result and Conclusion:</vt:lpstr>
      <vt:lpstr>Comparison between the models:</vt:lpstr>
      <vt:lpstr>PowerPoint Presentation</vt:lpstr>
      <vt:lpstr>References:</vt:lpstr>
      <vt:lpstr>References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Engineering and Technology Project – I SET5001</dc:title>
  <dc:creator>acer</dc:creator>
  <cp:lastModifiedBy>acer</cp:lastModifiedBy>
  <cp:revision>117</cp:revision>
  <dcterms:created xsi:type="dcterms:W3CDTF">2021-10-18T16:47:04Z</dcterms:created>
  <dcterms:modified xsi:type="dcterms:W3CDTF">2021-11-13T20:35:49Z</dcterms:modified>
</cp:coreProperties>
</file>