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99" r:id="rId3"/>
    <p:sldId id="284" r:id="rId4"/>
    <p:sldId id="285" r:id="rId5"/>
    <p:sldId id="268" r:id="rId6"/>
    <p:sldId id="264" r:id="rId7"/>
    <p:sldId id="290" r:id="rId8"/>
    <p:sldId id="275" r:id="rId9"/>
    <p:sldId id="289" r:id="rId10"/>
    <p:sldId id="280" r:id="rId11"/>
    <p:sldId id="278" r:id="rId12"/>
    <p:sldId id="271" r:id="rId13"/>
    <p:sldId id="292" r:id="rId14"/>
    <p:sldId id="293" r:id="rId15"/>
    <p:sldId id="294" r:id="rId16"/>
    <p:sldId id="295" r:id="rId17"/>
    <p:sldId id="282" r:id="rId18"/>
    <p:sldId id="283" r:id="rId19"/>
    <p:sldId id="296" r:id="rId20"/>
    <p:sldId id="298" r:id="rId21"/>
    <p:sldId id="287" r:id="rId22"/>
    <p:sldId id="288" r:id="rId23"/>
    <p:sldId id="29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A53511-D50F-4EBB-BE0A-90ADEEC2D9D0}"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9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3511-D50F-4EBB-BE0A-90ADEEC2D9D0}"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0883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3511-D50F-4EBB-BE0A-90ADEEC2D9D0}"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2860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3511-D50F-4EBB-BE0A-90ADEEC2D9D0}"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302477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A53511-D50F-4EBB-BE0A-90ADEEC2D9D0}"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53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A53511-D50F-4EBB-BE0A-90ADEEC2D9D0}" type="datetimeFigureOut">
              <a:rPr lang="en-IN" smtClean="0"/>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76001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A53511-D50F-4EBB-BE0A-90ADEEC2D9D0}" type="datetimeFigureOut">
              <a:rPr lang="en-IN" smtClean="0"/>
              <a:t>04-01-2022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109565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A53511-D50F-4EBB-BE0A-90ADEEC2D9D0}" type="datetimeFigureOut">
              <a:rPr lang="en-IN" smtClean="0"/>
              <a:t>04-01-2022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73929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A53511-D50F-4EBB-BE0A-90ADEEC2D9D0}" type="datetimeFigureOut">
              <a:rPr lang="en-IN" smtClean="0"/>
              <a:t>04-01-2022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43719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8A53511-D50F-4EBB-BE0A-90ADEEC2D9D0}" type="datetimeFigureOut">
              <a:rPr lang="en-IN" smtClean="0"/>
              <a:t>04-01-2022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3B5FB6-65F7-4413-A836-CF8A46B98E79}" type="slidenum">
              <a:rPr lang="en-IN" smtClean="0"/>
              <a:t>‹#›</a:t>
            </a:fld>
            <a:endParaRPr lang="en-IN"/>
          </a:p>
        </p:txBody>
      </p:sp>
    </p:spTree>
    <p:extLst>
      <p:ext uri="{BB962C8B-B14F-4D97-AF65-F5344CB8AC3E}">
        <p14:creationId xmlns:p14="http://schemas.microsoft.com/office/powerpoint/2010/main" val="321878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A53511-D50F-4EBB-BE0A-90ADEEC2D9D0}" type="datetimeFigureOut">
              <a:rPr lang="en-IN" smtClean="0"/>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19079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A53511-D50F-4EBB-BE0A-90ADEEC2D9D0}" type="datetimeFigureOut">
              <a:rPr lang="en-IN" smtClean="0"/>
              <a:t>04-01-2022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3B5FB6-65F7-4413-A836-CF8A46B98E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73424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ho.int/emergencies/diseases/novel-coronavirus-201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COVID19 Detection in lungs using CXR and deep learning</a:t>
            </a:r>
            <a:endParaRPr lang="en-IN" dirty="0"/>
          </a:p>
        </p:txBody>
      </p:sp>
      <p:sp>
        <p:nvSpPr>
          <p:cNvPr id="3" name="Subtitle 2"/>
          <p:cNvSpPr>
            <a:spLocks noGrp="1"/>
          </p:cNvSpPr>
          <p:nvPr>
            <p:ph type="subTitle" idx="1"/>
          </p:nvPr>
        </p:nvSpPr>
        <p:spPr>
          <a:xfrm>
            <a:off x="1100051" y="4464329"/>
            <a:ext cx="10058400" cy="1143000"/>
          </a:xfrm>
        </p:spPr>
        <p:txBody>
          <a:bodyPr>
            <a:normAutofit fontScale="85000" lnSpcReduction="20000"/>
          </a:bodyPr>
          <a:lstStyle/>
          <a:p>
            <a:r>
              <a:rPr lang="en-US" dirty="0"/>
              <a:t>DONE BY: PRANAV.R</a:t>
            </a:r>
          </a:p>
          <a:p>
            <a:r>
              <a:rPr lang="en-US" dirty="0"/>
              <a:t>REGISTRATION NUMBER:21MCA1127</a:t>
            </a:r>
          </a:p>
          <a:p>
            <a:r>
              <a:rPr lang="en-US" dirty="0"/>
              <a:t>GUIDE:DR.LENINISHA</a:t>
            </a:r>
            <a:endParaRPr lang="en-IN" dirty="0"/>
          </a:p>
        </p:txBody>
      </p:sp>
      <p:pic>
        <p:nvPicPr>
          <p:cNvPr id="4" name="Content Placeholder 4"/>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62808" cy="154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55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2000" b="1" dirty="0"/>
            </a:br>
            <a:br>
              <a:rPr lang="en-US" sz="2000" b="1" dirty="0"/>
            </a:b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Research Paper 4</a:t>
            </a:r>
            <a:r>
              <a:rPr lang="en-US" sz="2000" b="1" dirty="0">
                <a:latin typeface="Arial" panose="020B0604020202020204" pitchFamily="34" charset="0"/>
                <a:cs typeface="Arial" panose="020B0604020202020204" pitchFamily="34" charset="0"/>
              </a:rPr>
              <a:t>:Convolutional Neural Network Model to Detect COVID-19 Patients Utilizing Chest X-ray Images.</a:t>
            </a: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Author</a:t>
            </a:r>
            <a:r>
              <a:rPr lang="en-US" sz="2000" b="1" dirty="0">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Md. </a:t>
            </a:r>
            <a:r>
              <a:rPr lang="en-IN" sz="2000" b="1" dirty="0" err="1">
                <a:latin typeface="Arial" panose="020B0604020202020204" pitchFamily="34" charset="0"/>
                <a:cs typeface="Arial" panose="020B0604020202020204" pitchFamily="34" charset="0"/>
              </a:rPr>
              <a:t>Shahriare</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Satu</a:t>
            </a:r>
            <a:r>
              <a:rPr lang="en-IN" sz="2000" b="1" dirty="0">
                <a:latin typeface="Arial" panose="020B0604020202020204" pitchFamily="34" charset="0"/>
                <a:cs typeface="Arial" panose="020B0604020202020204" pitchFamily="34" charset="0"/>
              </a:rPr>
              <a:t> , </a:t>
            </a:r>
            <a:r>
              <a:rPr lang="en-IN" sz="2000" b="1" dirty="0" err="1">
                <a:latin typeface="Arial" panose="020B0604020202020204" pitchFamily="34" charset="0"/>
                <a:cs typeface="Arial" panose="020B0604020202020204" pitchFamily="34" charset="0"/>
              </a:rPr>
              <a:t>Khair</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Ahammed</a:t>
            </a:r>
            <a:r>
              <a:rPr lang="en-IN" sz="2000" b="1" dirty="0">
                <a:latin typeface="Arial" panose="020B0604020202020204" pitchFamily="34" charset="0"/>
                <a:cs typeface="Arial" panose="020B0604020202020204" pitchFamily="34" charset="0"/>
              </a:rPr>
              <a:t> , Mohammad </a:t>
            </a:r>
            <a:r>
              <a:rPr lang="en-IN" sz="2000" b="1" dirty="0" err="1">
                <a:latin typeface="Arial" panose="020B0604020202020204" pitchFamily="34" charset="0"/>
                <a:cs typeface="Arial" panose="020B0604020202020204" pitchFamily="34" charset="0"/>
              </a:rPr>
              <a:t>Zoynul</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Abedinc</a:t>
            </a:r>
            <a:r>
              <a:rPr lang="en-IN" sz="2000" b="1" dirty="0">
                <a:latin typeface="Arial" panose="020B0604020202020204" pitchFamily="34" charset="0"/>
                <a:cs typeface="Arial" panose="020B0604020202020204" pitchFamily="34" charset="0"/>
              </a:rPr>
              <a:t>, Md. </a:t>
            </a:r>
            <a:r>
              <a:rPr lang="en-IN" sz="2000" b="1" dirty="0" err="1">
                <a:latin typeface="Arial" panose="020B0604020202020204" pitchFamily="34" charset="0"/>
                <a:cs typeface="Arial" panose="020B0604020202020204" pitchFamily="34" charset="0"/>
              </a:rPr>
              <a:t>Auhidur</a:t>
            </a:r>
            <a:r>
              <a:rPr lang="en-IN" sz="2000" b="1" dirty="0">
                <a:latin typeface="Arial" panose="020B0604020202020204" pitchFamily="34" charset="0"/>
                <a:cs typeface="Arial" panose="020B0604020202020204" pitchFamily="34" charset="0"/>
              </a:rPr>
              <a:t> Rahman , Sheikh Mohammed </a:t>
            </a:r>
            <a:r>
              <a:rPr lang="en-IN" sz="2000" b="1" dirty="0" err="1">
                <a:latin typeface="Arial" panose="020B0604020202020204" pitchFamily="34" charset="0"/>
                <a:cs typeface="Arial" panose="020B0604020202020204" pitchFamily="34" charset="0"/>
              </a:rPr>
              <a:t>Shariful</a:t>
            </a:r>
            <a:r>
              <a:rPr lang="en-IN" sz="2000" b="1" dirty="0">
                <a:latin typeface="Arial" panose="020B0604020202020204" pitchFamily="34" charset="0"/>
                <a:cs typeface="Arial" panose="020B0604020202020204" pitchFamily="34" charset="0"/>
              </a:rPr>
              <a:t> Islam.</a:t>
            </a: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Year</a:t>
            </a:r>
            <a:r>
              <a:rPr lang="en-US" sz="2000" b="1" dirty="0">
                <a:latin typeface="Arial" panose="020B0604020202020204" pitchFamily="34" charset="0"/>
                <a:cs typeface="Arial" panose="020B0604020202020204" pitchFamily="34" charset="0"/>
              </a:rPr>
              <a:t>:2021</a:t>
            </a:r>
            <a:endParaRPr lang="en-IN" sz="2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US" sz="1700" dirty="0"/>
              <a:t>•Convolutional Neural Networks (CNN) are a type of artificial neural network (ANN) that   manipulates an input layer as well as the hidden and output layers in a sequence. </a:t>
            </a:r>
          </a:p>
          <a:p>
            <a:r>
              <a:rPr lang="en-US" sz="1700" dirty="0"/>
              <a:t>•It maintains a sparse link between layers and weights, which it shares with hidden layer output  neurons.</a:t>
            </a:r>
          </a:p>
          <a:p>
            <a:r>
              <a:rPr lang="en-US" sz="1700" dirty="0"/>
              <a:t>•CNN, like standard ANN, has a series of hidden layers referred to as convolutional and polling layers. </a:t>
            </a:r>
          </a:p>
          <a:p>
            <a:r>
              <a:rPr lang="en-US" sz="1700" dirty="0"/>
              <a:t>•Furthermore, these layers' actions are referred to as convolutional and polling operations , respectively.</a:t>
            </a:r>
          </a:p>
          <a:p>
            <a:r>
              <a:rPr lang="en-US" sz="1700" dirty="0"/>
              <a:t>•They can also be stacked to lead a sequence of completely linked levels that are followed by an output layer.</a:t>
            </a:r>
          </a:p>
          <a:p>
            <a:r>
              <a:rPr lang="en-US" sz="1700" b="1" u="sng" dirty="0"/>
              <a:t>Conclusion and Future work:</a:t>
            </a:r>
            <a:endParaRPr lang="en-US" sz="1700" dirty="0"/>
          </a:p>
          <a:p>
            <a:r>
              <a:rPr lang="en-US" sz="1700" dirty="0"/>
              <a:t>• Examined COVID-19, healthy, and other viral pneumonia patients' chest X-ray pictures to automatically categorize and diagnose COVID-19 patients in a short amount of time.</a:t>
            </a:r>
          </a:p>
          <a:p>
            <a:r>
              <a:rPr lang="en-US" sz="1700" dirty="0"/>
              <a:t>• Suggested CNN achieved the greatest accuracy and specificity of 94.01 percent and 97.01 percent, respectively, while most other deep learning approaches, such as general classifiers, did not .</a:t>
            </a:r>
          </a:p>
          <a:p>
            <a:r>
              <a:rPr lang="en-US" sz="1700" dirty="0"/>
              <a:t>• The results of our proposed CNN model performed surprisingly well with small datasets; nonetheless, it would be fascinating to know how it fared with a bigger training dataset.</a:t>
            </a:r>
            <a:endParaRPr lang="en-IN" sz="1700" dirty="0"/>
          </a:p>
          <a:p>
            <a:endParaRPr lang="en-US" sz="1800" b="1" u="sng" dirty="0"/>
          </a:p>
          <a:p>
            <a:endParaRPr lang="en-IN" dirty="0"/>
          </a:p>
        </p:txBody>
      </p:sp>
    </p:spTree>
    <p:extLst>
      <p:ext uri="{BB962C8B-B14F-4D97-AF65-F5344CB8AC3E}">
        <p14:creationId xmlns:p14="http://schemas.microsoft.com/office/powerpoint/2010/main" val="209351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u="sng" dirty="0">
                <a:latin typeface="Arial" panose="020B0604020202020204" pitchFamily="34" charset="0"/>
                <a:cs typeface="Arial" panose="020B0604020202020204" pitchFamily="34" charset="0"/>
              </a:rPr>
              <a:t>Research Paper 5</a:t>
            </a:r>
            <a:r>
              <a:rPr lang="en-US" sz="2000" b="1" dirty="0">
                <a:latin typeface="Arial" panose="020B0604020202020204" pitchFamily="34" charset="0"/>
                <a:cs typeface="Arial" panose="020B0604020202020204" pitchFamily="34" charset="0"/>
              </a:rPr>
              <a:t>:Deep-learning based detection of COVID-19 using lung ultrasound imagery</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Author</a:t>
            </a:r>
            <a:r>
              <a:rPr lang="en-US" sz="2000" b="1" dirty="0">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Julia Diaz-Escobar Nelson E. </a:t>
            </a:r>
            <a:r>
              <a:rPr lang="en-IN" sz="2000" b="1" dirty="0" err="1">
                <a:latin typeface="Arial" panose="020B0604020202020204" pitchFamily="34" charset="0"/>
                <a:cs typeface="Arial" panose="020B0604020202020204" pitchFamily="34" charset="0"/>
              </a:rPr>
              <a:t>Ordo´ñez-Guille´n</a:t>
            </a:r>
            <a:r>
              <a:rPr lang="en-IN" sz="2000" b="1" dirty="0">
                <a:latin typeface="Arial" panose="020B0604020202020204" pitchFamily="34" charset="0"/>
                <a:cs typeface="Arial" panose="020B0604020202020204" pitchFamily="34" charset="0"/>
              </a:rPr>
              <a:t> , Salvador Villarreal-Reyes, Alejandro </a:t>
            </a:r>
            <a:r>
              <a:rPr lang="en-IN" sz="2000" b="1" dirty="0" err="1">
                <a:latin typeface="Arial" panose="020B0604020202020204" pitchFamily="34" charset="0"/>
                <a:cs typeface="Arial" panose="020B0604020202020204" pitchFamily="34" charset="0"/>
              </a:rPr>
              <a:t>Galaviz-Mosqueda</a:t>
            </a:r>
            <a:r>
              <a:rPr lang="en-IN" sz="2000" b="1" dirty="0">
                <a:latin typeface="Arial" panose="020B0604020202020204" pitchFamily="34" charset="0"/>
                <a:cs typeface="Arial" panose="020B0604020202020204" pitchFamily="34" charset="0"/>
              </a:rPr>
              <a:t> , </a:t>
            </a:r>
            <a:r>
              <a:rPr lang="en-IN" sz="2000" b="1" dirty="0" err="1">
                <a:latin typeface="Arial" panose="020B0604020202020204" pitchFamily="34" charset="0"/>
                <a:cs typeface="Arial" panose="020B0604020202020204" pitchFamily="34" charset="0"/>
              </a:rPr>
              <a:t>Vitaly</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Kober</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Rau´l</a:t>
            </a:r>
            <a:r>
              <a:rPr lang="en-IN" sz="2000" b="1" dirty="0">
                <a:latin typeface="Arial" panose="020B0604020202020204" pitchFamily="34" charset="0"/>
                <a:cs typeface="Arial" panose="020B0604020202020204" pitchFamily="34" charset="0"/>
              </a:rPr>
              <a:t> Rivera-Rodriguez, Jose E. Lozano </a:t>
            </a:r>
            <a:r>
              <a:rPr lang="en-IN" sz="2000" b="1" dirty="0" err="1">
                <a:latin typeface="Arial" panose="020B0604020202020204" pitchFamily="34" charset="0"/>
                <a:cs typeface="Arial" panose="020B0604020202020204" pitchFamily="34" charset="0"/>
              </a:rPr>
              <a:t>Rizk</a:t>
            </a: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Year </a:t>
            </a:r>
            <a:r>
              <a:rPr lang="en-US" sz="2000" b="1" dirty="0">
                <a:latin typeface="Arial" panose="020B0604020202020204" pitchFamily="34" charset="0"/>
                <a:cs typeface="Arial" panose="020B0604020202020204" pitchFamily="34" charset="0"/>
              </a:rPr>
              <a:t>: August 31</a:t>
            </a:r>
            <a:r>
              <a:rPr lang="en-US" sz="2000" b="1" baseline="30000" dirty="0">
                <a:latin typeface="Arial" panose="020B0604020202020204" pitchFamily="34" charset="0"/>
                <a:cs typeface="Arial" panose="020B0604020202020204" pitchFamily="34" charset="0"/>
              </a:rPr>
              <a:t>st</a:t>
            </a:r>
            <a:r>
              <a:rPr lang="en-US" sz="2000" b="1" dirty="0">
                <a:latin typeface="Arial" panose="020B0604020202020204" pitchFamily="34" charset="0"/>
                <a:cs typeface="Arial" panose="020B0604020202020204" pitchFamily="34" charset="0"/>
              </a:rPr>
              <a:t> 2021</a:t>
            </a:r>
            <a:endParaRPr lang="en-IN" sz="2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55000" lnSpcReduction="20000"/>
          </a:bodyPr>
          <a:lstStyle/>
          <a:p>
            <a:r>
              <a:rPr lang="en-US" sz="2300" dirty="0"/>
              <a:t>• VGG19, InceptionV3, </a:t>
            </a:r>
            <a:r>
              <a:rPr lang="en-US" sz="2300" dirty="0" err="1"/>
              <a:t>Xception</a:t>
            </a:r>
            <a:r>
              <a:rPr lang="en-US" sz="2300" dirty="0"/>
              <a:t>, and ResNet50 are some of the pre-trained deep learning architectures. </a:t>
            </a:r>
          </a:p>
          <a:p>
            <a:r>
              <a:rPr lang="en-US" sz="2300" dirty="0"/>
              <a:t>• The POCOVID-net model was also used to compare the results. </a:t>
            </a:r>
          </a:p>
          <a:p>
            <a:r>
              <a:rPr lang="en-US" sz="2300" dirty="0"/>
              <a:t>•(Precision, Recall, and F1score) as well as overall metrics to evaluate performance</a:t>
            </a:r>
          </a:p>
          <a:p>
            <a:r>
              <a:rPr lang="en-US" sz="2300" dirty="0"/>
              <a:t>• ANOVA and Friedman tests to analyze performance data.</a:t>
            </a:r>
          </a:p>
          <a:p>
            <a:r>
              <a:rPr lang="en-US" sz="2300" b="1" u="sng" dirty="0"/>
              <a:t>Result:</a:t>
            </a:r>
          </a:p>
          <a:p>
            <a:r>
              <a:rPr lang="en-US" sz="2300" dirty="0"/>
              <a:t>•For COVID19 detection from bacterial pneumonia and healthy lung ultrasound data, the InceptionV3 network had the best average accuracy (89.1%), balanced accuracy (89.3%), and area under the receiver operating curve (97.1%). </a:t>
            </a:r>
          </a:p>
          <a:p>
            <a:r>
              <a:rPr lang="en-US" sz="2300" dirty="0"/>
              <a:t>•For accuracy, balanced accuracy, and area under the receiver operating curve, the ANOVA and    Friedman tests revealed statistically significant variations in performance between models. </a:t>
            </a:r>
            <a:endParaRPr lang="en-US" sz="2300" b="1" u="sng" dirty="0"/>
          </a:p>
          <a:p>
            <a:r>
              <a:rPr lang="en-US" sz="2300" b="1" u="sng" dirty="0"/>
              <a:t>Conclusion : </a:t>
            </a:r>
          </a:p>
          <a:p>
            <a:r>
              <a:rPr lang="en-US" sz="2300" dirty="0"/>
              <a:t>• COVID-19 screening and diagnosis could be aided by deep learning approaches for computer-assisted interpretation of lung ultrasound imaging.</a:t>
            </a:r>
          </a:p>
          <a:p>
            <a:r>
              <a:rPr lang="en-US" sz="2300" dirty="0"/>
              <a:t>• From all AI-based methodologies studied in this study, we discovered that the InceptionV3 network gives the most promising predicting outcomes.</a:t>
            </a:r>
          </a:p>
          <a:p>
            <a:r>
              <a:rPr lang="en-US" sz="2300" dirty="0"/>
              <a:t>• Based on ultrasound imaging, InceptionV3 and </a:t>
            </a:r>
            <a:r>
              <a:rPr lang="en-US" sz="2300" dirty="0" err="1"/>
              <a:t>Xception</a:t>
            </a:r>
            <a:r>
              <a:rPr lang="en-US" sz="2300" dirty="0"/>
              <a:t>-based models can be used to further build a viable computer-assisted screening method for COVID-19.</a:t>
            </a:r>
            <a:endParaRPr lang="en-IN" sz="2300" dirty="0"/>
          </a:p>
          <a:p>
            <a:endParaRPr lang="en-US" sz="2300" b="1" u="sng" dirty="0"/>
          </a:p>
          <a:p>
            <a:endParaRPr lang="en-US" dirty="0"/>
          </a:p>
        </p:txBody>
      </p:sp>
    </p:spTree>
    <p:extLst>
      <p:ext uri="{BB962C8B-B14F-4D97-AF65-F5344CB8AC3E}">
        <p14:creationId xmlns:p14="http://schemas.microsoft.com/office/powerpoint/2010/main" val="383924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u="sng" dirty="0">
                <a:latin typeface="Arial" panose="020B0604020202020204" pitchFamily="34" charset="0"/>
                <a:cs typeface="Arial" panose="020B0604020202020204" pitchFamily="34" charset="0"/>
              </a:rPr>
              <a:t>Research Paper 6</a:t>
            </a:r>
            <a:r>
              <a:rPr lang="en-US" sz="2000" b="1" dirty="0">
                <a:latin typeface="Arial" panose="020B0604020202020204" pitchFamily="34" charset="0"/>
                <a:cs typeface="Arial" panose="020B0604020202020204" pitchFamily="34" charset="0"/>
              </a:rPr>
              <a:t>:SOM-LWL method for identification of COVID19 on chest X-ray</a:t>
            </a:r>
            <a:br>
              <a:rPr lang="en-US" sz="2000" b="1" dirty="0">
                <a:latin typeface="Arial" panose="020B0604020202020204" pitchFamily="34" charset="0"/>
                <a:cs typeface="Arial" panose="020B0604020202020204" pitchFamily="34" charset="0"/>
              </a:rPr>
            </a:br>
            <a:br>
              <a:rPr lang="en-US" sz="2000" b="1" u="sng"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Author</a:t>
            </a:r>
            <a:r>
              <a:rPr lang="en-US" sz="2000" b="1" dirty="0">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Ahmed Hamza Osman , Hani </a:t>
            </a:r>
            <a:r>
              <a:rPr lang="en-IN" sz="2000" b="1" dirty="0" err="1">
                <a:latin typeface="Arial" panose="020B0604020202020204" pitchFamily="34" charset="0"/>
                <a:cs typeface="Arial" panose="020B0604020202020204" pitchFamily="34" charset="0"/>
              </a:rPr>
              <a:t>Moetque</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AljahdaliI</a:t>
            </a:r>
            <a:r>
              <a:rPr lang="en-IN" sz="2000" b="1" dirty="0">
                <a:latin typeface="Arial" panose="020B0604020202020204" pitchFamily="34" charset="0"/>
                <a:cs typeface="Arial" panose="020B0604020202020204" pitchFamily="34" charset="0"/>
              </a:rPr>
              <a:t> , Sultan </a:t>
            </a:r>
            <a:r>
              <a:rPr lang="en-IN" sz="2000" b="1" dirty="0" err="1">
                <a:latin typeface="Arial" panose="020B0604020202020204" pitchFamily="34" charset="0"/>
                <a:cs typeface="Arial" panose="020B0604020202020204" pitchFamily="34" charset="0"/>
              </a:rPr>
              <a:t>Menwer</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Altarrazi</a:t>
            </a:r>
            <a:r>
              <a:rPr lang="en-IN" sz="2000" b="1" dirty="0">
                <a:latin typeface="Arial" panose="020B0604020202020204" pitchFamily="34" charset="0"/>
                <a:cs typeface="Arial" panose="020B0604020202020204" pitchFamily="34" charset="0"/>
              </a:rPr>
              <a:t> , Ali Ahmed</a:t>
            </a: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Year</a:t>
            </a:r>
            <a:r>
              <a:rPr lang="en-US" sz="2000" b="1" dirty="0">
                <a:latin typeface="Arial" panose="020B0604020202020204" pitchFamily="34" charset="0"/>
                <a:cs typeface="Arial" panose="020B0604020202020204" pitchFamily="34" charset="0"/>
              </a:rPr>
              <a:t>: February 24</a:t>
            </a:r>
            <a:r>
              <a:rPr lang="en-US" sz="2000" b="1" baseline="30000" dirty="0">
                <a:latin typeface="Arial" panose="020B0604020202020204" pitchFamily="34" charset="0"/>
                <a:cs typeface="Arial" panose="020B0604020202020204" pitchFamily="34" charset="0"/>
              </a:rPr>
              <a:t>th</a:t>
            </a:r>
            <a:r>
              <a:rPr lang="en-US" sz="2000" b="1" dirty="0">
                <a:latin typeface="Arial" panose="020B0604020202020204" pitchFamily="34" charset="0"/>
                <a:cs typeface="Arial" panose="020B0604020202020204" pitchFamily="34" charset="0"/>
              </a:rPr>
              <a:t> 2021</a:t>
            </a:r>
            <a:endParaRPr lang="en-IN" sz="2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r>
              <a:rPr lang="en-US" sz="1400" dirty="0"/>
              <a:t>•Our approach primarily seeks to provide distinctive visual qualities as well as a rapid diagnostic system for classifying new COVID-19 X-rays.</a:t>
            </a:r>
          </a:p>
          <a:p>
            <a:r>
              <a:rPr lang="en-US" sz="1400" dirty="0"/>
              <a:t>• </a:t>
            </a:r>
            <a:r>
              <a:rPr lang="en-IN" sz="1400" dirty="0"/>
              <a:t>Imbalance data handling</a:t>
            </a:r>
          </a:p>
          <a:p>
            <a:r>
              <a:rPr lang="en-US" sz="1400" dirty="0"/>
              <a:t>• Locally weighted learning method (LWL)</a:t>
            </a:r>
          </a:p>
          <a:p>
            <a:r>
              <a:rPr lang="en-US" sz="1400" dirty="0"/>
              <a:t>•Self-Organizing Map (MAP)</a:t>
            </a:r>
          </a:p>
          <a:p>
            <a:r>
              <a:rPr lang="en-US" sz="1400" b="1" u="sng" dirty="0"/>
              <a:t>Result and Conclusion:</a:t>
            </a:r>
          </a:p>
          <a:p>
            <a:r>
              <a:rPr lang="en-US" sz="1400" dirty="0"/>
              <a:t>•Eight distinct sets of features obtained from the photos, each of which is evaluated separately before being combined in an early fusion design. </a:t>
            </a:r>
          </a:p>
          <a:p>
            <a:r>
              <a:rPr lang="en-US" sz="1400" dirty="0"/>
              <a:t>• In addition, the prediction outputs are examined selectively and in a late fusion setup. </a:t>
            </a:r>
          </a:p>
          <a:p>
            <a:r>
              <a:rPr lang="en-US" sz="1400" dirty="0"/>
              <a:t>• The suggested method will be expanded in future work to be abdicable for a variety of COVID-19 datasets, including SARS-CoV-2 CT-scan, COVID-CT, and statistical datasets. </a:t>
            </a:r>
          </a:p>
          <a:p>
            <a:r>
              <a:rPr lang="en-US" sz="1400" dirty="0"/>
              <a:t>• However, in the case of COVID-19 disease, the accuracy of the prediction approach will be combined with optimization strategies based on classification and regression algorithms.</a:t>
            </a:r>
          </a:p>
          <a:p>
            <a:endParaRPr lang="en-IN" sz="1800" b="1" u="sng" dirty="0"/>
          </a:p>
        </p:txBody>
      </p:sp>
    </p:spTree>
    <p:extLst>
      <p:ext uri="{BB962C8B-B14F-4D97-AF65-F5344CB8AC3E}">
        <p14:creationId xmlns:p14="http://schemas.microsoft.com/office/powerpoint/2010/main" val="29866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u="sng" dirty="0">
                <a:solidFill>
                  <a:srgbClr val="000000">
                    <a:lumMod val="75000"/>
                    <a:lumOff val="25000"/>
                  </a:srgbClr>
                </a:solidFill>
                <a:latin typeface="Arial" panose="020B0604020202020204" pitchFamily="34" charset="0"/>
                <a:cs typeface="Arial" panose="020B0604020202020204" pitchFamily="34" charset="0"/>
              </a:rPr>
              <a:t>Research Paper 7: </a:t>
            </a:r>
            <a:r>
              <a:rPr lang="en-US" sz="2200" b="1" dirty="0">
                <a:solidFill>
                  <a:srgbClr val="000000">
                    <a:lumMod val="75000"/>
                    <a:lumOff val="25000"/>
                  </a:srgbClr>
                </a:solidFill>
                <a:latin typeface="Arial" panose="020B0604020202020204" pitchFamily="34" charset="0"/>
                <a:cs typeface="Arial" panose="020B0604020202020204" pitchFamily="34" charset="0"/>
              </a:rPr>
              <a:t>Identification of COVID-19 samples from 2 chest X-Ray images using deep learning</a:t>
            </a:r>
            <a:br>
              <a:rPr lang="en-US" sz="2200" b="1" dirty="0">
                <a:solidFill>
                  <a:srgbClr val="000000">
                    <a:lumMod val="75000"/>
                    <a:lumOff val="25000"/>
                  </a:srgbClr>
                </a:solidFill>
                <a:latin typeface="Arial" panose="020B0604020202020204" pitchFamily="34" charset="0"/>
                <a:cs typeface="Arial" panose="020B0604020202020204" pitchFamily="34" charset="0"/>
              </a:rPr>
            </a:br>
            <a:br>
              <a:rPr lang="en-US" sz="2200" b="1" dirty="0">
                <a:solidFill>
                  <a:srgbClr val="000000">
                    <a:lumMod val="75000"/>
                    <a:lumOff val="25000"/>
                  </a:srgbClr>
                </a:solidFill>
                <a:latin typeface="Arial" panose="020B0604020202020204" pitchFamily="34" charset="0"/>
                <a:cs typeface="Arial" panose="020B0604020202020204" pitchFamily="34" charset="0"/>
              </a:rPr>
            </a:br>
            <a:r>
              <a:rPr lang="en-US" sz="2200" b="1" u="sng" dirty="0">
                <a:solidFill>
                  <a:srgbClr val="000000">
                    <a:lumMod val="75000"/>
                    <a:lumOff val="25000"/>
                  </a:srgbClr>
                </a:solidFill>
                <a:latin typeface="Arial" panose="020B0604020202020204" pitchFamily="34" charset="0"/>
                <a:cs typeface="Arial" panose="020B0604020202020204" pitchFamily="34" charset="0"/>
              </a:rPr>
              <a:t>Author:</a:t>
            </a:r>
            <a:r>
              <a:rPr lang="en-IN" sz="2200" b="1" dirty="0">
                <a:solidFill>
                  <a:srgbClr val="000000">
                    <a:lumMod val="75000"/>
                    <a:lumOff val="25000"/>
                  </a:srgbClr>
                </a:solidFill>
                <a:latin typeface="Arial" panose="020B0604020202020204" pitchFamily="34" charset="0"/>
                <a:cs typeface="Arial" panose="020B0604020202020204" pitchFamily="34" charset="0"/>
              </a:rPr>
              <a:t> </a:t>
            </a:r>
            <a:r>
              <a:rPr lang="en-IN" sz="2200" b="1" dirty="0" err="1">
                <a:solidFill>
                  <a:srgbClr val="000000">
                    <a:lumMod val="75000"/>
                    <a:lumOff val="25000"/>
                  </a:srgbClr>
                </a:solidFill>
                <a:latin typeface="Arial" panose="020B0604020202020204" pitchFamily="34" charset="0"/>
                <a:cs typeface="Arial" panose="020B0604020202020204" pitchFamily="34" charset="0"/>
              </a:rPr>
              <a:t>Md</a:t>
            </a:r>
            <a:r>
              <a:rPr lang="en-IN" sz="2200" b="1" dirty="0">
                <a:solidFill>
                  <a:srgbClr val="000000">
                    <a:lumMod val="75000"/>
                    <a:lumOff val="25000"/>
                  </a:srgbClr>
                </a:solidFill>
                <a:latin typeface="Arial" panose="020B0604020202020204" pitchFamily="34" charset="0"/>
                <a:cs typeface="Arial" panose="020B0604020202020204" pitchFamily="34" charset="0"/>
              </a:rPr>
              <a:t> </a:t>
            </a:r>
            <a:r>
              <a:rPr lang="en-IN" sz="2200" b="1" dirty="0" err="1">
                <a:solidFill>
                  <a:srgbClr val="000000">
                    <a:lumMod val="75000"/>
                    <a:lumOff val="25000"/>
                  </a:srgbClr>
                </a:solidFill>
                <a:latin typeface="Arial" panose="020B0604020202020204" pitchFamily="34" charset="0"/>
                <a:cs typeface="Arial" panose="020B0604020202020204" pitchFamily="34" charset="0"/>
              </a:rPr>
              <a:t>Mamunur</a:t>
            </a:r>
            <a:r>
              <a:rPr lang="en-IN" sz="2200" b="1" dirty="0">
                <a:solidFill>
                  <a:srgbClr val="000000">
                    <a:lumMod val="75000"/>
                    <a:lumOff val="25000"/>
                  </a:srgbClr>
                </a:solidFill>
                <a:latin typeface="Arial" panose="020B0604020202020204" pitchFamily="34" charset="0"/>
                <a:cs typeface="Arial" panose="020B0604020202020204" pitchFamily="34" charset="0"/>
              </a:rPr>
              <a:t> </a:t>
            </a:r>
            <a:r>
              <a:rPr lang="en-IN" sz="2200" b="1" dirty="0" err="1">
                <a:solidFill>
                  <a:srgbClr val="000000">
                    <a:lumMod val="75000"/>
                    <a:lumOff val="25000"/>
                  </a:srgbClr>
                </a:solidFill>
                <a:latin typeface="Arial" panose="020B0604020202020204" pitchFamily="34" charset="0"/>
                <a:cs typeface="Arial" panose="020B0604020202020204" pitchFamily="34" charset="0"/>
              </a:rPr>
              <a:t>Rahamana</a:t>
            </a:r>
            <a:r>
              <a:rPr lang="en-IN" sz="2200" b="1" dirty="0">
                <a:solidFill>
                  <a:srgbClr val="000000">
                    <a:lumMod val="75000"/>
                    <a:lumOff val="25000"/>
                  </a:srgbClr>
                </a:solidFill>
                <a:latin typeface="Arial" panose="020B0604020202020204" pitchFamily="34" charset="0"/>
                <a:cs typeface="Arial" panose="020B0604020202020204" pitchFamily="34" charset="0"/>
              </a:rPr>
              <a:t> , Chen Lia, </a:t>
            </a:r>
            <a:r>
              <a:rPr lang="en-IN" sz="2200" b="1" dirty="0" err="1">
                <a:solidFill>
                  <a:srgbClr val="000000">
                    <a:lumMod val="75000"/>
                    <a:lumOff val="25000"/>
                  </a:srgbClr>
                </a:solidFill>
                <a:latin typeface="Arial" panose="020B0604020202020204" pitchFamily="34" charset="0"/>
                <a:cs typeface="Arial" panose="020B0604020202020204" pitchFamily="34" charset="0"/>
              </a:rPr>
              <a:t>Yudong</a:t>
            </a:r>
            <a:r>
              <a:rPr lang="en-IN" sz="2200" b="1" dirty="0">
                <a:solidFill>
                  <a:srgbClr val="000000">
                    <a:lumMod val="75000"/>
                    <a:lumOff val="25000"/>
                  </a:srgbClr>
                </a:solidFill>
                <a:latin typeface="Arial" panose="020B0604020202020204" pitchFamily="34" charset="0"/>
                <a:cs typeface="Arial" panose="020B0604020202020204" pitchFamily="34" charset="0"/>
              </a:rPr>
              <a:t> </a:t>
            </a:r>
            <a:r>
              <a:rPr lang="en-IN" sz="2200" b="1" dirty="0" err="1">
                <a:solidFill>
                  <a:srgbClr val="000000">
                    <a:lumMod val="75000"/>
                    <a:lumOff val="25000"/>
                  </a:srgbClr>
                </a:solidFill>
                <a:latin typeface="Arial" panose="020B0604020202020204" pitchFamily="34" charset="0"/>
                <a:cs typeface="Arial" panose="020B0604020202020204" pitchFamily="34" charset="0"/>
              </a:rPr>
              <a:t>Yaob</a:t>
            </a:r>
            <a:r>
              <a:rPr lang="en-IN" sz="2200" b="1" dirty="0">
                <a:solidFill>
                  <a:srgbClr val="000000">
                    <a:lumMod val="75000"/>
                    <a:lumOff val="25000"/>
                  </a:srgbClr>
                </a:solidFill>
                <a:latin typeface="Arial" panose="020B0604020202020204" pitchFamily="34" charset="0"/>
                <a:cs typeface="Arial" panose="020B0604020202020204" pitchFamily="34" charset="0"/>
              </a:rPr>
              <a:t>, Frank </a:t>
            </a:r>
            <a:r>
              <a:rPr lang="en-IN" sz="2200" b="1" dirty="0" err="1">
                <a:solidFill>
                  <a:srgbClr val="000000">
                    <a:lumMod val="75000"/>
                    <a:lumOff val="25000"/>
                  </a:srgbClr>
                </a:solidFill>
                <a:latin typeface="Arial" panose="020B0604020202020204" pitchFamily="34" charset="0"/>
                <a:cs typeface="Arial" panose="020B0604020202020204" pitchFamily="34" charset="0"/>
              </a:rPr>
              <a:t>Kulwa</a:t>
            </a:r>
            <a:br>
              <a:rPr lang="en-IN" sz="2200" b="1" dirty="0">
                <a:solidFill>
                  <a:srgbClr val="000000">
                    <a:lumMod val="75000"/>
                    <a:lumOff val="25000"/>
                  </a:srgbClr>
                </a:solidFill>
                <a:latin typeface="Arial" panose="020B0604020202020204" pitchFamily="34" charset="0"/>
                <a:cs typeface="Arial" panose="020B0604020202020204" pitchFamily="34" charset="0"/>
              </a:rPr>
            </a:br>
            <a:r>
              <a:rPr lang="en-IN" sz="2200" b="1" u="sng" dirty="0">
                <a:solidFill>
                  <a:srgbClr val="000000">
                    <a:lumMod val="75000"/>
                    <a:lumOff val="25000"/>
                  </a:srgbClr>
                </a:solidFill>
                <a:latin typeface="Arial" panose="020B0604020202020204" pitchFamily="34" charset="0"/>
                <a:cs typeface="Arial" panose="020B0604020202020204" pitchFamily="34" charset="0"/>
              </a:rPr>
              <a:t>Year: </a:t>
            </a:r>
            <a:r>
              <a:rPr lang="en-IN" sz="2200" b="1" dirty="0">
                <a:solidFill>
                  <a:srgbClr val="000000">
                    <a:lumMod val="75000"/>
                    <a:lumOff val="25000"/>
                  </a:srgbClr>
                </a:solidFill>
                <a:latin typeface="Arial" panose="020B0604020202020204" pitchFamily="34" charset="0"/>
                <a:cs typeface="Arial" panose="020B0604020202020204" pitchFamily="34" charset="0"/>
              </a:rPr>
              <a:t>11</a:t>
            </a:r>
            <a:r>
              <a:rPr lang="en-IN" sz="2200" b="1" baseline="30000" dirty="0">
                <a:solidFill>
                  <a:srgbClr val="000000">
                    <a:lumMod val="75000"/>
                    <a:lumOff val="25000"/>
                  </a:srgbClr>
                </a:solidFill>
                <a:latin typeface="Arial" panose="020B0604020202020204" pitchFamily="34" charset="0"/>
                <a:cs typeface="Arial" panose="020B0604020202020204" pitchFamily="34" charset="0"/>
              </a:rPr>
              <a:t>th</a:t>
            </a:r>
            <a:r>
              <a:rPr lang="en-IN" sz="2200" b="1" dirty="0">
                <a:solidFill>
                  <a:srgbClr val="000000">
                    <a:lumMod val="75000"/>
                    <a:lumOff val="25000"/>
                  </a:srgbClr>
                </a:solidFill>
                <a:latin typeface="Arial" panose="020B0604020202020204" pitchFamily="34" charset="0"/>
                <a:cs typeface="Arial" panose="020B0604020202020204" pitchFamily="34" charset="0"/>
              </a:rPr>
              <a:t> July 2020</a:t>
            </a:r>
            <a:endParaRPr lang="en-IN" dirty="0"/>
          </a:p>
        </p:txBody>
      </p:sp>
      <p:sp>
        <p:nvSpPr>
          <p:cNvPr id="3" name="Content Placeholder 2"/>
          <p:cNvSpPr>
            <a:spLocks noGrp="1"/>
          </p:cNvSpPr>
          <p:nvPr>
            <p:ph idx="1"/>
          </p:nvPr>
        </p:nvSpPr>
        <p:spPr/>
        <p:txBody>
          <a:bodyPr/>
          <a:lstStyle/>
          <a:p>
            <a:r>
              <a:rPr lang="en-US" dirty="0"/>
              <a:t>• The goal is to create an automated CAD system that uses CXR pictures to detect COVID-19 samples from healthy people and pneumonia cases.</a:t>
            </a:r>
          </a:p>
          <a:p>
            <a:r>
              <a:rPr lang="en-US" dirty="0"/>
              <a:t>• We used deep transfer learning techniques to look at 15 different pre-trained CNN models to see which one was best for this task.</a:t>
            </a:r>
          </a:p>
          <a:p>
            <a:r>
              <a:rPr lang="en-US" dirty="0"/>
              <a:t>•With an average precision, recall, and F1 score of 0.90, 0.89, and 0.90, respectively, VGG19</a:t>
            </a:r>
            <a:r>
              <a:rPr lang="en-US"/>
              <a:t>         achieves</a:t>
            </a:r>
            <a:r>
              <a:rPr lang="en-US" dirty="0"/>
              <a:t> the maximum classification accuracy of 89.3 percent.</a:t>
            </a:r>
            <a:endParaRPr lang="en-IN" dirty="0"/>
          </a:p>
          <a:p>
            <a:endParaRPr lang="en-IN" dirty="0"/>
          </a:p>
        </p:txBody>
      </p:sp>
    </p:spTree>
    <p:extLst>
      <p:ext uri="{BB962C8B-B14F-4D97-AF65-F5344CB8AC3E}">
        <p14:creationId xmlns:p14="http://schemas.microsoft.com/office/powerpoint/2010/main" val="322060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u="sng" dirty="0">
                <a:solidFill>
                  <a:srgbClr val="000000">
                    <a:lumMod val="75000"/>
                    <a:lumOff val="25000"/>
                  </a:srgbClr>
                </a:solidFill>
                <a:latin typeface="Arial" panose="020B0604020202020204" pitchFamily="34" charset="0"/>
                <a:cs typeface="Arial" panose="020B0604020202020204" pitchFamily="34" charset="0"/>
              </a:rPr>
              <a:t>Research Paper 8:</a:t>
            </a:r>
            <a:r>
              <a:rPr lang="en-US" sz="2000" b="1" dirty="0">
                <a:solidFill>
                  <a:srgbClr val="000000">
                    <a:lumMod val="75000"/>
                    <a:lumOff val="25000"/>
                  </a:srgbClr>
                </a:solidFill>
                <a:latin typeface="Arial" panose="020B0604020202020204" pitchFamily="34" charset="0"/>
                <a:cs typeface="Arial" panose="020B0604020202020204" pitchFamily="34" charset="0"/>
              </a:rPr>
              <a:t>CoroNet: A Deep Neural Network for Detection and Diagnosis of COVID-19 from Chest X-ray Images</a:t>
            </a:r>
            <a:br>
              <a:rPr lang="en-US" sz="2000" b="1" dirty="0">
                <a:solidFill>
                  <a:srgbClr val="000000">
                    <a:lumMod val="75000"/>
                    <a:lumOff val="25000"/>
                  </a:srgbClr>
                </a:solidFill>
                <a:latin typeface="Arial" panose="020B0604020202020204" pitchFamily="34" charset="0"/>
                <a:cs typeface="Arial" panose="020B0604020202020204" pitchFamily="34" charset="0"/>
              </a:rPr>
            </a:br>
            <a:br>
              <a:rPr lang="en-US" sz="2000" b="1" dirty="0">
                <a:solidFill>
                  <a:srgbClr val="000000">
                    <a:lumMod val="75000"/>
                    <a:lumOff val="25000"/>
                  </a:srgbClr>
                </a:solidFill>
                <a:latin typeface="Arial" panose="020B0604020202020204" pitchFamily="34" charset="0"/>
                <a:cs typeface="Arial" panose="020B0604020202020204" pitchFamily="34" charset="0"/>
              </a:rPr>
            </a:br>
            <a:r>
              <a:rPr lang="en-US" sz="2000" b="1" u="sng" dirty="0">
                <a:solidFill>
                  <a:srgbClr val="000000">
                    <a:lumMod val="75000"/>
                    <a:lumOff val="25000"/>
                  </a:srgbClr>
                </a:solidFill>
                <a:latin typeface="Arial" panose="020B0604020202020204" pitchFamily="34" charset="0"/>
                <a:cs typeface="Arial" panose="020B0604020202020204" pitchFamily="34" charset="0"/>
              </a:rPr>
              <a:t>Author:</a:t>
            </a:r>
            <a:r>
              <a:rPr lang="en-IN" sz="2000" dirty="0">
                <a:solidFill>
                  <a:srgbClr val="000000">
                    <a:lumMod val="75000"/>
                    <a:lumOff val="25000"/>
                  </a:srgbClr>
                </a:solidFill>
              </a:rPr>
              <a:t> </a:t>
            </a:r>
            <a:r>
              <a:rPr lang="en-IN" sz="2000" b="1" dirty="0">
                <a:solidFill>
                  <a:srgbClr val="000000">
                    <a:lumMod val="75000"/>
                    <a:lumOff val="25000"/>
                  </a:srgbClr>
                </a:solidFill>
                <a:latin typeface="Arial" panose="020B0604020202020204" pitchFamily="34" charset="0"/>
                <a:cs typeface="Arial" panose="020B0604020202020204" pitchFamily="34" charset="0"/>
              </a:rPr>
              <a:t>Asif Iqbal Khan , Junaid </a:t>
            </a:r>
            <a:r>
              <a:rPr lang="en-IN" sz="2000" b="1" dirty="0" err="1">
                <a:solidFill>
                  <a:srgbClr val="000000">
                    <a:lumMod val="75000"/>
                    <a:lumOff val="25000"/>
                  </a:srgbClr>
                </a:solidFill>
                <a:latin typeface="Arial" panose="020B0604020202020204" pitchFamily="34" charset="0"/>
                <a:cs typeface="Arial" panose="020B0604020202020204" pitchFamily="34" charset="0"/>
              </a:rPr>
              <a:t>Latief</a:t>
            </a:r>
            <a:r>
              <a:rPr lang="en-IN" sz="2000" b="1" dirty="0">
                <a:solidFill>
                  <a:srgbClr val="000000">
                    <a:lumMod val="75000"/>
                    <a:lumOff val="25000"/>
                  </a:srgbClr>
                </a:solidFill>
                <a:latin typeface="Arial" panose="020B0604020202020204" pitchFamily="34" charset="0"/>
                <a:cs typeface="Arial" panose="020B0604020202020204" pitchFamily="34" charset="0"/>
              </a:rPr>
              <a:t> Shah , Mohammad </a:t>
            </a:r>
            <a:r>
              <a:rPr lang="en-IN" sz="2000" b="1" dirty="0" err="1">
                <a:solidFill>
                  <a:srgbClr val="000000">
                    <a:lumMod val="75000"/>
                    <a:lumOff val="25000"/>
                  </a:srgbClr>
                </a:solidFill>
                <a:latin typeface="Arial" panose="020B0604020202020204" pitchFamily="34" charset="0"/>
                <a:cs typeface="Arial" panose="020B0604020202020204" pitchFamily="34" charset="0"/>
              </a:rPr>
              <a:t>Mudasir</a:t>
            </a:r>
            <a:r>
              <a:rPr lang="en-IN" sz="2000" b="1" dirty="0">
                <a:solidFill>
                  <a:srgbClr val="000000">
                    <a:lumMod val="75000"/>
                    <a:lumOff val="25000"/>
                  </a:srgbClr>
                </a:solidFill>
                <a:latin typeface="Arial" panose="020B0604020202020204" pitchFamily="34" charset="0"/>
                <a:cs typeface="Arial" panose="020B0604020202020204" pitchFamily="34" charset="0"/>
              </a:rPr>
              <a:t> Bhat</a:t>
            </a:r>
            <a:br>
              <a:rPr lang="en-IN" sz="2000" b="1" dirty="0">
                <a:solidFill>
                  <a:srgbClr val="000000">
                    <a:lumMod val="75000"/>
                    <a:lumOff val="25000"/>
                  </a:srgbClr>
                </a:solidFill>
                <a:latin typeface="Arial" panose="020B0604020202020204" pitchFamily="34" charset="0"/>
                <a:cs typeface="Arial" panose="020B0604020202020204" pitchFamily="34" charset="0"/>
              </a:rPr>
            </a:br>
            <a:r>
              <a:rPr lang="en-IN" sz="2000" b="1" u="sng" dirty="0">
                <a:solidFill>
                  <a:srgbClr val="000000">
                    <a:lumMod val="75000"/>
                    <a:lumOff val="25000"/>
                  </a:srgbClr>
                </a:solidFill>
                <a:latin typeface="Arial" panose="020B0604020202020204" pitchFamily="34" charset="0"/>
                <a:cs typeface="Arial" panose="020B0604020202020204" pitchFamily="34" charset="0"/>
              </a:rPr>
              <a:t>Year:</a:t>
            </a:r>
            <a:r>
              <a:rPr lang="en-US" sz="2000" b="1" dirty="0">
                <a:solidFill>
                  <a:srgbClr val="000000">
                    <a:lumMod val="75000"/>
                    <a:lumOff val="25000"/>
                  </a:srgbClr>
                </a:solidFill>
                <a:latin typeface="Arial" panose="020B0604020202020204" pitchFamily="34" charset="0"/>
                <a:cs typeface="Arial" panose="020B0604020202020204" pitchFamily="34" charset="0"/>
              </a:rPr>
              <a:t> 30</a:t>
            </a:r>
            <a:r>
              <a:rPr lang="en-US" sz="2000" b="1" baseline="30000" dirty="0">
                <a:solidFill>
                  <a:srgbClr val="000000">
                    <a:lumMod val="75000"/>
                    <a:lumOff val="25000"/>
                  </a:srgbClr>
                </a:solidFill>
                <a:latin typeface="Arial" panose="020B0604020202020204" pitchFamily="34" charset="0"/>
                <a:cs typeface="Arial" panose="020B0604020202020204" pitchFamily="34" charset="0"/>
              </a:rPr>
              <a:t>th</a:t>
            </a:r>
            <a:r>
              <a:rPr lang="en-US" sz="2000" b="1" dirty="0">
                <a:solidFill>
                  <a:srgbClr val="000000">
                    <a:lumMod val="75000"/>
                    <a:lumOff val="25000"/>
                  </a:srgbClr>
                </a:solidFill>
                <a:latin typeface="Arial" panose="020B0604020202020204" pitchFamily="34" charset="0"/>
                <a:cs typeface="Arial" panose="020B0604020202020204" pitchFamily="34" charset="0"/>
              </a:rPr>
              <a:t> May 2020</a:t>
            </a:r>
            <a:endParaRPr lang="en-IN" dirty="0"/>
          </a:p>
        </p:txBody>
      </p:sp>
      <p:sp>
        <p:nvSpPr>
          <p:cNvPr id="3" name="Content Placeholder 2"/>
          <p:cNvSpPr>
            <a:spLocks noGrp="1"/>
          </p:cNvSpPr>
          <p:nvPr>
            <p:ph idx="1"/>
          </p:nvPr>
        </p:nvSpPr>
        <p:spPr/>
        <p:txBody>
          <a:bodyPr/>
          <a:lstStyle/>
          <a:p>
            <a:r>
              <a:rPr lang="en-US" dirty="0"/>
              <a:t>• </a:t>
            </a:r>
            <a:r>
              <a:rPr lang="en-US" dirty="0" err="1"/>
              <a:t>CoroNet</a:t>
            </a:r>
            <a:r>
              <a:rPr lang="en-US" dirty="0"/>
              <a:t> is a Deep Convolutional Neural Network model that uses chest X-ray images to detect COVID-19 infection. </a:t>
            </a:r>
          </a:p>
          <a:p>
            <a:r>
              <a:rPr lang="en-US" dirty="0"/>
              <a:t>•Built on the </a:t>
            </a:r>
            <a:r>
              <a:rPr lang="en-US" dirty="0" err="1"/>
              <a:t>Xception</a:t>
            </a:r>
            <a:r>
              <a:rPr lang="en-US" dirty="0"/>
              <a:t> architecture, which was trained on the ImageNet dataset and then trained end-to-end on a dataset made up of COVID-19 and additional chest pneumonia X-ray pictures from two publicly available sources.</a:t>
            </a:r>
          </a:p>
          <a:p>
            <a:r>
              <a:rPr lang="en-US" dirty="0"/>
              <a:t>•Overall accuracy is 89.6%, with precision and recall rates for COVID19 cases of 93 percent and 98.2% for 4-class cases, respectively (COVID vs Pneumonia bacterial vs pneumonia viral vs normal).</a:t>
            </a:r>
          </a:p>
          <a:p>
            <a:r>
              <a:rPr lang="en-US" dirty="0"/>
              <a:t>• The proposed model had a classification accuracy of 95% for 3-class classification (COVID vs Pneumonia vs normal).</a:t>
            </a:r>
            <a:endParaRPr lang="en-IN" dirty="0"/>
          </a:p>
          <a:p>
            <a:pPr marL="0" indent="0">
              <a:buNone/>
            </a:pPr>
            <a:endParaRPr lang="en-IN" dirty="0"/>
          </a:p>
        </p:txBody>
      </p:sp>
    </p:spTree>
    <p:extLst>
      <p:ext uri="{BB962C8B-B14F-4D97-AF65-F5344CB8AC3E}">
        <p14:creationId xmlns:p14="http://schemas.microsoft.com/office/powerpoint/2010/main" val="66466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1" u="sng" dirty="0">
                <a:solidFill>
                  <a:srgbClr val="000000">
                    <a:lumMod val="75000"/>
                    <a:lumOff val="25000"/>
                  </a:srgbClr>
                </a:solidFill>
                <a:latin typeface="Arial" panose="020B0604020202020204" pitchFamily="34" charset="0"/>
                <a:cs typeface="Arial" panose="020B0604020202020204" pitchFamily="34" charset="0"/>
              </a:rPr>
              <a:t>Research Paper 9:</a:t>
            </a:r>
            <a:r>
              <a:rPr lang="en-US" sz="1800" b="1" dirty="0">
                <a:solidFill>
                  <a:srgbClr val="000000">
                    <a:lumMod val="75000"/>
                    <a:lumOff val="25000"/>
                  </a:srgbClr>
                </a:solidFill>
                <a:latin typeface="Arial" panose="020B0604020202020204" pitchFamily="34" charset="0"/>
                <a:cs typeface="Arial" panose="020B0604020202020204" pitchFamily="34" charset="0"/>
              </a:rPr>
              <a:t> </a:t>
            </a:r>
            <a:r>
              <a:rPr lang="en-US" sz="1800" b="1" dirty="0" err="1">
                <a:solidFill>
                  <a:srgbClr val="000000">
                    <a:lumMod val="75000"/>
                    <a:lumOff val="25000"/>
                  </a:srgbClr>
                </a:solidFill>
                <a:latin typeface="Arial" panose="020B0604020202020204" pitchFamily="34" charset="0"/>
                <a:cs typeface="Arial" panose="020B0604020202020204" pitchFamily="34" charset="0"/>
              </a:rPr>
              <a:t>CoroDet</a:t>
            </a:r>
            <a:r>
              <a:rPr lang="en-US" sz="1800" b="1" dirty="0">
                <a:solidFill>
                  <a:srgbClr val="000000">
                    <a:lumMod val="75000"/>
                    <a:lumOff val="25000"/>
                  </a:srgbClr>
                </a:solidFill>
                <a:latin typeface="Arial" panose="020B0604020202020204" pitchFamily="34" charset="0"/>
                <a:cs typeface="Arial" panose="020B0604020202020204" pitchFamily="34" charset="0"/>
              </a:rPr>
              <a:t>: A deep learning based classification for COVID-19 detection using chest X-ray images</a:t>
            </a:r>
            <a:br>
              <a:rPr lang="en-US" sz="1800" b="1" dirty="0">
                <a:solidFill>
                  <a:srgbClr val="000000">
                    <a:lumMod val="75000"/>
                    <a:lumOff val="25000"/>
                  </a:srgbClr>
                </a:solidFill>
                <a:latin typeface="Arial" panose="020B0604020202020204" pitchFamily="34" charset="0"/>
                <a:cs typeface="Arial" panose="020B0604020202020204" pitchFamily="34" charset="0"/>
              </a:rPr>
            </a:br>
            <a:br>
              <a:rPr lang="en-US" sz="1800" b="1" dirty="0">
                <a:solidFill>
                  <a:srgbClr val="000000">
                    <a:lumMod val="75000"/>
                    <a:lumOff val="25000"/>
                  </a:srgbClr>
                </a:solidFill>
                <a:latin typeface="Arial" panose="020B0604020202020204" pitchFamily="34" charset="0"/>
                <a:cs typeface="Arial" panose="020B0604020202020204" pitchFamily="34" charset="0"/>
              </a:rPr>
            </a:br>
            <a:r>
              <a:rPr lang="en-US" sz="1800" b="1" u="sng" dirty="0">
                <a:solidFill>
                  <a:srgbClr val="000000">
                    <a:lumMod val="75000"/>
                    <a:lumOff val="25000"/>
                  </a:srgbClr>
                </a:solidFill>
                <a:latin typeface="Arial" panose="020B0604020202020204" pitchFamily="34" charset="0"/>
                <a:cs typeface="Arial" panose="020B0604020202020204" pitchFamily="34" charset="0"/>
              </a:rPr>
              <a:t>Author:</a:t>
            </a:r>
            <a:r>
              <a:rPr lang="en-IN" sz="1800" b="1" dirty="0">
                <a:solidFill>
                  <a:srgbClr val="000000">
                    <a:lumMod val="75000"/>
                    <a:lumOff val="25000"/>
                  </a:srgbClr>
                </a:solidFill>
                <a:latin typeface="Arial" panose="020B0604020202020204" pitchFamily="34" charset="0"/>
                <a:cs typeface="Arial" panose="020B0604020202020204" pitchFamily="34" charset="0"/>
              </a:rPr>
              <a:t> </a:t>
            </a:r>
            <a:r>
              <a:rPr lang="en-IN" sz="1800" b="1" dirty="0" err="1">
                <a:solidFill>
                  <a:srgbClr val="000000">
                    <a:lumMod val="75000"/>
                    <a:lumOff val="25000"/>
                  </a:srgbClr>
                </a:solidFill>
                <a:latin typeface="Arial" panose="020B0604020202020204" pitchFamily="34" charset="0"/>
                <a:cs typeface="Arial" panose="020B0604020202020204" pitchFamily="34" charset="0"/>
              </a:rPr>
              <a:t>Emtiaz</a:t>
            </a:r>
            <a:r>
              <a:rPr lang="en-IN" sz="1800" b="1" dirty="0">
                <a:solidFill>
                  <a:srgbClr val="000000">
                    <a:lumMod val="75000"/>
                    <a:lumOff val="25000"/>
                  </a:srgbClr>
                </a:solidFill>
                <a:latin typeface="Arial" panose="020B0604020202020204" pitchFamily="34" charset="0"/>
                <a:cs typeface="Arial" panose="020B0604020202020204" pitchFamily="34" charset="0"/>
              </a:rPr>
              <a:t> </a:t>
            </a:r>
            <a:r>
              <a:rPr lang="en-IN" sz="1800" b="1" dirty="0" err="1">
                <a:solidFill>
                  <a:srgbClr val="000000">
                    <a:lumMod val="75000"/>
                    <a:lumOff val="25000"/>
                  </a:srgbClr>
                </a:solidFill>
                <a:latin typeface="Arial" panose="020B0604020202020204" pitchFamily="34" charset="0"/>
                <a:cs typeface="Arial" panose="020B0604020202020204" pitchFamily="34" charset="0"/>
              </a:rPr>
              <a:t>Hussaina</a:t>
            </a:r>
            <a:r>
              <a:rPr lang="en-IN" sz="1800" b="1" dirty="0">
                <a:solidFill>
                  <a:srgbClr val="000000">
                    <a:lumMod val="75000"/>
                    <a:lumOff val="25000"/>
                  </a:srgbClr>
                </a:solidFill>
                <a:latin typeface="Arial" panose="020B0604020202020204" pitchFamily="34" charset="0"/>
                <a:cs typeface="Arial" panose="020B0604020202020204" pitchFamily="34" charset="0"/>
              </a:rPr>
              <a:t> , </a:t>
            </a:r>
            <a:r>
              <a:rPr lang="en-IN" sz="1800" b="1" dirty="0" err="1">
                <a:solidFill>
                  <a:srgbClr val="000000">
                    <a:lumMod val="75000"/>
                    <a:lumOff val="25000"/>
                  </a:srgbClr>
                </a:solidFill>
                <a:latin typeface="Arial" panose="020B0604020202020204" pitchFamily="34" charset="0"/>
                <a:cs typeface="Arial" panose="020B0604020202020204" pitchFamily="34" charset="0"/>
              </a:rPr>
              <a:t>Mahmudul</a:t>
            </a:r>
            <a:r>
              <a:rPr lang="en-IN" sz="1800" b="1" dirty="0">
                <a:solidFill>
                  <a:srgbClr val="000000">
                    <a:lumMod val="75000"/>
                    <a:lumOff val="25000"/>
                  </a:srgbClr>
                </a:solidFill>
                <a:latin typeface="Arial" panose="020B0604020202020204" pitchFamily="34" charset="0"/>
                <a:cs typeface="Arial" panose="020B0604020202020204" pitchFamily="34" charset="0"/>
              </a:rPr>
              <a:t> Hasan , </a:t>
            </a:r>
            <a:r>
              <a:rPr lang="en-IN" sz="1800" b="1" dirty="0" err="1">
                <a:solidFill>
                  <a:srgbClr val="000000">
                    <a:lumMod val="75000"/>
                    <a:lumOff val="25000"/>
                  </a:srgbClr>
                </a:solidFill>
                <a:latin typeface="Arial" panose="020B0604020202020204" pitchFamily="34" charset="0"/>
                <a:cs typeface="Arial" panose="020B0604020202020204" pitchFamily="34" charset="0"/>
              </a:rPr>
              <a:t>Md</a:t>
            </a:r>
            <a:r>
              <a:rPr lang="en-IN" sz="1800" b="1" dirty="0">
                <a:solidFill>
                  <a:srgbClr val="000000">
                    <a:lumMod val="75000"/>
                    <a:lumOff val="25000"/>
                  </a:srgbClr>
                </a:solidFill>
                <a:latin typeface="Arial" panose="020B0604020202020204" pitchFamily="34" charset="0"/>
                <a:cs typeface="Arial" panose="020B0604020202020204" pitchFamily="34" charset="0"/>
              </a:rPr>
              <a:t> </a:t>
            </a:r>
            <a:r>
              <a:rPr lang="en-IN" sz="1800" b="1" dirty="0" err="1">
                <a:solidFill>
                  <a:srgbClr val="000000">
                    <a:lumMod val="75000"/>
                    <a:lumOff val="25000"/>
                  </a:srgbClr>
                </a:solidFill>
                <a:latin typeface="Arial" panose="020B0604020202020204" pitchFamily="34" charset="0"/>
                <a:cs typeface="Arial" panose="020B0604020202020204" pitchFamily="34" charset="0"/>
              </a:rPr>
              <a:t>Anisur</a:t>
            </a:r>
            <a:r>
              <a:rPr lang="en-IN" sz="1800" b="1" dirty="0">
                <a:solidFill>
                  <a:srgbClr val="000000">
                    <a:lumMod val="75000"/>
                    <a:lumOff val="25000"/>
                  </a:srgbClr>
                </a:solidFill>
                <a:latin typeface="Arial" panose="020B0604020202020204" pitchFamily="34" charset="0"/>
                <a:cs typeface="Arial" panose="020B0604020202020204" pitchFamily="34" charset="0"/>
              </a:rPr>
              <a:t> Rahman , </a:t>
            </a:r>
            <a:r>
              <a:rPr lang="en-IN" sz="1800" b="1" dirty="0" err="1">
                <a:solidFill>
                  <a:srgbClr val="000000">
                    <a:lumMod val="75000"/>
                    <a:lumOff val="25000"/>
                  </a:srgbClr>
                </a:solidFill>
                <a:latin typeface="Arial" panose="020B0604020202020204" pitchFamily="34" charset="0"/>
                <a:cs typeface="Arial" panose="020B0604020202020204" pitchFamily="34" charset="0"/>
              </a:rPr>
              <a:t>Ickjai</a:t>
            </a:r>
            <a:r>
              <a:rPr lang="en-IN" sz="1800" b="1" dirty="0">
                <a:solidFill>
                  <a:srgbClr val="000000">
                    <a:lumMod val="75000"/>
                    <a:lumOff val="25000"/>
                  </a:srgbClr>
                </a:solidFill>
                <a:latin typeface="Arial" panose="020B0604020202020204" pitchFamily="34" charset="0"/>
                <a:cs typeface="Arial" panose="020B0604020202020204" pitchFamily="34" charset="0"/>
              </a:rPr>
              <a:t> Lee , </a:t>
            </a:r>
            <a:r>
              <a:rPr lang="en-IN" sz="1800" b="1" dirty="0" err="1">
                <a:solidFill>
                  <a:srgbClr val="000000">
                    <a:lumMod val="75000"/>
                    <a:lumOff val="25000"/>
                  </a:srgbClr>
                </a:solidFill>
                <a:latin typeface="Arial" panose="020B0604020202020204" pitchFamily="34" charset="0"/>
                <a:cs typeface="Arial" panose="020B0604020202020204" pitchFamily="34" charset="0"/>
              </a:rPr>
              <a:t>Tasmi</a:t>
            </a:r>
            <a:r>
              <a:rPr lang="en-IN" sz="1800" b="1" dirty="0">
                <a:solidFill>
                  <a:srgbClr val="000000">
                    <a:lumMod val="75000"/>
                    <a:lumOff val="25000"/>
                  </a:srgbClr>
                </a:solidFill>
                <a:latin typeface="Arial" panose="020B0604020202020204" pitchFamily="34" charset="0"/>
                <a:cs typeface="Arial" panose="020B0604020202020204" pitchFamily="34" charset="0"/>
              </a:rPr>
              <a:t> </a:t>
            </a:r>
            <a:r>
              <a:rPr lang="en-IN" sz="1800" b="1" dirty="0" err="1">
                <a:solidFill>
                  <a:srgbClr val="000000">
                    <a:lumMod val="75000"/>
                    <a:lumOff val="25000"/>
                  </a:srgbClr>
                </a:solidFill>
                <a:latin typeface="Arial" panose="020B0604020202020204" pitchFamily="34" charset="0"/>
                <a:cs typeface="Arial" panose="020B0604020202020204" pitchFamily="34" charset="0"/>
              </a:rPr>
              <a:t>Tamanna</a:t>
            </a:r>
            <a:r>
              <a:rPr lang="en-IN" sz="1800" b="1" dirty="0">
                <a:solidFill>
                  <a:srgbClr val="000000">
                    <a:lumMod val="75000"/>
                    <a:lumOff val="25000"/>
                  </a:srgbClr>
                </a:solidFill>
                <a:latin typeface="Arial" panose="020B0604020202020204" pitchFamily="34" charset="0"/>
                <a:cs typeface="Arial" panose="020B0604020202020204" pitchFamily="34" charset="0"/>
              </a:rPr>
              <a:t> , Mohammad </a:t>
            </a:r>
            <a:r>
              <a:rPr lang="en-IN" sz="1800" b="1" dirty="0" err="1">
                <a:solidFill>
                  <a:srgbClr val="000000">
                    <a:lumMod val="75000"/>
                    <a:lumOff val="25000"/>
                  </a:srgbClr>
                </a:solidFill>
                <a:latin typeface="Arial" panose="020B0604020202020204" pitchFamily="34" charset="0"/>
                <a:cs typeface="Arial" panose="020B0604020202020204" pitchFamily="34" charset="0"/>
              </a:rPr>
              <a:t>Zavid</a:t>
            </a:r>
            <a:r>
              <a:rPr lang="en-IN" sz="1800" b="1" dirty="0">
                <a:solidFill>
                  <a:srgbClr val="000000">
                    <a:lumMod val="75000"/>
                    <a:lumOff val="25000"/>
                  </a:srgbClr>
                </a:solidFill>
                <a:latin typeface="Arial" panose="020B0604020202020204" pitchFamily="34" charset="0"/>
                <a:cs typeface="Arial" panose="020B0604020202020204" pitchFamily="34" charset="0"/>
              </a:rPr>
              <a:t> </a:t>
            </a:r>
            <a:r>
              <a:rPr lang="en-IN" sz="1800" b="1" dirty="0" err="1">
                <a:solidFill>
                  <a:srgbClr val="000000">
                    <a:lumMod val="75000"/>
                    <a:lumOff val="25000"/>
                  </a:srgbClr>
                </a:solidFill>
                <a:latin typeface="Arial" panose="020B0604020202020204" pitchFamily="34" charset="0"/>
                <a:cs typeface="Arial" panose="020B0604020202020204" pitchFamily="34" charset="0"/>
              </a:rPr>
              <a:t>Parvez</a:t>
            </a:r>
            <a:r>
              <a:rPr lang="en-IN" sz="1800" b="1" dirty="0">
                <a:solidFill>
                  <a:srgbClr val="000000">
                    <a:lumMod val="75000"/>
                    <a:lumOff val="25000"/>
                  </a:srgbClr>
                </a:solidFill>
                <a:latin typeface="Arial" panose="020B0604020202020204" pitchFamily="34" charset="0"/>
                <a:cs typeface="Arial" panose="020B0604020202020204" pitchFamily="34" charset="0"/>
              </a:rPr>
              <a:t> </a:t>
            </a:r>
            <a:br>
              <a:rPr lang="en-IN" sz="1800" b="1" dirty="0">
                <a:solidFill>
                  <a:srgbClr val="000000">
                    <a:lumMod val="75000"/>
                    <a:lumOff val="25000"/>
                  </a:srgbClr>
                </a:solidFill>
                <a:latin typeface="Arial" panose="020B0604020202020204" pitchFamily="34" charset="0"/>
                <a:cs typeface="Arial" panose="020B0604020202020204" pitchFamily="34" charset="0"/>
              </a:rPr>
            </a:br>
            <a:r>
              <a:rPr lang="en-IN" sz="1800" b="1" u="sng" dirty="0">
                <a:solidFill>
                  <a:srgbClr val="000000">
                    <a:lumMod val="75000"/>
                    <a:lumOff val="25000"/>
                  </a:srgbClr>
                </a:solidFill>
                <a:latin typeface="Arial" panose="020B0604020202020204" pitchFamily="34" charset="0"/>
                <a:cs typeface="Arial" panose="020B0604020202020204" pitchFamily="34" charset="0"/>
              </a:rPr>
              <a:t>Year: </a:t>
            </a:r>
            <a:r>
              <a:rPr lang="en-IN" sz="1800" b="1" dirty="0">
                <a:solidFill>
                  <a:srgbClr val="000000">
                    <a:lumMod val="75000"/>
                    <a:lumOff val="25000"/>
                  </a:srgbClr>
                </a:solidFill>
                <a:latin typeface="Arial" panose="020B0604020202020204" pitchFamily="34" charset="0"/>
                <a:cs typeface="Arial" panose="020B0604020202020204" pitchFamily="34" charset="0"/>
              </a:rPr>
              <a:t>18</a:t>
            </a:r>
            <a:r>
              <a:rPr lang="en-IN" sz="1800" b="1" baseline="30000" dirty="0">
                <a:solidFill>
                  <a:srgbClr val="000000">
                    <a:lumMod val="75000"/>
                    <a:lumOff val="25000"/>
                  </a:srgbClr>
                </a:solidFill>
                <a:latin typeface="Arial" panose="020B0604020202020204" pitchFamily="34" charset="0"/>
                <a:cs typeface="Arial" panose="020B0604020202020204" pitchFamily="34" charset="0"/>
              </a:rPr>
              <a:t>th</a:t>
            </a:r>
            <a:r>
              <a:rPr lang="en-IN" sz="1800" b="1" dirty="0">
                <a:solidFill>
                  <a:srgbClr val="000000">
                    <a:lumMod val="75000"/>
                    <a:lumOff val="25000"/>
                  </a:srgbClr>
                </a:solidFill>
                <a:latin typeface="Arial" panose="020B0604020202020204" pitchFamily="34" charset="0"/>
                <a:cs typeface="Arial" panose="020B0604020202020204" pitchFamily="34" charset="0"/>
              </a:rPr>
              <a:t> November 2020</a:t>
            </a:r>
            <a:endParaRPr lang="en-IN" dirty="0"/>
          </a:p>
        </p:txBody>
      </p:sp>
      <p:sp>
        <p:nvSpPr>
          <p:cNvPr id="3" name="Content Placeholder 2"/>
          <p:cNvSpPr>
            <a:spLocks noGrp="1"/>
          </p:cNvSpPr>
          <p:nvPr>
            <p:ph idx="1"/>
          </p:nvPr>
        </p:nvSpPr>
        <p:spPr/>
        <p:txBody>
          <a:bodyPr/>
          <a:lstStyle/>
          <a:p>
            <a:r>
              <a:rPr lang="en-US" dirty="0"/>
              <a:t>• This paper proposes a new CNN model named </a:t>
            </a:r>
            <a:r>
              <a:rPr lang="en-US" dirty="0" err="1"/>
              <a:t>CoroDet</a:t>
            </a:r>
            <a:r>
              <a:rPr lang="en-US" dirty="0"/>
              <a:t> for automatic identification of COVID-19 </a:t>
            </a:r>
            <a:r>
              <a:rPr lang="en-US" dirty="0" err="1"/>
              <a:t>utilising</a:t>
            </a:r>
            <a:r>
              <a:rPr lang="en-US" dirty="0"/>
              <a:t> raw chest X-ray and CT scan data. </a:t>
            </a:r>
          </a:p>
          <a:p>
            <a:r>
              <a:rPr lang="en-US" b="1" u="sng" dirty="0"/>
              <a:t>Classification Accuracy:</a:t>
            </a:r>
          </a:p>
          <a:p>
            <a:r>
              <a:rPr lang="en-US" dirty="0"/>
              <a:t>• 99.1% for 2 class classification</a:t>
            </a:r>
          </a:p>
          <a:p>
            <a:r>
              <a:rPr lang="en-US" dirty="0"/>
              <a:t>• 94.2% for 3 class classification</a:t>
            </a:r>
          </a:p>
          <a:p>
            <a:r>
              <a:rPr lang="en-US" dirty="0"/>
              <a:t>• 91.2% for 4 class classification </a:t>
            </a:r>
            <a:endParaRPr lang="en-IN" dirty="0"/>
          </a:p>
          <a:p>
            <a:endParaRPr lang="en-IN" dirty="0"/>
          </a:p>
        </p:txBody>
      </p:sp>
    </p:spTree>
    <p:extLst>
      <p:ext uri="{BB962C8B-B14F-4D97-AF65-F5344CB8AC3E}">
        <p14:creationId xmlns:p14="http://schemas.microsoft.com/office/powerpoint/2010/main" val="201251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u="sng" dirty="0">
                <a:solidFill>
                  <a:srgbClr val="000000">
                    <a:lumMod val="75000"/>
                    <a:lumOff val="25000"/>
                  </a:srgbClr>
                </a:solidFill>
                <a:latin typeface="Arial" panose="020B0604020202020204" pitchFamily="34" charset="0"/>
                <a:cs typeface="Arial" panose="020B0604020202020204" pitchFamily="34" charset="0"/>
              </a:rPr>
              <a:t>Research Paper 10:</a:t>
            </a:r>
            <a:r>
              <a:rPr lang="en-US" sz="2000" b="1" dirty="0">
                <a:latin typeface="Arial" panose="020B0604020202020204" pitchFamily="34" charset="0"/>
                <a:cs typeface="Arial" panose="020B0604020202020204" pitchFamily="34" charset="0"/>
              </a:rPr>
              <a:t>Transfer Learning Based Method for COVID-19</a:t>
            </a: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Detection From Chest X-ray Images</a:t>
            </a:r>
            <a:br>
              <a:rPr lang="en-US" sz="2000" b="1" dirty="0">
                <a:solidFill>
                  <a:srgbClr val="000000">
                    <a:lumMod val="75000"/>
                    <a:lumOff val="25000"/>
                  </a:srgbClr>
                </a:solidFill>
                <a:latin typeface="Arial" panose="020B0604020202020204" pitchFamily="34" charset="0"/>
                <a:cs typeface="Arial" panose="020B0604020202020204" pitchFamily="34" charset="0"/>
              </a:rPr>
            </a:br>
            <a:br>
              <a:rPr lang="en-US" sz="2000" b="1" dirty="0">
                <a:solidFill>
                  <a:srgbClr val="000000">
                    <a:lumMod val="75000"/>
                    <a:lumOff val="25000"/>
                  </a:srgbClr>
                </a:solidFill>
                <a:latin typeface="Arial" panose="020B0604020202020204" pitchFamily="34" charset="0"/>
                <a:cs typeface="Arial" panose="020B0604020202020204" pitchFamily="34" charset="0"/>
              </a:rPr>
            </a:br>
            <a:r>
              <a:rPr lang="en-US" sz="2000" b="1" u="sng" dirty="0">
                <a:solidFill>
                  <a:srgbClr val="000000">
                    <a:lumMod val="75000"/>
                    <a:lumOff val="25000"/>
                  </a:srgbClr>
                </a:solidFill>
                <a:latin typeface="Arial" panose="020B0604020202020204" pitchFamily="34" charset="0"/>
                <a:cs typeface="Arial" panose="020B0604020202020204" pitchFamily="34" charset="0"/>
              </a:rPr>
              <a:t>Author:</a:t>
            </a:r>
            <a:r>
              <a:rPr lang="en-IN" sz="2000" b="1" dirty="0"/>
              <a:t> </a:t>
            </a:r>
            <a:r>
              <a:rPr lang="en-IN" sz="2000" b="1" dirty="0" err="1"/>
              <a:t>Nayeeb</a:t>
            </a:r>
            <a:r>
              <a:rPr lang="en-IN" sz="2000" b="1" dirty="0"/>
              <a:t> Rashid , </a:t>
            </a:r>
            <a:r>
              <a:rPr lang="en-IN" sz="2000" b="1" dirty="0" err="1"/>
              <a:t>Md</a:t>
            </a:r>
            <a:r>
              <a:rPr lang="en-IN" sz="2000" b="1" dirty="0"/>
              <a:t> Adnan Faisal Hossain , Mohammad Ali , </a:t>
            </a:r>
            <a:r>
              <a:rPr lang="en-IN" sz="2000" b="1" dirty="0" err="1"/>
              <a:t>Mumtahina</a:t>
            </a:r>
            <a:r>
              <a:rPr lang="en-IN" sz="2000" b="1" dirty="0"/>
              <a:t> Islam </a:t>
            </a:r>
            <a:r>
              <a:rPr lang="en-IN" sz="2000" b="1" dirty="0" err="1"/>
              <a:t>Sukanya</a:t>
            </a:r>
            <a:r>
              <a:rPr lang="en-IN" sz="2000" b="1" dirty="0"/>
              <a:t> , </a:t>
            </a:r>
            <a:r>
              <a:rPr lang="en-IN" sz="2000" b="1" dirty="0" err="1"/>
              <a:t>Tanvir</a:t>
            </a:r>
            <a:r>
              <a:rPr lang="en-IN" sz="2000" b="1" dirty="0"/>
              <a:t> Mahmud , and Shaikh </a:t>
            </a:r>
            <a:r>
              <a:rPr lang="en-IN" sz="2000" b="1" dirty="0" err="1"/>
              <a:t>Anowarul</a:t>
            </a:r>
            <a:r>
              <a:rPr lang="en-IN" sz="2000" b="1" dirty="0"/>
              <a:t> Fattah</a:t>
            </a:r>
            <a:br>
              <a:rPr lang="en-IN" sz="2000" b="1" dirty="0">
                <a:solidFill>
                  <a:srgbClr val="000000">
                    <a:lumMod val="75000"/>
                    <a:lumOff val="25000"/>
                  </a:srgbClr>
                </a:solidFill>
                <a:latin typeface="Arial" panose="020B0604020202020204" pitchFamily="34" charset="0"/>
                <a:cs typeface="Arial" panose="020B0604020202020204" pitchFamily="34" charset="0"/>
              </a:rPr>
            </a:br>
            <a:r>
              <a:rPr lang="en-IN" sz="2000" b="1" u="sng" dirty="0">
                <a:solidFill>
                  <a:srgbClr val="000000">
                    <a:lumMod val="75000"/>
                    <a:lumOff val="25000"/>
                  </a:srgbClr>
                </a:solidFill>
                <a:latin typeface="Arial" panose="020B0604020202020204" pitchFamily="34" charset="0"/>
                <a:cs typeface="Arial" panose="020B0604020202020204" pitchFamily="34" charset="0"/>
              </a:rPr>
              <a:t>Year: </a:t>
            </a:r>
            <a:r>
              <a:rPr lang="en-IN" sz="2000" b="1" dirty="0">
                <a:solidFill>
                  <a:srgbClr val="000000">
                    <a:lumMod val="75000"/>
                    <a:lumOff val="25000"/>
                  </a:srgbClr>
                </a:solidFill>
                <a:latin typeface="Arial" panose="020B0604020202020204" pitchFamily="34" charset="0"/>
                <a:cs typeface="Arial" panose="020B0604020202020204" pitchFamily="34" charset="0"/>
              </a:rPr>
              <a:t>November 19th 2020</a:t>
            </a:r>
            <a:endParaRPr lang="en-IN" dirty="0"/>
          </a:p>
        </p:txBody>
      </p:sp>
      <p:sp>
        <p:nvSpPr>
          <p:cNvPr id="3" name="Content Placeholder 2"/>
          <p:cNvSpPr>
            <a:spLocks noGrp="1"/>
          </p:cNvSpPr>
          <p:nvPr>
            <p:ph idx="1"/>
          </p:nvPr>
        </p:nvSpPr>
        <p:spPr/>
        <p:txBody>
          <a:bodyPr/>
          <a:lstStyle/>
          <a:p>
            <a:r>
              <a:rPr lang="en-US" dirty="0"/>
              <a:t>• We present a deep learning-based method for detecting COVID-19 in chest X-ray pictures of patients.</a:t>
            </a:r>
          </a:p>
          <a:p>
            <a:r>
              <a:rPr lang="en-US" dirty="0"/>
              <a:t>• The backbone is InceptionNetV3 , and transfer learning is used.to start the model with </a:t>
            </a:r>
            <a:r>
              <a:rPr lang="en-US" dirty="0" err="1"/>
              <a:t>Imagenet</a:t>
            </a:r>
            <a:r>
              <a:rPr lang="en-US" dirty="0"/>
              <a:t>-trained weights</a:t>
            </a:r>
          </a:p>
          <a:p>
            <a:r>
              <a:rPr lang="en-US" dirty="0"/>
              <a:t>• At the end of this model, we add our classification </a:t>
            </a:r>
            <a:r>
              <a:rPr lang="en-US" dirty="0" err="1"/>
              <a:t>layer.and</a:t>
            </a:r>
            <a:r>
              <a:rPr lang="en-US" dirty="0"/>
              <a:t> provide end-to-end training for the entire network on a regular basis a well-balanced dataset with three classes: normal, pneumonia, and COVID chest X-ray image, as well as a two-class dataset for training.</a:t>
            </a:r>
          </a:p>
          <a:p>
            <a:r>
              <a:rPr lang="en-US" dirty="0"/>
              <a:t>• The model had accuracy in the range of 93.90% to 98.37% for all of the folds of data.</a:t>
            </a:r>
            <a:endParaRPr lang="en-IN" dirty="0"/>
          </a:p>
          <a:p>
            <a:endParaRPr lang="en-IN" dirty="0"/>
          </a:p>
        </p:txBody>
      </p:sp>
    </p:spTree>
    <p:extLst>
      <p:ext uri="{BB962C8B-B14F-4D97-AF65-F5344CB8AC3E}">
        <p14:creationId xmlns:p14="http://schemas.microsoft.com/office/powerpoint/2010/main" val="353543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the models: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71758676"/>
              </p:ext>
            </p:extLst>
          </p:nvPr>
        </p:nvGraphicFramePr>
        <p:xfrm>
          <a:off x="-1" y="-2"/>
          <a:ext cx="12192000" cy="7137880"/>
        </p:xfrm>
        <a:graphic>
          <a:graphicData uri="http://schemas.openxmlformats.org/drawingml/2006/table">
            <a:tbl>
              <a:tblPr firstRow="1" bandRow="1">
                <a:tableStyleId>{073A0DAA-6AF3-43AB-8588-CEC1D06C72B9}</a:tableStyleId>
              </a:tblPr>
              <a:tblGrid>
                <a:gridCol w="3622432">
                  <a:extLst>
                    <a:ext uri="{9D8B030D-6E8A-4147-A177-3AD203B41FA5}">
                      <a16:colId xmlns:a16="http://schemas.microsoft.com/office/drawing/2014/main" val="766200167"/>
                    </a:ext>
                  </a:extLst>
                </a:gridCol>
                <a:gridCol w="4615961">
                  <a:extLst>
                    <a:ext uri="{9D8B030D-6E8A-4147-A177-3AD203B41FA5}">
                      <a16:colId xmlns:a16="http://schemas.microsoft.com/office/drawing/2014/main" val="3748260474"/>
                    </a:ext>
                  </a:extLst>
                </a:gridCol>
                <a:gridCol w="3953607">
                  <a:extLst>
                    <a:ext uri="{9D8B030D-6E8A-4147-A177-3AD203B41FA5}">
                      <a16:colId xmlns:a16="http://schemas.microsoft.com/office/drawing/2014/main" val="2946819922"/>
                    </a:ext>
                  </a:extLst>
                </a:gridCol>
              </a:tblGrid>
              <a:tr h="442818">
                <a:tc>
                  <a:txBody>
                    <a:bodyPr/>
                    <a:lstStyle/>
                    <a:p>
                      <a:r>
                        <a:rPr lang="en-US" dirty="0"/>
                        <a:t>CT-Scans:</a:t>
                      </a:r>
                      <a:endParaRPr lang="en-IN" dirty="0"/>
                    </a:p>
                  </a:txBody>
                  <a:tcPr/>
                </a:tc>
                <a:tc>
                  <a:txBody>
                    <a:bodyPr/>
                    <a:lstStyle/>
                    <a:p>
                      <a:r>
                        <a:rPr lang="en-US" dirty="0"/>
                        <a:t>Chest X-rays (CXR):</a:t>
                      </a:r>
                      <a:endParaRPr lang="en-IN" dirty="0"/>
                    </a:p>
                  </a:txBody>
                  <a:tcPr/>
                </a:tc>
                <a:tc>
                  <a:txBody>
                    <a:bodyPr/>
                    <a:lstStyle/>
                    <a:p>
                      <a:r>
                        <a:rPr lang="en-US" dirty="0" err="1"/>
                        <a:t>AlexNet</a:t>
                      </a:r>
                      <a:r>
                        <a:rPr lang="en-US" baseline="0" dirty="0"/>
                        <a:t> Model:</a:t>
                      </a:r>
                      <a:endParaRPr lang="en-IN" dirty="0"/>
                    </a:p>
                  </a:txBody>
                  <a:tcPr/>
                </a:tc>
                <a:extLst>
                  <a:ext uri="{0D108BD9-81ED-4DB2-BD59-A6C34878D82A}">
                    <a16:rowId xmlns:a16="http://schemas.microsoft.com/office/drawing/2014/main" val="574287298"/>
                  </a:ext>
                </a:extLst>
              </a:tr>
              <a:tr h="2798602">
                <a:tc>
                  <a:txBody>
                    <a:bodyPr/>
                    <a:lstStyle/>
                    <a:p>
                      <a:r>
                        <a:rPr lang="en-US" sz="1800" b="0" i="0" u="sng" kern="1200" dirty="0">
                          <a:solidFill>
                            <a:schemeClr val="dk1"/>
                          </a:solidFill>
                          <a:effectLst/>
                          <a:latin typeface="+mn-lt"/>
                          <a:ea typeface="+mn-ea"/>
                          <a:cs typeface="+mn-cs"/>
                        </a:rPr>
                        <a:t>Advantages:</a:t>
                      </a:r>
                    </a:p>
                    <a:p>
                      <a:r>
                        <a:rPr lang="en-US" sz="1800" b="0" i="0" kern="1200" dirty="0">
                          <a:solidFill>
                            <a:schemeClr val="dk1"/>
                          </a:solidFill>
                          <a:effectLst/>
                          <a:latin typeface="+mn-lt"/>
                          <a:ea typeface="+mn-ea"/>
                          <a:cs typeface="+mn-cs"/>
                        </a:rPr>
                        <a:t>Sharper image of the chest &amp;</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lungs.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Far more precise and efficient than X-rays.</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Advantages:</a:t>
                      </a:r>
                    </a:p>
                    <a:p>
                      <a:r>
                        <a:rPr lang="en-US" sz="1800" dirty="0"/>
                        <a:t>No radiation stays in your body after an x-ray exam.</a:t>
                      </a:r>
                    </a:p>
                    <a:p>
                      <a:endParaRPr lang="en-US" sz="1800" dirty="0"/>
                    </a:p>
                    <a:p>
                      <a:r>
                        <a:rPr lang="en-US" sz="1800" b="0" i="0" kern="1200" dirty="0">
                          <a:solidFill>
                            <a:schemeClr val="dk1"/>
                          </a:solidFill>
                          <a:effectLst/>
                          <a:latin typeface="+mn-lt"/>
                          <a:ea typeface="+mn-ea"/>
                          <a:cs typeface="+mn-cs"/>
                        </a:rPr>
                        <a:t>No</a:t>
                      </a:r>
                      <a:r>
                        <a:rPr lang="en-US" sz="1800" b="0" i="0" kern="1200" baseline="0" dirty="0">
                          <a:solidFill>
                            <a:schemeClr val="dk1"/>
                          </a:solidFill>
                          <a:effectLst/>
                          <a:latin typeface="+mn-lt"/>
                          <a:ea typeface="+mn-ea"/>
                          <a:cs typeface="+mn-cs"/>
                        </a:rPr>
                        <a:t> side effects.</a:t>
                      </a:r>
                    </a:p>
                    <a:p>
                      <a:endParaRPr lang="en-US" sz="1800" dirty="0"/>
                    </a:p>
                    <a:p>
                      <a:r>
                        <a:rPr lang="en-US" sz="1800" dirty="0"/>
                        <a:t>Relatively inexpensive and widely available.</a:t>
                      </a:r>
                    </a:p>
                    <a:p>
                      <a:r>
                        <a:rPr lang="en-US" sz="1800" dirty="0"/>
                        <a:t>Results</a:t>
                      </a:r>
                      <a:r>
                        <a:rPr lang="en-US" sz="1800" baseline="0" dirty="0"/>
                        <a:t> are obtained quickly.</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Advantages:</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Faster training of models.</a:t>
                      </a:r>
                    </a:p>
                    <a:p>
                      <a:endParaRPr lang="en-US" sz="1800" b="0" i="0" kern="1200" dirty="0">
                        <a:solidFill>
                          <a:schemeClr val="dk1"/>
                        </a:solidFill>
                        <a:effectLst/>
                        <a:latin typeface="+mn-lt"/>
                        <a:ea typeface="+mn-ea"/>
                        <a:cs typeface="+mn-cs"/>
                      </a:endParaRPr>
                    </a:p>
                    <a:p>
                      <a:r>
                        <a:rPr lang="en-US" sz="1800" b="0" i="0" kern="1200" dirty="0" err="1">
                          <a:solidFill>
                            <a:schemeClr val="dk1"/>
                          </a:solidFill>
                          <a:effectLst/>
                          <a:latin typeface="+mn-lt"/>
                          <a:ea typeface="+mn-ea"/>
                          <a:cs typeface="+mn-cs"/>
                        </a:rPr>
                        <a:t>AlexNet</a:t>
                      </a:r>
                      <a:r>
                        <a:rPr lang="en-US" sz="1800" b="0" i="0" kern="1200" dirty="0">
                          <a:solidFill>
                            <a:schemeClr val="dk1"/>
                          </a:solidFill>
                          <a:effectLst/>
                          <a:latin typeface="+mn-lt"/>
                          <a:ea typeface="+mn-ea"/>
                          <a:cs typeface="+mn-cs"/>
                        </a:rPr>
                        <a:t> is a deeper architecture with 8 layers which means that is better able to extract features when compared to </a:t>
                      </a:r>
                      <a:r>
                        <a:rPr lang="en-US" sz="1800" b="0" i="0" kern="1200" dirty="0" err="1">
                          <a:solidFill>
                            <a:schemeClr val="dk1"/>
                          </a:solidFill>
                          <a:effectLst/>
                          <a:latin typeface="+mn-lt"/>
                          <a:ea typeface="+mn-ea"/>
                          <a:cs typeface="+mn-cs"/>
                        </a:rPr>
                        <a:t>LeNet</a:t>
                      </a:r>
                      <a:r>
                        <a:rPr lang="en-US" sz="1800" b="0" i="0" kern="1200" dirty="0">
                          <a:solidFill>
                            <a:schemeClr val="dk1"/>
                          </a:solidFill>
                          <a:effectLst/>
                          <a:latin typeface="+mn-lt"/>
                          <a:ea typeface="+mn-ea"/>
                          <a:cs typeface="+mn-cs"/>
                        </a:rPr>
                        <a:t>. </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It also worked well for the time with color images.</a:t>
                      </a:r>
                    </a:p>
                    <a:p>
                      <a:endParaRPr lang="en-IN" sz="1600" dirty="0"/>
                    </a:p>
                  </a:txBody>
                  <a:tcPr/>
                </a:tc>
                <a:extLst>
                  <a:ext uri="{0D108BD9-81ED-4DB2-BD59-A6C34878D82A}">
                    <a16:rowId xmlns:a16="http://schemas.microsoft.com/office/drawing/2014/main" val="1616710435"/>
                  </a:ext>
                </a:extLst>
              </a:tr>
              <a:tr h="3616582">
                <a:tc>
                  <a:txBody>
                    <a:bodyPr/>
                    <a:lstStyle/>
                    <a:p>
                      <a:r>
                        <a:rPr lang="en-US" sz="1800" b="0" i="0" u="sng" kern="1200" dirty="0">
                          <a:solidFill>
                            <a:schemeClr val="dk1"/>
                          </a:solidFill>
                          <a:effectLst/>
                          <a:latin typeface="+mn-lt"/>
                          <a:ea typeface="+mn-ea"/>
                          <a:cs typeface="+mn-cs"/>
                        </a:rPr>
                        <a:t>Disadvantages: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CT scans could lead to problems like false positives in cases of pneumonia</a:t>
                      </a:r>
                    </a:p>
                    <a:p>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Cross</a:t>
                      </a:r>
                      <a:r>
                        <a:rPr lang="en-US" sz="1800" b="0" i="0" kern="1200" baseline="0" dirty="0">
                          <a:solidFill>
                            <a:schemeClr val="dk1"/>
                          </a:solidFill>
                          <a:effectLst/>
                          <a:latin typeface="+mn-lt"/>
                          <a:ea typeface="+mn-ea"/>
                          <a:cs typeface="+mn-cs"/>
                        </a:rPr>
                        <a:t> infection</a:t>
                      </a:r>
                    </a:p>
                    <a:p>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There is a delay in receiving the         findings.</a:t>
                      </a:r>
                    </a:p>
                    <a:p>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sng" kern="1200" dirty="0">
                          <a:solidFill>
                            <a:schemeClr val="dk1"/>
                          </a:solidFill>
                          <a:effectLst/>
                          <a:latin typeface="+mn-lt"/>
                          <a:ea typeface="+mn-ea"/>
                          <a:cs typeface="+mn-cs"/>
                        </a:rPr>
                        <a:t>Disadvantages: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sng"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kern="1200" dirty="0">
                          <a:solidFill>
                            <a:schemeClr val="dk1"/>
                          </a:solidFill>
                          <a:effectLst/>
                          <a:latin typeface="+mn-lt"/>
                          <a:ea typeface="+mn-ea"/>
                          <a:cs typeface="+mn-cs"/>
                        </a:rPr>
                        <a:t>Less</a:t>
                      </a:r>
                      <a:r>
                        <a:rPr lang="en-US" sz="1600" b="0" i="0" u="none" kern="1200" baseline="0" dirty="0">
                          <a:solidFill>
                            <a:schemeClr val="dk1"/>
                          </a:solidFill>
                          <a:effectLst/>
                          <a:latin typeface="+mn-lt"/>
                          <a:ea typeface="+mn-ea"/>
                          <a:cs typeface="+mn-cs"/>
                        </a:rPr>
                        <a:t> accurate.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none" kern="1200" baseline="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kern="1200" baseline="0" dirty="0">
                          <a:solidFill>
                            <a:schemeClr val="dk1"/>
                          </a:solidFill>
                          <a:effectLst/>
                          <a:latin typeface="+mn-lt"/>
                          <a:ea typeface="+mn-ea"/>
                          <a:cs typeface="+mn-cs"/>
                        </a:rPr>
                        <a:t>Quality and precision is comparatively less.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none"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Disadvantages: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sng"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The depth of this model is very less and hence it struggles to learn features from image sets.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We can see that it takes more time to achieve higher accuracy results compared to future models.</a:t>
                      </a:r>
                    </a:p>
                    <a:p>
                      <a:endParaRPr lang="en-IN" dirty="0"/>
                    </a:p>
                  </a:txBody>
                  <a:tcPr/>
                </a:tc>
                <a:extLst>
                  <a:ext uri="{0D108BD9-81ED-4DB2-BD59-A6C34878D82A}">
                    <a16:rowId xmlns:a16="http://schemas.microsoft.com/office/drawing/2014/main" val="608601012"/>
                  </a:ext>
                </a:extLst>
              </a:tr>
            </a:tbl>
          </a:graphicData>
        </a:graphic>
      </p:graphicFrame>
    </p:spTree>
    <p:extLst>
      <p:ext uri="{BB962C8B-B14F-4D97-AF65-F5344CB8AC3E}">
        <p14:creationId xmlns:p14="http://schemas.microsoft.com/office/powerpoint/2010/main" val="314272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dirty="0"/>
          </a:p>
        </p:txBody>
      </p:sp>
      <p:graphicFrame>
        <p:nvGraphicFramePr>
          <p:cNvPr id="4" name="Content Placeholder 5"/>
          <p:cNvGraphicFramePr>
            <a:graphicFrameLocks/>
          </p:cNvGraphicFramePr>
          <p:nvPr>
            <p:extLst>
              <p:ext uri="{D42A27DB-BD31-4B8C-83A1-F6EECF244321}">
                <p14:modId xmlns:p14="http://schemas.microsoft.com/office/powerpoint/2010/main" val="2320221992"/>
              </p:ext>
            </p:extLst>
          </p:nvPr>
        </p:nvGraphicFramePr>
        <p:xfrm>
          <a:off x="-1" y="-2"/>
          <a:ext cx="12192000" cy="6858003"/>
        </p:xfrm>
        <a:graphic>
          <a:graphicData uri="http://schemas.openxmlformats.org/drawingml/2006/table">
            <a:tbl>
              <a:tblPr firstRow="1" bandRow="1">
                <a:tableStyleId>{073A0DAA-6AF3-43AB-8588-CEC1D06C72B9}</a:tableStyleId>
              </a:tblPr>
              <a:tblGrid>
                <a:gridCol w="3622432">
                  <a:extLst>
                    <a:ext uri="{9D8B030D-6E8A-4147-A177-3AD203B41FA5}">
                      <a16:colId xmlns:a16="http://schemas.microsoft.com/office/drawing/2014/main" val="766200167"/>
                    </a:ext>
                  </a:extLst>
                </a:gridCol>
                <a:gridCol w="4615961">
                  <a:extLst>
                    <a:ext uri="{9D8B030D-6E8A-4147-A177-3AD203B41FA5}">
                      <a16:colId xmlns:a16="http://schemas.microsoft.com/office/drawing/2014/main" val="3748260474"/>
                    </a:ext>
                  </a:extLst>
                </a:gridCol>
                <a:gridCol w="3953607">
                  <a:extLst>
                    <a:ext uri="{9D8B030D-6E8A-4147-A177-3AD203B41FA5}">
                      <a16:colId xmlns:a16="http://schemas.microsoft.com/office/drawing/2014/main" val="2946819922"/>
                    </a:ext>
                  </a:extLst>
                </a:gridCol>
              </a:tblGrid>
              <a:tr h="446059">
                <a:tc>
                  <a:txBody>
                    <a:bodyPr/>
                    <a:lstStyle/>
                    <a:p>
                      <a:r>
                        <a:rPr lang="en-US" dirty="0"/>
                        <a:t>CNN</a:t>
                      </a:r>
                      <a:r>
                        <a:rPr lang="en-US" baseline="0" dirty="0"/>
                        <a:t> model:</a:t>
                      </a:r>
                      <a:endParaRPr lang="en-IN" dirty="0"/>
                    </a:p>
                  </a:txBody>
                  <a:tcPr/>
                </a:tc>
                <a:tc>
                  <a:txBody>
                    <a:bodyPr/>
                    <a:lstStyle/>
                    <a:p>
                      <a:r>
                        <a:rPr lang="en-US" dirty="0"/>
                        <a:t>Ultrasound</a:t>
                      </a:r>
                      <a:r>
                        <a:rPr lang="en-US" baseline="0" dirty="0"/>
                        <a:t> Imagery:</a:t>
                      </a:r>
                      <a:endParaRPr lang="en-IN" dirty="0"/>
                    </a:p>
                  </a:txBody>
                  <a:tcPr/>
                </a:tc>
                <a:tc>
                  <a:txBody>
                    <a:bodyPr/>
                    <a:lstStyle/>
                    <a:p>
                      <a:r>
                        <a:rPr lang="en-US" dirty="0"/>
                        <a:t>SOM-LWL method:</a:t>
                      </a:r>
                      <a:endParaRPr lang="en-IN" dirty="0"/>
                    </a:p>
                  </a:txBody>
                  <a:tcPr/>
                </a:tc>
                <a:extLst>
                  <a:ext uri="{0D108BD9-81ED-4DB2-BD59-A6C34878D82A}">
                    <a16:rowId xmlns:a16="http://schemas.microsoft.com/office/drawing/2014/main" val="574287298"/>
                  </a:ext>
                </a:extLst>
              </a:tr>
              <a:tr h="2113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sng" kern="1200" dirty="0">
                          <a:solidFill>
                            <a:schemeClr val="dk1"/>
                          </a:solidFill>
                          <a:effectLst/>
                          <a:latin typeface="+mn-lt"/>
                          <a:ea typeface="+mn-ea"/>
                          <a:cs typeface="+mn-cs"/>
                        </a:rPr>
                        <a:t>Advantages:</a:t>
                      </a:r>
                    </a:p>
                    <a:p>
                      <a:endParaRPr lang="en-US" sz="1600" dirty="0"/>
                    </a:p>
                    <a:p>
                      <a:r>
                        <a:rPr lang="en-US" sz="1600" baseline="0" dirty="0"/>
                        <a:t>Proposed CNN model have higher accuracy , f-measure and sensitivity are indicated how COVID-19 positive cases are determined.</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Advantages: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Lung ultrasound has several advantages including the absence of radiation, lower contamination risk, lower cost, and repeatability .</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sng" kern="1200" dirty="0">
                          <a:solidFill>
                            <a:schemeClr val="dk1"/>
                          </a:solidFill>
                          <a:effectLst/>
                          <a:latin typeface="+mn-lt"/>
                          <a:ea typeface="+mn-ea"/>
                          <a:cs typeface="+mn-cs"/>
                        </a:rPr>
                        <a:t>Advantages:</a:t>
                      </a:r>
                    </a:p>
                    <a:p>
                      <a:endParaRPr lang="en-US" sz="1600" dirty="0"/>
                    </a:p>
                    <a:p>
                      <a:r>
                        <a:rPr lang="en-US" sz="1600" dirty="0"/>
                        <a:t>Right now comparing with other models for Chest X-rays of lungs for Covid-19 and pneumonia detection SOM-LWL method had the best performance of 97.88%.</a:t>
                      </a:r>
                      <a:endParaRPr lang="en-IN" sz="1600" dirty="0"/>
                    </a:p>
                  </a:txBody>
                  <a:tcPr/>
                </a:tc>
                <a:extLst>
                  <a:ext uri="{0D108BD9-81ED-4DB2-BD59-A6C34878D82A}">
                    <a16:rowId xmlns:a16="http://schemas.microsoft.com/office/drawing/2014/main" val="1616710435"/>
                  </a:ext>
                </a:extLst>
              </a:tr>
              <a:tr h="4298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sng" kern="1200" dirty="0">
                          <a:solidFill>
                            <a:schemeClr val="dk1"/>
                          </a:solidFill>
                          <a:effectLst/>
                          <a:latin typeface="+mn-lt"/>
                          <a:ea typeface="+mn-ea"/>
                          <a:cs typeface="+mn-cs"/>
                        </a:rPr>
                        <a:t>Disadvantages: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sng"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This proposed model is just like an upgraded version of previous model with minor changes.</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t>
                      </a:r>
                      <a:r>
                        <a:rPr lang="en-US" sz="1800" b="0" i="0" u="sng" kern="1200" dirty="0">
                          <a:solidFill>
                            <a:schemeClr val="dk1"/>
                          </a:solidFill>
                          <a:effectLst/>
                          <a:latin typeface="+mn-lt"/>
                          <a:ea typeface="+mn-ea"/>
                          <a:cs typeface="+mn-cs"/>
                        </a:rPr>
                        <a:t>Disadvantages: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sng"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It</a:t>
                      </a:r>
                      <a:r>
                        <a:rPr lang="en-US" sz="1800" b="0" i="0" kern="1200" baseline="0" dirty="0">
                          <a:solidFill>
                            <a:schemeClr val="dk1"/>
                          </a:solidFill>
                          <a:effectLst/>
                          <a:latin typeface="+mn-lt"/>
                          <a:ea typeface="+mn-ea"/>
                          <a:cs typeface="+mn-cs"/>
                        </a:rPr>
                        <a:t> has a </a:t>
                      </a:r>
                      <a:r>
                        <a:rPr lang="en-US" sz="1800" b="0" i="0" kern="1200" dirty="0">
                          <a:solidFill>
                            <a:schemeClr val="dk1"/>
                          </a:solidFill>
                          <a:effectLst/>
                          <a:latin typeface="+mn-lt"/>
                          <a:ea typeface="+mn-ea"/>
                          <a:cs typeface="+mn-cs"/>
                        </a:rPr>
                        <a:t>relatively lower sensitivity in comparison to chest CT scan . </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Another disadvantage of this imaging modality is that ultrasound cannot usually detect lesions that are deep and intrapulmonary .</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Disadvantages:</a:t>
                      </a:r>
                    </a:p>
                    <a:p>
                      <a:endParaRPr lang="en-US" dirty="0"/>
                    </a:p>
                    <a:p>
                      <a:r>
                        <a:rPr lang="en-US" dirty="0"/>
                        <a:t>Takes</a:t>
                      </a:r>
                      <a:r>
                        <a:rPr lang="en-US" baseline="0" dirty="0"/>
                        <a:t> more time for analyzing.</a:t>
                      </a:r>
                      <a:endParaRPr lang="en-IN" dirty="0"/>
                    </a:p>
                  </a:txBody>
                  <a:tcPr/>
                </a:tc>
                <a:extLst>
                  <a:ext uri="{0D108BD9-81ED-4DB2-BD59-A6C34878D82A}">
                    <a16:rowId xmlns:a16="http://schemas.microsoft.com/office/drawing/2014/main" val="608601012"/>
                  </a:ext>
                </a:extLst>
              </a:tr>
            </a:tbl>
          </a:graphicData>
        </a:graphic>
      </p:graphicFrame>
    </p:spTree>
    <p:extLst>
      <p:ext uri="{BB962C8B-B14F-4D97-AF65-F5344CB8AC3E}">
        <p14:creationId xmlns:p14="http://schemas.microsoft.com/office/powerpoint/2010/main" val="348069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Content Placeholder 4"/>
          <p:cNvGraphicFramePr>
            <a:graphicFrameLocks/>
          </p:cNvGraphicFramePr>
          <p:nvPr>
            <p:extLst>
              <p:ext uri="{D42A27DB-BD31-4B8C-83A1-F6EECF244321}">
                <p14:modId xmlns:p14="http://schemas.microsoft.com/office/powerpoint/2010/main" val="138241541"/>
              </p:ext>
            </p:extLst>
          </p:nvPr>
        </p:nvGraphicFramePr>
        <p:xfrm>
          <a:off x="-1" y="0"/>
          <a:ext cx="12192000" cy="685800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717193067"/>
                    </a:ext>
                  </a:extLst>
                </a:gridCol>
                <a:gridCol w="3048000">
                  <a:extLst>
                    <a:ext uri="{9D8B030D-6E8A-4147-A177-3AD203B41FA5}">
                      <a16:colId xmlns:a16="http://schemas.microsoft.com/office/drawing/2014/main" val="2320857053"/>
                    </a:ext>
                  </a:extLst>
                </a:gridCol>
                <a:gridCol w="3048000">
                  <a:extLst>
                    <a:ext uri="{9D8B030D-6E8A-4147-A177-3AD203B41FA5}">
                      <a16:colId xmlns:a16="http://schemas.microsoft.com/office/drawing/2014/main" val="2786358662"/>
                    </a:ext>
                  </a:extLst>
                </a:gridCol>
                <a:gridCol w="3048000">
                  <a:extLst>
                    <a:ext uri="{9D8B030D-6E8A-4147-A177-3AD203B41FA5}">
                      <a16:colId xmlns:a16="http://schemas.microsoft.com/office/drawing/2014/main" val="937679895"/>
                    </a:ext>
                  </a:extLst>
                </a:gridCol>
              </a:tblGrid>
              <a:tr h="2286000">
                <a:tc>
                  <a:txBody>
                    <a:bodyPr/>
                    <a:lstStyle/>
                    <a:p>
                      <a:r>
                        <a:rPr lang="en-US" dirty="0"/>
                        <a:t>CAD SYSTEM</a:t>
                      </a:r>
                      <a:endParaRPr lang="en-IN" dirty="0"/>
                    </a:p>
                  </a:txBody>
                  <a:tcPr/>
                </a:tc>
                <a:tc>
                  <a:txBody>
                    <a:bodyPr/>
                    <a:lstStyle/>
                    <a:p>
                      <a:r>
                        <a:rPr lang="en-US" dirty="0" err="1"/>
                        <a:t>CoroNet</a:t>
                      </a:r>
                      <a:endParaRPr lang="en-IN" dirty="0"/>
                    </a:p>
                  </a:txBody>
                  <a:tcPr/>
                </a:tc>
                <a:tc>
                  <a:txBody>
                    <a:bodyPr/>
                    <a:lstStyle/>
                    <a:p>
                      <a:r>
                        <a:rPr lang="en-US" dirty="0" err="1"/>
                        <a:t>CoroDet</a:t>
                      </a:r>
                      <a:endParaRPr lang="en-IN" dirty="0"/>
                    </a:p>
                  </a:txBody>
                  <a:tcPr/>
                </a:tc>
                <a:tc>
                  <a:txBody>
                    <a:bodyPr/>
                    <a:lstStyle/>
                    <a:p>
                      <a:r>
                        <a:rPr lang="en-US" dirty="0"/>
                        <a:t>Transfer Learning</a:t>
                      </a:r>
                      <a:endParaRPr lang="en-IN" dirty="0"/>
                    </a:p>
                  </a:txBody>
                  <a:tcPr/>
                </a:tc>
                <a:extLst>
                  <a:ext uri="{0D108BD9-81ED-4DB2-BD59-A6C34878D82A}">
                    <a16:rowId xmlns:a16="http://schemas.microsoft.com/office/drawing/2014/main" val="3384130505"/>
                  </a:ext>
                </a:extLst>
              </a:tr>
              <a:tr h="2286000">
                <a:tc>
                  <a:txBody>
                    <a:bodyPr/>
                    <a:lstStyle/>
                    <a:p>
                      <a:r>
                        <a:rPr lang="en-US" dirty="0"/>
                        <a:t>CAD</a:t>
                      </a:r>
                      <a:r>
                        <a:rPr lang="en-US" baseline="0" dirty="0"/>
                        <a:t> systems are used in day to day life so it will be easy to implement.</a:t>
                      </a:r>
                      <a:endParaRPr lang="en-IN" dirty="0"/>
                    </a:p>
                  </a:txBody>
                  <a:tcPr/>
                </a:tc>
                <a:tc>
                  <a:txBody>
                    <a:bodyPr/>
                    <a:lstStyle/>
                    <a:p>
                      <a:r>
                        <a:rPr lang="en-US" dirty="0"/>
                        <a:t>98.2% accuracy for 3 class classification is very high comparing</a:t>
                      </a:r>
                      <a:r>
                        <a:rPr lang="en-US" baseline="0" dirty="0"/>
                        <a:t> with other models.</a:t>
                      </a:r>
                      <a:endParaRPr lang="en-IN" dirty="0"/>
                    </a:p>
                  </a:txBody>
                  <a:tcPr/>
                </a:tc>
                <a:tc>
                  <a:txBody>
                    <a:bodyPr/>
                    <a:lstStyle/>
                    <a:p>
                      <a:r>
                        <a:rPr lang="en-US" dirty="0"/>
                        <a:t>99.1% accuracy for 2 class classification is a big</a:t>
                      </a:r>
                      <a:r>
                        <a:rPr lang="en-US" baseline="0" dirty="0"/>
                        <a:t> advantage in using this model.</a:t>
                      </a:r>
                      <a:endParaRPr lang="en-IN" dirty="0"/>
                    </a:p>
                  </a:txBody>
                  <a:tcPr/>
                </a:tc>
                <a:tc>
                  <a:txBody>
                    <a:bodyPr/>
                    <a:lstStyle/>
                    <a:p>
                      <a:r>
                        <a:rPr lang="en-US" dirty="0"/>
                        <a:t>It can be seen that this model manages to perform better than the other models. We get an average accuracy of 96.33% for the 3-class setup, while for the 2-class setup it is 99.39%.</a:t>
                      </a:r>
                      <a:endParaRPr lang="en-IN" dirty="0"/>
                    </a:p>
                  </a:txBody>
                  <a:tcPr/>
                </a:tc>
                <a:extLst>
                  <a:ext uri="{0D108BD9-81ED-4DB2-BD59-A6C34878D82A}">
                    <a16:rowId xmlns:a16="http://schemas.microsoft.com/office/drawing/2014/main" val="3316333135"/>
                  </a:ext>
                </a:extLst>
              </a:tr>
              <a:tr h="2286000">
                <a:tc>
                  <a:txBody>
                    <a:bodyPr/>
                    <a:lstStyle/>
                    <a:p>
                      <a:r>
                        <a:rPr lang="en-US" dirty="0"/>
                        <a:t>Accuracy comparing with other models is very</a:t>
                      </a:r>
                      <a:r>
                        <a:rPr lang="en-US" baseline="0" dirty="0"/>
                        <a:t> less.</a:t>
                      </a:r>
                      <a:endParaRPr lang="en-IN" dirty="0"/>
                    </a:p>
                  </a:txBody>
                  <a:tcPr/>
                </a:tc>
                <a:tc>
                  <a:txBody>
                    <a:bodyPr/>
                    <a:lstStyle/>
                    <a:p>
                      <a:r>
                        <a:rPr lang="en-US" dirty="0"/>
                        <a:t>Overall accuracy is very</a:t>
                      </a:r>
                      <a:r>
                        <a:rPr lang="en-US" baseline="0" dirty="0"/>
                        <a:t> less comparing with other models.</a:t>
                      </a:r>
                      <a:endParaRPr lang="en-IN" dirty="0"/>
                    </a:p>
                  </a:txBody>
                  <a:tcPr/>
                </a:tc>
                <a:tc>
                  <a:txBody>
                    <a:bodyPr/>
                    <a:lstStyle/>
                    <a:p>
                      <a:r>
                        <a:rPr lang="en-US" dirty="0"/>
                        <a:t>Usage of chest x-ray as well as CT scan</a:t>
                      </a:r>
                      <a:r>
                        <a:rPr lang="en-US" baseline="0" dirty="0"/>
                        <a:t> as data for this model makes it more tough and complicated.</a:t>
                      </a:r>
                      <a:endParaRPr lang="en-IN" dirty="0"/>
                    </a:p>
                  </a:txBody>
                  <a:tcPr/>
                </a:tc>
                <a:tc>
                  <a:txBody>
                    <a:bodyPr/>
                    <a:lstStyle/>
                    <a:p>
                      <a:r>
                        <a:rPr lang="en-US" dirty="0"/>
                        <a:t>The most significant issue is the lack of validated datasets of Covid-19 patients' chest X-rays that can be used to train our model and make it practical to use.</a:t>
                      </a:r>
                      <a:endParaRPr lang="en-IN" dirty="0"/>
                    </a:p>
                  </a:txBody>
                  <a:tcPr/>
                </a:tc>
                <a:extLst>
                  <a:ext uri="{0D108BD9-81ED-4DB2-BD59-A6C34878D82A}">
                    <a16:rowId xmlns:a16="http://schemas.microsoft.com/office/drawing/2014/main" val="219961995"/>
                  </a:ext>
                </a:extLst>
              </a:tr>
            </a:tbl>
          </a:graphicData>
        </a:graphic>
      </p:graphicFrame>
    </p:spTree>
    <p:extLst>
      <p:ext uri="{BB962C8B-B14F-4D97-AF65-F5344CB8AC3E}">
        <p14:creationId xmlns:p14="http://schemas.microsoft.com/office/powerpoint/2010/main" val="224473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Approval:</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5484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t>After going through the 10 papers, we can come to a conclusion that the SOM LWL model yields the highest consistent accuracy even though the Transfer learning method which is based on CNN achieved 98.37% but is not consistent and doesn’t produce the same accuracy each time.</a:t>
            </a:r>
            <a:endParaRPr lang="en-IN" dirty="0"/>
          </a:p>
        </p:txBody>
      </p:sp>
    </p:spTree>
    <p:extLst>
      <p:ext uri="{BB962C8B-B14F-4D97-AF65-F5344CB8AC3E}">
        <p14:creationId xmlns:p14="http://schemas.microsoft.com/office/powerpoint/2010/main" val="4047740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Autofit/>
          </a:bodyPr>
          <a:lstStyle/>
          <a:p>
            <a:r>
              <a:rPr lang="en-IN" sz="1100" b="1" dirty="0"/>
              <a:t>1. Chen N, Zhou M, Dong X, et al. Epidemiological and clinical characteristics of 99 cases of 2019 novel coronavirus pneumonia in Wuhan, China: a descriptive study. Lancet 2020;395(10223):507–513. </a:t>
            </a:r>
          </a:p>
          <a:p>
            <a:r>
              <a:rPr lang="en-IN" sz="1100" b="1" dirty="0"/>
              <a:t>2. Wang D, Hu B, Hu C, et al. Clinical Characteristics of 138 Hospitalized Patients With 2019 Novel Coronavirus-Infected Pneumonia in Wuhan, China. JAMA 2020 Feb 7 [</a:t>
            </a:r>
            <a:r>
              <a:rPr lang="en-IN" sz="1100" b="1" dirty="0" err="1"/>
              <a:t>Epub</a:t>
            </a:r>
            <a:r>
              <a:rPr lang="en-IN" sz="1100" b="1" dirty="0"/>
              <a:t> ahead of print].</a:t>
            </a:r>
          </a:p>
          <a:p>
            <a:r>
              <a:rPr lang="en-IN" sz="1100" b="1" dirty="0"/>
              <a:t> 3. Li Q, Guan X, Wu P, et al. Early Transmission Dynamics in Wuhan, China, of Novel Coronavirus-Infected Pneumonia. N </a:t>
            </a:r>
            <a:r>
              <a:rPr lang="en-IN" sz="1100" b="1" dirty="0" err="1"/>
              <a:t>Engl</a:t>
            </a:r>
            <a:r>
              <a:rPr lang="en-IN" sz="1100" b="1" dirty="0"/>
              <a:t> J Med 2020 Jan 29 [</a:t>
            </a:r>
            <a:r>
              <a:rPr lang="en-IN" sz="1100" b="1" dirty="0" err="1"/>
              <a:t>Epub</a:t>
            </a:r>
            <a:r>
              <a:rPr lang="en-IN" sz="1100" b="1" dirty="0"/>
              <a:t> ahead of print].</a:t>
            </a:r>
          </a:p>
          <a:p>
            <a:r>
              <a:rPr lang="en-IN" sz="1100" b="1" dirty="0"/>
              <a:t> 4. </a:t>
            </a:r>
            <a:r>
              <a:rPr lang="en-IN" sz="1100" b="1" dirty="0" err="1"/>
              <a:t>Holshue</a:t>
            </a:r>
            <a:r>
              <a:rPr lang="en-IN" sz="1100" b="1" dirty="0"/>
              <a:t> ML, </a:t>
            </a:r>
            <a:r>
              <a:rPr lang="en-IN" sz="1100" b="1" dirty="0" err="1"/>
              <a:t>DeBolt</a:t>
            </a:r>
            <a:r>
              <a:rPr lang="en-IN" sz="1100" b="1" dirty="0"/>
              <a:t> C, Lindquist S, et al. First Case of 2019 Novel Coronavirus in the United States. N </a:t>
            </a:r>
            <a:r>
              <a:rPr lang="en-IN" sz="1100" b="1" dirty="0" err="1"/>
              <a:t>Engl</a:t>
            </a:r>
            <a:r>
              <a:rPr lang="en-IN" sz="1100" b="1" dirty="0"/>
              <a:t> J Med 2020;382(10):929–936. </a:t>
            </a:r>
          </a:p>
          <a:p>
            <a:r>
              <a:rPr lang="en-IN" sz="1100" b="1" dirty="0"/>
              <a:t>5. Ai T, Yang Z, </a:t>
            </a:r>
            <a:r>
              <a:rPr lang="en-IN" sz="1100" b="1" dirty="0" err="1"/>
              <a:t>Hou</a:t>
            </a:r>
            <a:r>
              <a:rPr lang="en-IN" sz="1100" b="1" dirty="0"/>
              <a:t> H, et al. Correlation of Chest CT and RT-PCR Testing in Coronavirus Disease 2019 (COVID-19) in China: A Report of 1014 Cases. Radiology 2020 Feb 26:200642 [</a:t>
            </a:r>
            <a:r>
              <a:rPr lang="en-IN" sz="1100" b="1" dirty="0" err="1"/>
              <a:t>Epub</a:t>
            </a:r>
            <a:r>
              <a:rPr lang="en-IN" sz="1100" b="1" dirty="0"/>
              <a:t> ahead of print].</a:t>
            </a:r>
          </a:p>
          <a:p>
            <a:r>
              <a:rPr lang="en-IN" sz="1100" b="1" dirty="0"/>
              <a:t>6. Zhou S, Wang Y, Zhu T, Xia L. CT Features of Coronavirus Disease 2019 (COVID -19) Pneumonia in 62 Patients in Wuhan, China . Am J </a:t>
            </a:r>
            <a:r>
              <a:rPr lang="en-IN" sz="1100" b="1" dirty="0" err="1"/>
              <a:t>Roentgenol</a:t>
            </a:r>
            <a:r>
              <a:rPr lang="en-IN" sz="1100" b="1" dirty="0"/>
              <a:t> . March 2020:1 –8. </a:t>
            </a:r>
          </a:p>
          <a:p>
            <a:r>
              <a:rPr lang="en-IN" sz="1100" b="1" dirty="0"/>
              <a:t>7.Chung M, </a:t>
            </a:r>
            <a:r>
              <a:rPr lang="en-IN" sz="1100" b="1" dirty="0" err="1"/>
              <a:t>Bernheim</a:t>
            </a:r>
            <a:r>
              <a:rPr lang="en-IN" sz="1100" b="1" dirty="0"/>
              <a:t> A, Mei X et al . CT Imaging Features of 2019 Novel Coronavirus (2019 -</a:t>
            </a:r>
            <a:r>
              <a:rPr lang="en-IN" sz="1100" b="1" dirty="0" err="1"/>
              <a:t>nCoV</a:t>
            </a:r>
            <a:r>
              <a:rPr lang="en-IN" sz="1100" b="1" dirty="0"/>
              <a:t>). Radiology. February 2020:200230. doi:10.1148/radiol.2020200230. </a:t>
            </a:r>
          </a:p>
          <a:p>
            <a:r>
              <a:rPr lang="en-IN" sz="1100" b="1" dirty="0"/>
              <a:t>8. ACR Recommendations for the use of Chest Radiography and Computed Tomography (CT) for Suspected COVID -19 Infection | American College of Radiology. https://www.acr.org/Advocacy -and - Economics/ACR -Position - Statements/Recommendations -for -Chest -Radiography -and -CT -for - Suspected -COVID19 -Infection. Accessed March 22, 2020. Google Scholar </a:t>
            </a:r>
          </a:p>
          <a:p>
            <a:r>
              <a:rPr lang="en-IN" sz="1100" b="1" dirty="0"/>
              <a:t>9. Wong HYF, Lam HYS, Fong AH et al. Frequency and Distribution of Chest Radiographic Findings in COVID -19 Positive Patients. Radiology. 2019 Mar 27:201160. </a:t>
            </a:r>
            <a:r>
              <a:rPr lang="en-IN" sz="1100" b="1" dirty="0" err="1"/>
              <a:t>doi</a:t>
            </a:r>
            <a:r>
              <a:rPr lang="en-IN" sz="1100" b="1" dirty="0"/>
              <a:t>: 10.1148/radiol.2020201160. </a:t>
            </a:r>
          </a:p>
          <a:p>
            <a:r>
              <a:rPr lang="en-IN" sz="1100" b="1" dirty="0"/>
              <a:t>10. </a:t>
            </a:r>
            <a:r>
              <a:rPr lang="en-IN" sz="1100" b="1" dirty="0" err="1"/>
              <a:t>Vilar</a:t>
            </a:r>
            <a:r>
              <a:rPr lang="en-IN" sz="1100" b="1" dirty="0"/>
              <a:t> J, Domingo ML, Soto C et al. Radiology of Bacterial Pneumonia. </a:t>
            </a:r>
            <a:r>
              <a:rPr lang="en-IN" sz="1100" b="1" dirty="0" err="1"/>
              <a:t>J.Eur</a:t>
            </a:r>
            <a:r>
              <a:rPr lang="en-IN" sz="1100" b="1" dirty="0"/>
              <a:t> J </a:t>
            </a:r>
            <a:r>
              <a:rPr lang="en-IN" sz="1100" b="1" dirty="0" err="1"/>
              <a:t>Radiol</a:t>
            </a:r>
            <a:r>
              <a:rPr lang="en-IN" sz="1100" b="1" dirty="0"/>
              <a:t>. 2004 Aug;51(2):102 -13. </a:t>
            </a:r>
          </a:p>
        </p:txBody>
      </p:sp>
    </p:spTree>
    <p:extLst>
      <p:ext uri="{BB962C8B-B14F-4D97-AF65-F5344CB8AC3E}">
        <p14:creationId xmlns:p14="http://schemas.microsoft.com/office/powerpoint/2010/main" val="246190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References </a:t>
            </a:r>
            <a:r>
              <a:rPr lang="en-US" u="sng" dirty="0" err="1"/>
              <a:t>contd</a:t>
            </a:r>
            <a:r>
              <a:rPr lang="en-US" u="sng" dirty="0"/>
              <a:t>:</a:t>
            </a:r>
            <a:endParaRPr lang="en-IN" u="sng" dirty="0"/>
          </a:p>
        </p:txBody>
      </p:sp>
      <p:sp>
        <p:nvSpPr>
          <p:cNvPr id="3" name="Content Placeholder 2"/>
          <p:cNvSpPr>
            <a:spLocks noGrp="1"/>
          </p:cNvSpPr>
          <p:nvPr>
            <p:ph idx="1"/>
          </p:nvPr>
        </p:nvSpPr>
        <p:spPr/>
        <p:txBody>
          <a:bodyPr>
            <a:normAutofit fontScale="55000" lnSpcReduction="20000"/>
          </a:bodyPr>
          <a:lstStyle/>
          <a:p>
            <a:r>
              <a:rPr lang="en-IN" sz="2200" b="1" dirty="0"/>
              <a:t>1. </a:t>
            </a:r>
            <a:r>
              <a:rPr lang="en-IN" sz="2200" b="1" dirty="0" err="1"/>
              <a:t>Obaro</a:t>
            </a:r>
            <a:r>
              <a:rPr lang="en-IN" sz="2200" b="1" dirty="0"/>
              <a:t> SK, </a:t>
            </a:r>
            <a:r>
              <a:rPr lang="en-IN" sz="2200" b="1" dirty="0" err="1"/>
              <a:t>Madhi</a:t>
            </a:r>
            <a:r>
              <a:rPr lang="en-IN" sz="2200" b="1" dirty="0"/>
              <a:t> SA. Bacterial pneumonia vaccines and childhood pneumonia: are we winning, </a:t>
            </a:r>
            <a:r>
              <a:rPr lang="en-IN" sz="2200" b="1" dirty="0" err="1"/>
              <a:t>refning</a:t>
            </a:r>
            <a:r>
              <a:rPr lang="en-IN" sz="2200" b="1" dirty="0"/>
              <a:t>, or </a:t>
            </a:r>
            <a:r>
              <a:rPr lang="en-IN" sz="2200" b="1" dirty="0" err="1"/>
              <a:t>redefning</a:t>
            </a:r>
            <a:r>
              <a:rPr lang="en-IN" sz="2200" b="1" dirty="0"/>
              <a:t> Lancet Infect Dis. 2006;6(3):150–61. </a:t>
            </a:r>
          </a:p>
          <a:p>
            <a:r>
              <a:rPr lang="en-IN" sz="2200" b="1" dirty="0"/>
              <a:t>2. Pound MW, Drew RH, Perfect JR. Recent advances in the epidemiology, prevention, diagnosis, and treatment of fungal pneumonia. </a:t>
            </a:r>
            <a:r>
              <a:rPr lang="en-IN" sz="2200" b="1" dirty="0" err="1"/>
              <a:t>CurrOpin</a:t>
            </a:r>
            <a:r>
              <a:rPr lang="en-IN" sz="2200" b="1" dirty="0"/>
              <a:t> Infect Dis. 2002;15(2):183–94. </a:t>
            </a:r>
          </a:p>
          <a:p>
            <a:r>
              <a:rPr lang="en-IN" sz="2200" b="1" dirty="0"/>
              <a:t>3. </a:t>
            </a:r>
            <a:r>
              <a:rPr lang="en-IN" sz="2200" b="1" dirty="0" err="1"/>
              <a:t>Virkki</a:t>
            </a:r>
            <a:r>
              <a:rPr lang="en-IN" sz="2200" b="1" dirty="0"/>
              <a:t> R, </a:t>
            </a:r>
            <a:r>
              <a:rPr lang="en-IN" sz="2200" b="1" dirty="0" err="1"/>
              <a:t>Juven</a:t>
            </a:r>
            <a:r>
              <a:rPr lang="en-IN" sz="2200" b="1" dirty="0"/>
              <a:t> T, </a:t>
            </a:r>
            <a:r>
              <a:rPr lang="en-IN" sz="2200" b="1" dirty="0" err="1"/>
              <a:t>Rikalainen</a:t>
            </a:r>
            <a:r>
              <a:rPr lang="en-IN" sz="2200" b="1" dirty="0"/>
              <a:t> H, </a:t>
            </a:r>
            <a:r>
              <a:rPr lang="en-IN" sz="2200" b="1" dirty="0" err="1"/>
              <a:t>Svedström</a:t>
            </a:r>
            <a:r>
              <a:rPr lang="en-IN" sz="2200" b="1" dirty="0"/>
              <a:t> E, </a:t>
            </a:r>
            <a:r>
              <a:rPr lang="en-IN" sz="2200" b="1" dirty="0" err="1"/>
              <a:t>Mertsola</a:t>
            </a:r>
            <a:r>
              <a:rPr lang="en-IN" sz="2200" b="1" dirty="0"/>
              <a:t> J, </a:t>
            </a:r>
            <a:r>
              <a:rPr lang="en-IN" sz="2200" b="1" dirty="0" err="1"/>
              <a:t>Ruuskanen</a:t>
            </a:r>
            <a:r>
              <a:rPr lang="en-IN" sz="2200" b="1" dirty="0"/>
              <a:t> O. </a:t>
            </a:r>
            <a:r>
              <a:rPr lang="en-IN" sz="2200" b="1" dirty="0" err="1"/>
              <a:t>Diferentiation</a:t>
            </a:r>
            <a:r>
              <a:rPr lang="en-IN" sz="2200" b="1" dirty="0"/>
              <a:t> of bacterial and viral pneumonia in children. Thorax. 2002;57(5):438–41.</a:t>
            </a:r>
          </a:p>
          <a:p>
            <a:r>
              <a:rPr lang="en-IN" sz="2200" b="1" dirty="0"/>
              <a:t> 4. Jones RN. Microbial </a:t>
            </a:r>
            <a:r>
              <a:rPr lang="en-IN" sz="2200" b="1" dirty="0" err="1"/>
              <a:t>etiologies</a:t>
            </a:r>
            <a:r>
              <a:rPr lang="en-IN" sz="2200" b="1" dirty="0"/>
              <a:t> of hospital-acquired bacterial pneumonia and ventilator-associated bacterial pneumonia. </a:t>
            </a:r>
            <a:r>
              <a:rPr lang="en-IN" sz="2200" b="1" dirty="0" err="1"/>
              <a:t>Clin</a:t>
            </a:r>
            <a:r>
              <a:rPr lang="en-IN" sz="2200" b="1" dirty="0"/>
              <a:t>. Infect. Dis. 2010;51(Supplement_1):S81–7. </a:t>
            </a:r>
          </a:p>
          <a:p>
            <a:r>
              <a:rPr lang="en-IN" sz="2200" b="1" dirty="0"/>
              <a:t>5. </a:t>
            </a:r>
            <a:r>
              <a:rPr lang="en-IN" sz="2200" b="1" dirty="0" err="1"/>
              <a:t>Ruuskanen</a:t>
            </a:r>
            <a:r>
              <a:rPr lang="en-IN" sz="2200" b="1" dirty="0"/>
              <a:t> O, Lahti E, Jennings LC, Murdoch DR. Viral pneumonia. The Lancet. 2011;377(9773):1264–75.</a:t>
            </a:r>
          </a:p>
          <a:p>
            <a:r>
              <a:rPr lang="en-IN" sz="2200" b="1" dirty="0"/>
              <a:t>6.Abbas, A., </a:t>
            </a:r>
            <a:r>
              <a:rPr lang="en-IN" sz="2200" b="1" dirty="0" err="1"/>
              <a:t>Abdelsamea</a:t>
            </a:r>
            <a:r>
              <a:rPr lang="en-IN" sz="2200" b="1" dirty="0"/>
              <a:t>, M. M., &amp; Gaber, M. M. (2020). Classification of COVID-19 in chest X-ray images using </a:t>
            </a:r>
            <a:r>
              <a:rPr lang="en-IN" sz="2200" b="1" dirty="0" err="1"/>
              <a:t>DeTraC</a:t>
            </a:r>
            <a:r>
              <a:rPr lang="en-IN" sz="2200" b="1" dirty="0"/>
              <a:t> deep convolutional neural network. Applied Intelligence, . URL:  https://doi.org/10.1007/s10489-020-01829-7. doi:10.1007/s10489- 391 020-01829-7.</a:t>
            </a:r>
          </a:p>
          <a:p>
            <a:r>
              <a:rPr lang="en-IN" sz="2200" b="1" dirty="0"/>
              <a:t>7.</a:t>
            </a:r>
            <a:r>
              <a:rPr lang="en-US" sz="2200" b="1" dirty="0"/>
              <a:t> Huang C, Wang Y, Li X, Ren L, Zhao J, Hu Y, et al. Clinical features of patients infected with 2019 novel coronavirus in Wuhan, China. The lancet. 2020; 395(10223):497–506. https://doi.org/10.1016/S0140- 6736(20)30183-5. </a:t>
            </a:r>
          </a:p>
          <a:p>
            <a:r>
              <a:rPr lang="en-US" sz="2200" b="1" dirty="0"/>
              <a:t>8. World Health Organization. Coronavirus disease (COVID-19) pandemic. [cited 2021 July 8]. Available from: </a:t>
            </a:r>
            <a:r>
              <a:rPr lang="en-US" sz="2200" b="1" dirty="0">
                <a:hlinkClick r:id="rId2"/>
              </a:rPr>
              <a:t>https://www.who.int/emergencies/diseases/novel-coronavirus-2019</a:t>
            </a:r>
            <a:r>
              <a:rPr lang="en-US" sz="2200" b="1" dirty="0"/>
              <a:t>.</a:t>
            </a:r>
          </a:p>
          <a:p>
            <a:r>
              <a:rPr lang="en-US" sz="2200" b="1" dirty="0"/>
              <a:t>9.</a:t>
            </a:r>
            <a:r>
              <a:rPr lang="en-IN" sz="2200" b="1" dirty="0"/>
              <a:t> Lu H., Stratton C. W., and Tang Y. W., “Outbreak of pneumonia of unknown </a:t>
            </a:r>
            <a:r>
              <a:rPr lang="en-IN" sz="2200" b="1" dirty="0" err="1"/>
              <a:t>etiology</a:t>
            </a:r>
            <a:r>
              <a:rPr lang="en-IN" sz="2200" b="1" dirty="0"/>
              <a:t> in Wuhan, China: The mystery and the miracle,” Journal of medical virology, vol. 92, pp. 401–402, 2020. https://doi.org/ 10.1002/jmv.25678 PMID: 31950516</a:t>
            </a:r>
          </a:p>
          <a:p>
            <a:r>
              <a:rPr lang="en-IN" sz="2200" b="1" dirty="0"/>
              <a:t>10. </a:t>
            </a:r>
            <a:r>
              <a:rPr lang="en-IN" sz="2200" b="1" dirty="0" err="1"/>
              <a:t>Boudrioua</a:t>
            </a:r>
            <a:r>
              <a:rPr lang="en-IN" sz="2200" b="1" dirty="0"/>
              <a:t> M. S. and </a:t>
            </a:r>
            <a:r>
              <a:rPr lang="en-IN" sz="2200" b="1" dirty="0" err="1"/>
              <a:t>Boudrioua</a:t>
            </a:r>
            <a:r>
              <a:rPr lang="en-IN" sz="2200" b="1" dirty="0"/>
              <a:t> A., “Predicting the COVID-19 epidemic in Algeria using the SIR model,” </a:t>
            </a:r>
            <a:r>
              <a:rPr lang="en-IN" sz="2200" b="1" dirty="0" err="1"/>
              <a:t>medRxiv</a:t>
            </a:r>
            <a:r>
              <a:rPr lang="en-IN" sz="2200" b="1" dirty="0"/>
              <a:t>, 2020.</a:t>
            </a:r>
          </a:p>
          <a:p>
            <a:endParaRPr lang="en-IN" dirty="0"/>
          </a:p>
          <a:p>
            <a:endParaRPr lang="en-IN" dirty="0"/>
          </a:p>
        </p:txBody>
      </p:sp>
    </p:spTree>
    <p:extLst>
      <p:ext uri="{BB962C8B-B14F-4D97-AF65-F5344CB8AC3E}">
        <p14:creationId xmlns:p14="http://schemas.microsoft.com/office/powerpoint/2010/main" val="413180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References </a:t>
            </a:r>
            <a:r>
              <a:rPr lang="en-US" u="sng" dirty="0" err="1"/>
              <a:t>contd</a:t>
            </a:r>
            <a:r>
              <a:rPr lang="en-US" u="sng" dirty="0"/>
              <a:t>:</a:t>
            </a:r>
            <a:endParaRPr lang="en-IN" u="sng" dirty="0"/>
          </a:p>
        </p:txBody>
      </p:sp>
      <p:sp>
        <p:nvSpPr>
          <p:cNvPr id="3" name="Content Placeholder 2"/>
          <p:cNvSpPr>
            <a:spLocks noGrp="1"/>
          </p:cNvSpPr>
          <p:nvPr>
            <p:ph idx="1"/>
          </p:nvPr>
        </p:nvSpPr>
        <p:spPr/>
        <p:txBody>
          <a:bodyPr/>
          <a:lstStyle/>
          <a:p>
            <a:r>
              <a:rPr lang="en-US" dirty="0"/>
              <a:t>1. WHO Director-General’s opening remarks at the media briefing on COVID-19 - 11 March 2020, World 479 Health Organization. https://www.who.int/dg/speeches/detail/who-director-general-s-opening-remarks-at-the-media480 briefing-on-covid-19—11-march-2020. 481 </a:t>
            </a:r>
          </a:p>
          <a:p>
            <a:r>
              <a:rPr lang="en-US" dirty="0"/>
              <a:t>2. JHU, COVID-19 Dashboard by the Center for Systems Science and Engineering (CSSE) at Johns Hopkins University 482 (JHU), 2020. https://coronavirus.jhu.edu/map.html. 483</a:t>
            </a:r>
          </a:p>
          <a:p>
            <a:r>
              <a:rPr lang="en-US" dirty="0"/>
              <a:t>3. S. Zhao, Q. Lin, J. Ran, S.S. Musa, G. Yang, W. Wang, Y. Lou, D. Gao, L. Yang, D. He, et al., Preliminary estimation of 484 the basic reproduction number of novel coronavirus (2019-nCoV) in China, from 2019 to 2020: A data-driven analysis 485 in the early phase of the outbreak, International Journal of Infectious Diseases 92 (2020), 214–217</a:t>
            </a:r>
          </a:p>
          <a:p>
            <a:r>
              <a:rPr lang="en-US" dirty="0"/>
              <a:t>4. </a:t>
            </a:r>
            <a:r>
              <a:rPr lang="en-IN" dirty="0"/>
              <a:t>G. </a:t>
            </a:r>
            <a:r>
              <a:rPr lang="en-IN" dirty="0" err="1"/>
              <a:t>Litjens</a:t>
            </a:r>
            <a:r>
              <a:rPr lang="en-IN" dirty="0"/>
              <a:t>, T. </a:t>
            </a:r>
            <a:r>
              <a:rPr lang="en-IN" dirty="0" err="1"/>
              <a:t>Kooi</a:t>
            </a:r>
            <a:r>
              <a:rPr lang="en-IN" dirty="0"/>
              <a:t>, B. E. </a:t>
            </a:r>
            <a:r>
              <a:rPr lang="en-IN" dirty="0" err="1"/>
              <a:t>Bejnordi</a:t>
            </a:r>
            <a:r>
              <a:rPr lang="en-IN" dirty="0"/>
              <a:t>, A. A. A. </a:t>
            </a:r>
            <a:r>
              <a:rPr lang="en-IN" dirty="0" err="1"/>
              <a:t>Setio</a:t>
            </a:r>
            <a:r>
              <a:rPr lang="en-IN" dirty="0"/>
              <a:t>, F. </a:t>
            </a:r>
            <a:r>
              <a:rPr lang="en-IN" dirty="0" err="1"/>
              <a:t>Ciompi</a:t>
            </a:r>
            <a:r>
              <a:rPr lang="en-IN" dirty="0"/>
              <a:t>, M. </a:t>
            </a:r>
            <a:r>
              <a:rPr lang="en-IN" dirty="0" err="1"/>
              <a:t>Ghafoorian</a:t>
            </a:r>
            <a:r>
              <a:rPr lang="en-IN" dirty="0"/>
              <a:t>, J. A. Van Der </a:t>
            </a:r>
            <a:r>
              <a:rPr lang="en-IN" dirty="0" err="1"/>
              <a:t>Laak</a:t>
            </a:r>
            <a:r>
              <a:rPr lang="en-IN" dirty="0"/>
              <a:t>, B. Van </a:t>
            </a:r>
            <a:r>
              <a:rPr lang="en-IN" dirty="0" err="1"/>
              <a:t>Ginneken</a:t>
            </a:r>
            <a:r>
              <a:rPr lang="en-IN" dirty="0"/>
              <a:t>, and C. I. Sanchez, ´ “A survey on deep learning in medical image analysis,” Medical image analysis, vol. 42, pp. 60–88, 2017.</a:t>
            </a:r>
          </a:p>
          <a:p>
            <a:endParaRPr lang="en-IN" dirty="0"/>
          </a:p>
        </p:txBody>
      </p:sp>
    </p:spTree>
    <p:extLst>
      <p:ext uri="{BB962C8B-B14F-4D97-AF65-F5344CB8AC3E}">
        <p14:creationId xmlns:p14="http://schemas.microsoft.com/office/powerpoint/2010/main" val="220822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p:txBody>
          <a:bodyPr/>
          <a:lstStyle/>
          <a:p>
            <a:r>
              <a:rPr lang="en-US" dirty="0"/>
              <a:t>To find the best and accurate CXR(chest x-ray) deep learning algorithm to detect COVID19 in lungs.</a:t>
            </a:r>
            <a:endParaRPr lang="en-IN" dirty="0"/>
          </a:p>
        </p:txBody>
      </p:sp>
    </p:spTree>
    <p:extLst>
      <p:ext uri="{BB962C8B-B14F-4D97-AF65-F5344CB8AC3E}">
        <p14:creationId xmlns:p14="http://schemas.microsoft.com/office/powerpoint/2010/main" val="7122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lstStyle/>
          <a:p>
            <a:r>
              <a:rPr lang="en-US" dirty="0"/>
              <a:t>COVID19 detection in lungs using CT Scans and CXR have been attempted using various deep learning models. Using CT scans as a mechanism to detect COVID19 in lungs leads to cross infection and there will be a delay in procuring the results. Hence, we propose a CXR framework to detect COVID19 in lungs using deep </a:t>
            </a:r>
            <a:r>
              <a:rPr lang="en-US"/>
              <a:t>learning algorithm.</a:t>
            </a:r>
            <a:endParaRPr lang="en-IN" dirty="0"/>
          </a:p>
        </p:txBody>
      </p:sp>
    </p:spTree>
    <p:extLst>
      <p:ext uri="{BB962C8B-B14F-4D97-AF65-F5344CB8AC3E}">
        <p14:creationId xmlns:p14="http://schemas.microsoft.com/office/powerpoint/2010/main" val="308022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a:latin typeface="Arial" panose="020B0604020202020204" pitchFamily="34" charset="0"/>
                <a:cs typeface="Arial" panose="020B0604020202020204" pitchFamily="34" charset="0"/>
              </a:rPr>
              <a:t>Research Paper 1</a:t>
            </a:r>
            <a:r>
              <a:rPr lang="en-US" sz="2000" b="1" dirty="0">
                <a:latin typeface="Arial" panose="020B0604020202020204" pitchFamily="34" charset="0"/>
                <a:cs typeface="Arial" panose="020B0604020202020204" pitchFamily="34" charset="0"/>
              </a:rPr>
              <a:t>: Using Artificial Intelligence to Detect COVID-19 and Community-acquired Pneumonia Based on Pulmonary CT: Evaluation of the Diagnostic Accuracy</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Author</a:t>
            </a:r>
            <a:r>
              <a:rPr lang="en-US" sz="2000" b="1" dirty="0">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Lin Li BS , </a:t>
            </a:r>
            <a:r>
              <a:rPr lang="en-IN" sz="2000" b="1" dirty="0" err="1">
                <a:latin typeface="Arial" panose="020B0604020202020204" pitchFamily="34" charset="0"/>
                <a:cs typeface="Arial" panose="020B0604020202020204" pitchFamily="34" charset="0"/>
              </a:rPr>
              <a:t>Lixin</a:t>
            </a:r>
            <a:r>
              <a:rPr lang="en-IN" sz="2000" b="1" dirty="0">
                <a:latin typeface="Arial" panose="020B0604020202020204" pitchFamily="34" charset="0"/>
                <a:cs typeface="Arial" panose="020B0604020202020204" pitchFamily="34" charset="0"/>
              </a:rPr>
              <a:t> Qin PhD , </a:t>
            </a:r>
            <a:r>
              <a:rPr lang="en-IN" sz="2000" b="1" dirty="0" err="1">
                <a:latin typeface="Arial" panose="020B0604020202020204" pitchFamily="34" charset="0"/>
                <a:cs typeface="Arial" panose="020B0604020202020204" pitchFamily="34" charset="0"/>
              </a:rPr>
              <a:t>Zeguo</a:t>
            </a:r>
            <a:r>
              <a:rPr lang="en-IN" sz="2000" b="1" dirty="0">
                <a:latin typeface="Arial" panose="020B0604020202020204" pitchFamily="34" charset="0"/>
                <a:cs typeface="Arial" panose="020B0604020202020204" pitchFamily="34" charset="0"/>
              </a:rPr>
              <a:t> Xu BS , </a:t>
            </a:r>
            <a:r>
              <a:rPr lang="en-IN" sz="2000" b="1" dirty="0" err="1">
                <a:latin typeface="Arial" panose="020B0604020202020204" pitchFamily="34" charset="0"/>
                <a:cs typeface="Arial" panose="020B0604020202020204" pitchFamily="34" charset="0"/>
              </a:rPr>
              <a:t>Youbing</a:t>
            </a:r>
            <a:r>
              <a:rPr lang="en-IN" sz="2000" b="1" dirty="0">
                <a:latin typeface="Arial" panose="020B0604020202020204" pitchFamily="34" charset="0"/>
                <a:cs typeface="Arial" panose="020B0604020202020204" pitchFamily="34" charset="0"/>
              </a:rPr>
              <a:t> Yin PhD , Xin Wang PhD</a:t>
            </a:r>
            <a:br>
              <a:rPr lang="en-IN" sz="2000" b="1" dirty="0">
                <a:latin typeface="Arial" panose="020B0604020202020204" pitchFamily="34" charset="0"/>
                <a:cs typeface="Arial" panose="020B0604020202020204" pitchFamily="34" charset="0"/>
              </a:rPr>
            </a:br>
            <a:r>
              <a:rPr lang="en-IN" sz="2000" b="1" u="sng" dirty="0">
                <a:latin typeface="Arial" panose="020B0604020202020204" pitchFamily="34" charset="0"/>
                <a:cs typeface="Arial" panose="020B0604020202020204" pitchFamily="34" charset="0"/>
              </a:rPr>
              <a:t>Year</a:t>
            </a:r>
            <a:r>
              <a:rPr lang="en-IN" sz="2000" b="1" dirty="0">
                <a:latin typeface="Arial" panose="020B0604020202020204" pitchFamily="34" charset="0"/>
                <a:cs typeface="Arial" panose="020B0604020202020204" pitchFamily="34" charset="0"/>
              </a:rPr>
              <a:t>: March 2020</a:t>
            </a:r>
          </a:p>
        </p:txBody>
      </p:sp>
      <p:sp>
        <p:nvSpPr>
          <p:cNvPr id="3" name="Content Placeholder 2"/>
          <p:cNvSpPr>
            <a:spLocks noGrp="1"/>
          </p:cNvSpPr>
          <p:nvPr>
            <p:ph idx="1"/>
          </p:nvPr>
        </p:nvSpPr>
        <p:spPr/>
        <p:txBody>
          <a:bodyPr>
            <a:normAutofit fontScale="77500" lnSpcReduction="20000"/>
          </a:bodyPr>
          <a:lstStyle/>
          <a:p>
            <a:pPr marL="0" indent="0">
              <a:buNone/>
            </a:pPr>
            <a:r>
              <a:rPr lang="en-US" sz="2100" dirty="0"/>
              <a:t>• </a:t>
            </a:r>
            <a:r>
              <a:rPr lang="en-US" sz="2100" dirty="0" err="1"/>
              <a:t>COVNet</a:t>
            </a:r>
            <a:r>
              <a:rPr lang="en-US" sz="2100" dirty="0"/>
              <a:t>, a COVID-19 detection neural network, was created to extract visual information from volumetric chest CT images for COVID-19 detection.</a:t>
            </a:r>
          </a:p>
          <a:p>
            <a:pPr marL="0" indent="0">
              <a:buNone/>
            </a:pPr>
            <a:r>
              <a:rPr lang="en-US" sz="2100" dirty="0"/>
              <a:t>• Workstation (GPU NVIDIA </a:t>
            </a:r>
            <a:r>
              <a:rPr lang="en-US" sz="2100" dirty="0" err="1"/>
              <a:t>Quadro</a:t>
            </a:r>
            <a:r>
              <a:rPr lang="en-US" sz="2100" dirty="0"/>
              <a:t> M4000 8GB, RAM 16GB, and Intel Xeon Processor E5–1620 v4 @3.5GHz), the average processing time for each CT examination was 4.51 seconds.</a:t>
            </a:r>
          </a:p>
          <a:p>
            <a:pPr marL="0" indent="0">
              <a:buNone/>
            </a:pPr>
            <a:r>
              <a:rPr lang="en-US" sz="2100" dirty="0"/>
              <a:t>•COVID19 has 90 percent sensitivity (114 of 127 scans; 95 percent CI: 83 percent, 94 percent; P,.001) and 96 percent specificity (294 of 307 scans; 95 percent CI: 93 percent, 98 percent; P,.001), respectively.</a:t>
            </a:r>
          </a:p>
          <a:p>
            <a:pPr marL="0" indent="0">
              <a:buNone/>
            </a:pPr>
            <a:r>
              <a:rPr lang="en-US" sz="2100" b="1" u="sng" dirty="0"/>
              <a:t>Results:</a:t>
            </a:r>
          </a:p>
          <a:p>
            <a:pPr marL="0" indent="0">
              <a:buNone/>
            </a:pPr>
            <a:r>
              <a:rPr lang="en-US" sz="2100" dirty="0"/>
              <a:t>• A total of 4352 chest CT images from 3322 participants were included in the study.</a:t>
            </a:r>
          </a:p>
          <a:p>
            <a:pPr marL="0" indent="0">
              <a:buNone/>
            </a:pPr>
            <a:r>
              <a:rPr lang="en-US" sz="2100" dirty="0"/>
              <a:t>• The average patient age was 49 years and 15 days (6 standard deviation), with somewhat more men than women (1838 vs 1484, respectively; P =.29).</a:t>
            </a:r>
          </a:p>
          <a:p>
            <a:pPr marL="0" indent="0">
              <a:buNone/>
            </a:pPr>
            <a:r>
              <a:rPr lang="en-US" sz="2100" dirty="0"/>
              <a:t>• In the independent test set, the per-scan sensitivity and specificity for detecting COVID-19 were 90 percent (95 percent confidence interval [CI]: 83 percent, 94 percent; 114 of 127 scans) and 96 percent (95 percent CI: 93 percent, 98 percent; 294 of 307 scans).</a:t>
            </a:r>
          </a:p>
          <a:p>
            <a:pPr marL="0" indent="0">
              <a:buNone/>
            </a:pPr>
            <a:r>
              <a:rPr lang="en-US" sz="2100" b="1" u="sng" dirty="0"/>
              <a:t>Conclusion : </a:t>
            </a:r>
            <a:r>
              <a:rPr lang="en-US" sz="2100" dirty="0"/>
              <a:t>A deep learning algorithm can identify coronavirus 2019 and distinguish it from community-acquired pneumonia and other lung diseases.</a:t>
            </a:r>
            <a:endParaRPr lang="en-IN" sz="2100" dirty="0"/>
          </a:p>
          <a:p>
            <a:endParaRPr lang="en-US" dirty="0"/>
          </a:p>
          <a:p>
            <a:pPr marL="0" indent="0">
              <a:buNone/>
            </a:pPr>
            <a:endParaRPr lang="en-IN" dirty="0"/>
          </a:p>
        </p:txBody>
      </p:sp>
    </p:spTree>
    <p:extLst>
      <p:ext uri="{BB962C8B-B14F-4D97-AF65-F5344CB8AC3E}">
        <p14:creationId xmlns:p14="http://schemas.microsoft.com/office/powerpoint/2010/main" val="191474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b="1" u="sng" dirty="0">
                <a:latin typeface="Arial" panose="020B0604020202020204" pitchFamily="34" charset="0"/>
                <a:cs typeface="Arial" panose="020B0604020202020204" pitchFamily="34" charset="0"/>
              </a:rPr>
              <a:t>Research Paper 2</a:t>
            </a:r>
            <a:r>
              <a:rPr lang="en-US" sz="2200" b="1" dirty="0">
                <a:latin typeface="Arial" panose="020B0604020202020204" pitchFamily="34" charset="0"/>
                <a:cs typeface="Arial" panose="020B0604020202020204" pitchFamily="34" charset="0"/>
              </a:rPr>
              <a:t>:Portable chest X-ray in coronavirus disease-19 (COVID-19)</a:t>
            </a:r>
            <a:br>
              <a:rPr lang="en-US" sz="2200" b="1" dirty="0">
                <a:latin typeface="Arial" panose="020B0604020202020204" pitchFamily="34" charset="0"/>
                <a:cs typeface="Arial" panose="020B0604020202020204" pitchFamily="34" charset="0"/>
              </a:rPr>
            </a:br>
            <a:br>
              <a:rPr lang="en-US" sz="2200" b="1" dirty="0">
                <a:latin typeface="Arial" panose="020B0604020202020204" pitchFamily="34" charset="0"/>
                <a:cs typeface="Arial" panose="020B0604020202020204" pitchFamily="34" charset="0"/>
              </a:rPr>
            </a:br>
            <a:r>
              <a:rPr lang="en-US" sz="2200" b="1" u="sng" dirty="0">
                <a:latin typeface="Arial" panose="020B0604020202020204" pitchFamily="34" charset="0"/>
                <a:cs typeface="Arial" panose="020B0604020202020204" pitchFamily="34" charset="0"/>
              </a:rPr>
              <a:t>Author</a:t>
            </a:r>
            <a:r>
              <a:rPr lang="en-US" sz="2200" b="1" dirty="0">
                <a:latin typeface="Arial" panose="020B0604020202020204" pitchFamily="34" charset="0"/>
                <a:cs typeface="Arial" panose="020B0604020202020204" pitchFamily="34" charset="0"/>
              </a:rPr>
              <a:t>:</a:t>
            </a:r>
            <a:r>
              <a:rPr lang="en-IN" sz="2200" b="1" dirty="0">
                <a:latin typeface="Arial" panose="020B0604020202020204" pitchFamily="34" charset="0"/>
                <a:cs typeface="Arial" panose="020B0604020202020204" pitchFamily="34" charset="0"/>
              </a:rPr>
              <a:t>Adam Jacobi, Michael Chung, Adam </a:t>
            </a:r>
            <a:r>
              <a:rPr lang="en-IN" sz="2200" b="1" dirty="0" err="1">
                <a:latin typeface="Arial" panose="020B0604020202020204" pitchFamily="34" charset="0"/>
                <a:cs typeface="Arial" panose="020B0604020202020204" pitchFamily="34" charset="0"/>
              </a:rPr>
              <a:t>Bernheim</a:t>
            </a:r>
            <a:r>
              <a:rPr lang="en-IN" sz="2200" b="1" dirty="0">
                <a:latin typeface="Arial" panose="020B0604020202020204" pitchFamily="34" charset="0"/>
                <a:cs typeface="Arial" panose="020B0604020202020204" pitchFamily="34" charset="0"/>
              </a:rPr>
              <a:t>, Corey Eber</a:t>
            </a:r>
            <a:br>
              <a:rPr lang="en-IN" sz="2200" b="1" dirty="0">
                <a:latin typeface="Arial" panose="020B0604020202020204" pitchFamily="34" charset="0"/>
                <a:cs typeface="Arial" panose="020B0604020202020204" pitchFamily="34" charset="0"/>
              </a:rPr>
            </a:br>
            <a:r>
              <a:rPr lang="en-IN" sz="2200" b="1" u="sng" dirty="0">
                <a:latin typeface="Arial" panose="020B0604020202020204" pitchFamily="34" charset="0"/>
                <a:cs typeface="Arial" panose="020B0604020202020204" pitchFamily="34" charset="0"/>
              </a:rPr>
              <a:t>Year</a:t>
            </a:r>
            <a:r>
              <a:rPr lang="en-IN" sz="2200" b="1" dirty="0">
                <a:latin typeface="Arial" panose="020B0604020202020204" pitchFamily="34" charset="0"/>
                <a:cs typeface="Arial" panose="020B0604020202020204" pitchFamily="34" charset="0"/>
              </a:rPr>
              <a:t>: 6</a:t>
            </a:r>
            <a:r>
              <a:rPr lang="en-IN" sz="2200" b="1" baseline="30000" dirty="0">
                <a:latin typeface="Arial" panose="020B0604020202020204" pitchFamily="34" charset="0"/>
                <a:cs typeface="Arial" panose="020B0604020202020204" pitchFamily="34" charset="0"/>
              </a:rPr>
              <a:t>th</a:t>
            </a:r>
            <a:r>
              <a:rPr lang="en-IN" sz="2200" b="1" dirty="0">
                <a:latin typeface="Arial" panose="020B0604020202020204" pitchFamily="34" charset="0"/>
                <a:cs typeface="Arial" panose="020B0604020202020204" pitchFamily="34" charset="0"/>
              </a:rPr>
              <a:t> April 2020</a:t>
            </a:r>
          </a:p>
        </p:txBody>
      </p:sp>
      <p:sp>
        <p:nvSpPr>
          <p:cNvPr id="3" name="Content Placeholder 2"/>
          <p:cNvSpPr>
            <a:spLocks noGrp="1"/>
          </p:cNvSpPr>
          <p:nvPr>
            <p:ph idx="1"/>
          </p:nvPr>
        </p:nvSpPr>
        <p:spPr/>
        <p:txBody>
          <a:bodyPr>
            <a:normAutofit fontScale="85000" lnSpcReduction="20000"/>
          </a:bodyPr>
          <a:lstStyle/>
          <a:p>
            <a:r>
              <a:rPr lang="en-US" sz="1900" b="1" dirty="0"/>
              <a:t>What is Covid-19?</a:t>
            </a:r>
          </a:p>
          <a:p>
            <a:r>
              <a:rPr lang="en-US" sz="1900" dirty="0"/>
              <a:t>• Coronavirus disease (COVID-19) is an infectious disease caused by the SARS-CoV-2 virus.</a:t>
            </a:r>
          </a:p>
          <a:p>
            <a:br>
              <a:rPr lang="en-US" sz="1900" dirty="0"/>
            </a:br>
            <a:r>
              <a:rPr lang="en-US" sz="1900" dirty="0"/>
              <a:t>• However, some people will become critically unwell and will need medical help.</a:t>
            </a:r>
          </a:p>
          <a:p>
            <a:br>
              <a:rPr lang="en-US" sz="1900" dirty="0"/>
            </a:br>
            <a:r>
              <a:rPr lang="en-US" sz="1900" dirty="0"/>
              <a:t>• Fever, cold, physical ache, and loss of taste and smell are some of the symptoms. </a:t>
            </a:r>
          </a:p>
          <a:p>
            <a:r>
              <a:rPr lang="en-US" sz="1900" dirty="0"/>
              <a:t>In severe situations, people experience shortness of breath and extreme tiredness, necessitating rapid </a:t>
            </a:r>
            <a:r>
              <a:rPr lang="en-US" sz="1900" dirty="0" err="1"/>
              <a:t>hospitalisation</a:t>
            </a:r>
            <a:r>
              <a:rPr lang="en-US" sz="1900" dirty="0"/>
              <a:t>.</a:t>
            </a:r>
          </a:p>
          <a:p>
            <a:r>
              <a:rPr lang="en-US" sz="1900" b="1" dirty="0"/>
              <a:t>What is CXR?</a:t>
            </a:r>
          </a:p>
          <a:p>
            <a:r>
              <a:rPr lang="en-US" sz="1900" dirty="0"/>
              <a:t>• When compared to CT, CXR (Chest X-ray) is a less sensitive modality for detecting COVID -19 lung illness, with a reported baseline CXR sensitivity of 69 percent. </a:t>
            </a:r>
          </a:p>
          <a:p>
            <a:r>
              <a:rPr lang="en-US" sz="1900" dirty="0"/>
              <a:t>• Lung consolidation and ground glass opacities are the most commonly reported COVID -19 CXR and CT findings. </a:t>
            </a:r>
          </a:p>
          <a:p>
            <a:r>
              <a:rPr lang="en-US" sz="1900" dirty="0"/>
              <a:t>•When reporting patients with or suspected of having COVID 19 on CXR, phrases like irregular,   patchy, hazy, reticular, and extensive ground glass opacities are common.</a:t>
            </a:r>
          </a:p>
          <a:p>
            <a:endParaRPr lang="en-US" sz="1800" dirty="0"/>
          </a:p>
          <a:p>
            <a:endParaRPr lang="en-US" b="1" dirty="0"/>
          </a:p>
        </p:txBody>
      </p:sp>
    </p:spTree>
    <p:extLst>
      <p:ext uri="{BB962C8B-B14F-4D97-AF65-F5344CB8AC3E}">
        <p14:creationId xmlns:p14="http://schemas.microsoft.com/office/powerpoint/2010/main" val="284908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US" dirty="0"/>
          </a:p>
          <a:p>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3215564785"/>
              </p:ext>
            </p:extLst>
          </p:nvPr>
        </p:nvGraphicFramePr>
        <p:xfrm>
          <a:off x="0" y="0"/>
          <a:ext cx="12192000" cy="6339254"/>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901203422"/>
                    </a:ext>
                  </a:extLst>
                </a:gridCol>
                <a:gridCol w="6096000">
                  <a:extLst>
                    <a:ext uri="{9D8B030D-6E8A-4147-A177-3AD203B41FA5}">
                      <a16:colId xmlns:a16="http://schemas.microsoft.com/office/drawing/2014/main" val="1148849011"/>
                    </a:ext>
                  </a:extLst>
                </a:gridCol>
              </a:tblGrid>
              <a:tr h="417603">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093914526"/>
                  </a:ext>
                </a:extLst>
              </a:tr>
              <a:tr h="59216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t>
                      </a:r>
                      <a:r>
                        <a:rPr lang="en-US" sz="1800" dirty="0"/>
                        <a:t>o radiation is left in your body.</a:t>
                      </a:r>
                    </a:p>
                    <a:p>
                      <a:pPr marL="0" indent="0">
                        <a:buNone/>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X-rays usually have no side effects, however a CT scan of the lungs has the potential to exaggerate the infection.</a:t>
                      </a:r>
                    </a:p>
                    <a:p>
                      <a:pPr marL="0" indent="0">
                        <a:buNone/>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X-ray machines are reasonably cheap and commonly available in emergency departments, doctors' offices, ambulatory care clinics, nursing homes, and other places</a:t>
                      </a:r>
                      <a:endParaRPr lang="en-US"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CXR data were generally seen insufficiently useful by doctors   in a COVID19 pandemic triage situation, according to a recent   study published in the European Respiratory Journal.</a:t>
                      </a:r>
                    </a:p>
                    <a:p>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This finding suggests that in a significant number of patients  with suspected COVID19 pneumonia, chest CT should be           explored following CXR, potentially causing harm in the             absence of pre-defined diagnostic work-up criteria.</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Nonetheless, the outcomes of this study imply that doctors can rely on positive CXRs to demonstrate low or high pneumonia severity, whereas intermediate severity by CXR should be supplemented by CT for appropriate classification into high and low risk groups.</a:t>
                      </a:r>
                    </a:p>
                    <a:p>
                      <a:endParaRPr lang="en-US" dirty="0"/>
                    </a:p>
                    <a:p>
                      <a:endParaRPr lang="en-IN" dirty="0"/>
                    </a:p>
                  </a:txBody>
                  <a:tcPr/>
                </a:tc>
                <a:extLst>
                  <a:ext uri="{0D108BD9-81ED-4DB2-BD59-A6C34878D82A}">
                    <a16:rowId xmlns:a16="http://schemas.microsoft.com/office/drawing/2014/main" val="3999550224"/>
                  </a:ext>
                </a:extLst>
              </a:tr>
            </a:tbl>
          </a:graphicData>
        </a:graphic>
      </p:graphicFrame>
    </p:spTree>
    <p:extLst>
      <p:ext uri="{BB962C8B-B14F-4D97-AF65-F5344CB8AC3E}">
        <p14:creationId xmlns:p14="http://schemas.microsoft.com/office/powerpoint/2010/main" val="37286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u="sng" dirty="0">
                <a:latin typeface="Arial" panose="020B0604020202020204" pitchFamily="34" charset="0"/>
                <a:cs typeface="Arial" panose="020B0604020202020204" pitchFamily="34" charset="0"/>
              </a:rPr>
              <a:t>Research Paper 3</a:t>
            </a:r>
            <a:r>
              <a:rPr lang="en-US" sz="2000" b="1" dirty="0">
                <a:latin typeface="Arial" panose="020B0604020202020204" pitchFamily="34" charset="0"/>
                <a:cs typeface="Arial" panose="020B0604020202020204" pitchFamily="34" charset="0"/>
              </a:rPr>
              <a:t>:Pneumonia Classification Using Deep Learning from Chest X‑ray Images During COVID‑19.</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Author</a:t>
            </a:r>
            <a:r>
              <a:rPr lang="en-US" sz="2000" b="1" dirty="0">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Abdullahi</a:t>
            </a:r>
            <a:r>
              <a:rPr lang="en-IN" sz="2000" b="1" dirty="0">
                <a:latin typeface="Arial" panose="020B0604020202020204" pitchFamily="34" charset="0"/>
                <a:cs typeface="Arial" panose="020B0604020202020204" pitchFamily="34" charset="0"/>
              </a:rPr>
              <a:t> Umar Ibrahim, Mehmet </a:t>
            </a:r>
            <a:r>
              <a:rPr lang="en-IN" sz="2000" b="1" dirty="0" err="1">
                <a:latin typeface="Arial" panose="020B0604020202020204" pitchFamily="34" charset="0"/>
                <a:cs typeface="Arial" panose="020B0604020202020204" pitchFamily="34" charset="0"/>
              </a:rPr>
              <a:t>Ozsoz</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Sertan</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Serte</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Fadi</a:t>
            </a:r>
            <a:r>
              <a:rPr lang="en-IN" sz="2000" b="1" dirty="0">
                <a:latin typeface="Arial" panose="020B0604020202020204" pitchFamily="34" charset="0"/>
                <a:cs typeface="Arial" panose="020B0604020202020204" pitchFamily="34" charset="0"/>
              </a:rPr>
              <a:t> Al‑</a:t>
            </a:r>
            <a:r>
              <a:rPr lang="en-IN" sz="2000" b="1" dirty="0" err="1">
                <a:latin typeface="Arial" panose="020B0604020202020204" pitchFamily="34" charset="0"/>
                <a:cs typeface="Arial" panose="020B0604020202020204" pitchFamily="34" charset="0"/>
              </a:rPr>
              <a:t>Turjman</a:t>
            </a:r>
            <a:r>
              <a:rPr lang="en-IN" sz="2000" b="1" dirty="0">
                <a:latin typeface="Arial" panose="020B0604020202020204" pitchFamily="34" charset="0"/>
                <a:cs typeface="Arial" panose="020B0604020202020204" pitchFamily="34" charset="0"/>
              </a:rPr>
              <a:t>, Polycarp </a:t>
            </a:r>
            <a:r>
              <a:rPr lang="en-IN" sz="2000" b="1" dirty="0" err="1">
                <a:latin typeface="Arial" panose="020B0604020202020204" pitchFamily="34" charset="0"/>
                <a:cs typeface="Arial" panose="020B0604020202020204" pitchFamily="34" charset="0"/>
              </a:rPr>
              <a:t>Shizawaliyi</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Yakoi</a:t>
            </a:r>
            <a:r>
              <a:rPr lang="en-IN" sz="2000" b="1" dirty="0">
                <a:latin typeface="Arial" panose="020B0604020202020204" pitchFamily="34" charset="0"/>
                <a:cs typeface="Arial" panose="020B0604020202020204" pitchFamily="34" charset="0"/>
              </a:rPr>
              <a:t>.</a:t>
            </a:r>
            <a:br>
              <a:rPr lang="en-US" sz="2000" b="1"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Year</a:t>
            </a:r>
            <a:r>
              <a:rPr lang="en-US" sz="2000" b="1" dirty="0">
                <a:latin typeface="Arial" panose="020B0604020202020204" pitchFamily="34" charset="0"/>
                <a:cs typeface="Arial" panose="020B0604020202020204" pitchFamily="34" charset="0"/>
              </a:rPr>
              <a:t>:21</a:t>
            </a:r>
            <a:r>
              <a:rPr lang="en-US" sz="2000" b="1" baseline="30000" dirty="0">
                <a:latin typeface="Arial" panose="020B0604020202020204" pitchFamily="34" charset="0"/>
                <a:cs typeface="Arial" panose="020B0604020202020204" pitchFamily="34" charset="0"/>
              </a:rPr>
              <a:t>st</a:t>
            </a:r>
            <a:r>
              <a:rPr lang="en-US" sz="2000" b="1" dirty="0">
                <a:latin typeface="Arial" panose="020B0604020202020204" pitchFamily="34" charset="0"/>
                <a:cs typeface="Arial" panose="020B0604020202020204" pitchFamily="34" charset="0"/>
              </a:rPr>
              <a:t> October 2020</a:t>
            </a:r>
            <a:endParaRPr lang="en-IN" sz="2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r>
              <a:rPr lang="en-US" sz="1800" dirty="0"/>
              <a:t>•</a:t>
            </a:r>
            <a:r>
              <a:rPr lang="en-US" sz="1800" dirty="0" err="1"/>
              <a:t>AlexNet</a:t>
            </a:r>
            <a:r>
              <a:rPr lang="en-US" sz="1800" dirty="0"/>
              <a:t> is a deep learning model introduced by Alex </a:t>
            </a:r>
            <a:r>
              <a:rPr lang="en-US" sz="1800" dirty="0" err="1"/>
              <a:t>Krizhevsky</a:t>
            </a:r>
            <a:r>
              <a:rPr lang="en-US" sz="1800" dirty="0"/>
              <a:t> that uses the rectified linear unit(</a:t>
            </a:r>
            <a:r>
              <a:rPr lang="en-US" sz="1800" dirty="0" err="1"/>
              <a:t>ReLu</a:t>
            </a:r>
            <a:r>
              <a:rPr lang="en-US" sz="1800" dirty="0"/>
              <a:t>) instead of the Sigmoid function utilized in typical neural networks. </a:t>
            </a:r>
          </a:p>
          <a:p>
            <a:r>
              <a:rPr lang="en-US" sz="1800" dirty="0"/>
              <a:t>•It has five convolution (CONV) blocks or layers, each with a convolutional filter size of 33  without padding and a maximum pooling window size of 22. </a:t>
            </a:r>
          </a:p>
          <a:p>
            <a:r>
              <a:rPr lang="en-US" sz="1800" dirty="0"/>
              <a:t>•As illustrated in the diagram, the final three levels are two fully connected layers (FCL) and the output           layer. </a:t>
            </a:r>
          </a:p>
          <a:p>
            <a:r>
              <a:rPr lang="en-US" sz="1800" dirty="0"/>
              <a:t>• Batch normalization (BN) and feature map are two other terms (FM). </a:t>
            </a:r>
          </a:p>
          <a:p>
            <a:r>
              <a:rPr lang="en-US" sz="1800" dirty="0"/>
              <a:t>• In the output layer, the </a:t>
            </a:r>
            <a:r>
              <a:rPr lang="en-US" sz="1800" dirty="0" err="1"/>
              <a:t>SoftMax</a:t>
            </a:r>
            <a:r>
              <a:rPr lang="en-US" sz="1800" dirty="0"/>
              <a:t> activation function is used for classification.</a:t>
            </a:r>
          </a:p>
          <a:p>
            <a:endParaRPr lang="en-IN" dirty="0"/>
          </a:p>
          <a:p>
            <a:br>
              <a:rPr lang="en-IN" dirty="0"/>
            </a:br>
            <a:endParaRPr lang="en-IN" sz="1800" dirty="0"/>
          </a:p>
        </p:txBody>
      </p:sp>
    </p:spTree>
    <p:extLst>
      <p:ext uri="{BB962C8B-B14F-4D97-AF65-F5344CB8AC3E}">
        <p14:creationId xmlns:p14="http://schemas.microsoft.com/office/powerpoint/2010/main" val="200044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7532389"/>
              </p:ext>
            </p:extLst>
          </p:nvPr>
        </p:nvGraphicFramePr>
        <p:xfrm>
          <a:off x="0" y="0"/>
          <a:ext cx="12192000" cy="6339254"/>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901203422"/>
                    </a:ext>
                  </a:extLst>
                </a:gridCol>
                <a:gridCol w="6096000">
                  <a:extLst>
                    <a:ext uri="{9D8B030D-6E8A-4147-A177-3AD203B41FA5}">
                      <a16:colId xmlns:a16="http://schemas.microsoft.com/office/drawing/2014/main" val="1148849011"/>
                    </a:ext>
                  </a:extLst>
                </a:gridCol>
              </a:tblGrid>
              <a:tr h="417603">
                <a:tc>
                  <a:txBody>
                    <a:bodyPr/>
                    <a:lstStyle/>
                    <a:p>
                      <a:r>
                        <a:rPr lang="en-US" dirty="0"/>
                        <a:t>Results: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093914526"/>
                  </a:ext>
                </a:extLst>
              </a:tr>
              <a:tr h="5921651">
                <a:tc>
                  <a:txBody>
                    <a:bodyPr/>
                    <a:lstStyle/>
                    <a:p>
                      <a:pPr marL="0" indent="0">
                        <a:buNone/>
                      </a:pPr>
                      <a:r>
                        <a:rPr lang="en-US" dirty="0"/>
                        <a:t>•Suggested model has:</a:t>
                      </a:r>
                    </a:p>
                    <a:p>
                      <a:pPr marL="0" indent="0">
                        <a:buNone/>
                      </a:pPr>
                      <a:r>
                        <a:rPr lang="en-US" dirty="0"/>
                        <a:t> 94.43 percent accuracy </a:t>
                      </a:r>
                    </a:p>
                    <a:p>
                      <a:pPr marL="0" indent="0">
                        <a:buNone/>
                      </a:pPr>
                      <a:r>
                        <a:rPr lang="en-US" dirty="0"/>
                        <a:t>for non-COVID-19 viral pneumonia and normal (healthy) CXR pictures.</a:t>
                      </a:r>
                    </a:p>
                    <a:p>
                      <a:pPr marL="0" indent="0">
                        <a:buNone/>
                      </a:pPr>
                      <a:r>
                        <a:rPr lang="en-US" dirty="0"/>
                        <a:t>•The model has:</a:t>
                      </a:r>
                    </a:p>
                    <a:p>
                      <a:pPr marL="0" indent="0">
                        <a:buNone/>
                      </a:pPr>
                      <a:r>
                        <a:rPr lang="en-US" dirty="0"/>
                        <a:t> 91.43 percent accuracy</a:t>
                      </a:r>
                    </a:p>
                    <a:p>
                      <a:pPr marL="0" indent="0">
                        <a:buNone/>
                      </a:pPr>
                      <a:r>
                        <a:rPr lang="en-US" dirty="0"/>
                        <a:t>for bacterial pneumonia and normal CXR pictures.</a:t>
                      </a:r>
                    </a:p>
                    <a:p>
                      <a:pPr marL="0" indent="0">
                        <a:buNone/>
                      </a:pPr>
                      <a:r>
                        <a:rPr lang="en-US" dirty="0"/>
                        <a:t>•The model has:</a:t>
                      </a:r>
                    </a:p>
                    <a:p>
                      <a:pPr marL="0" indent="0">
                        <a:buNone/>
                      </a:pPr>
                      <a:r>
                        <a:rPr lang="en-US" dirty="0"/>
                        <a:t> 99.16 percent accuracy</a:t>
                      </a:r>
                    </a:p>
                    <a:p>
                      <a:pPr marL="0" indent="0">
                        <a:buNone/>
                      </a:pPr>
                      <a:r>
                        <a:rPr lang="en-US" dirty="0"/>
                        <a:t>for COVID-19 pneumonia and normal CXR pictures.</a:t>
                      </a:r>
                    </a:p>
                    <a:p>
                      <a:pPr marL="0" indent="0">
                        <a:buNone/>
                      </a:pPr>
                      <a:r>
                        <a:rPr lang="en-US" dirty="0"/>
                        <a:t>•The model achieved:</a:t>
                      </a:r>
                    </a:p>
                    <a:p>
                      <a:pPr marL="0" indent="0">
                        <a:buNone/>
                      </a:pPr>
                      <a:r>
                        <a:rPr lang="en-US" dirty="0"/>
                        <a:t>99.62 percent accuracy</a:t>
                      </a:r>
                    </a:p>
                    <a:p>
                      <a:pPr marL="0" indent="0">
                        <a:buNone/>
                      </a:pPr>
                      <a:r>
                        <a:rPr lang="en-US" dirty="0"/>
                        <a:t>when classifying CXR pictures of COVID-19 pneumonia and non-COVID-19 viral pneumonia.</a:t>
                      </a:r>
                    </a:p>
                    <a:p>
                      <a:endParaRPr lang="en-IN" dirty="0"/>
                    </a:p>
                  </a:txBody>
                  <a:tcPr/>
                </a:tc>
                <a:tc>
                  <a:txBody>
                    <a:bodyPr/>
                    <a:lstStyle/>
                    <a:p>
                      <a:r>
                        <a:rPr lang="en-US" dirty="0"/>
                        <a:t>•We used a small dataset of COVID-19 pneumonia. </a:t>
                      </a:r>
                    </a:p>
                    <a:p>
                      <a:endParaRPr lang="en-US" dirty="0"/>
                    </a:p>
                    <a:p>
                      <a:r>
                        <a:rPr lang="en-US" dirty="0"/>
                        <a:t>•This challenge makes it difficult to generalize our result. </a:t>
                      </a:r>
                    </a:p>
                    <a:p>
                      <a:endParaRPr lang="en-US" dirty="0"/>
                    </a:p>
                    <a:p>
                      <a:r>
                        <a:rPr lang="en-US" dirty="0"/>
                        <a:t>•In the future, we hope to acquire more dataset and to train the images using deeper neural networks such as pre-trained </a:t>
                      </a:r>
                      <a:r>
                        <a:rPr lang="en-US" dirty="0" err="1"/>
                        <a:t>GoogleNet</a:t>
                      </a:r>
                      <a:r>
                        <a:rPr lang="en-US" dirty="0"/>
                        <a:t> and </a:t>
                      </a:r>
                      <a:r>
                        <a:rPr lang="en-US" dirty="0" err="1"/>
                        <a:t>ResNet</a:t>
                      </a:r>
                      <a:r>
                        <a:rPr lang="en-US" dirty="0"/>
                        <a:t>. </a:t>
                      </a:r>
                    </a:p>
                    <a:p>
                      <a:endParaRPr lang="en-IN" dirty="0"/>
                    </a:p>
                  </a:txBody>
                  <a:tcPr/>
                </a:tc>
                <a:extLst>
                  <a:ext uri="{0D108BD9-81ED-4DB2-BD59-A6C34878D82A}">
                    <a16:rowId xmlns:a16="http://schemas.microsoft.com/office/drawing/2014/main" val="3999550224"/>
                  </a:ext>
                </a:extLst>
              </a:tr>
            </a:tbl>
          </a:graphicData>
        </a:graphic>
      </p:graphicFrame>
    </p:spTree>
    <p:extLst>
      <p:ext uri="{BB962C8B-B14F-4D97-AF65-F5344CB8AC3E}">
        <p14:creationId xmlns:p14="http://schemas.microsoft.com/office/powerpoint/2010/main" val="32787312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893</TotalTime>
  <Words>2133</Words>
  <Application>Microsoft Office PowerPoint</Application>
  <PresentationFormat>Widescreen</PresentationFormat>
  <Paragraphs>220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COVID19 Detection in lungs using CXR and deep learning</vt:lpstr>
      <vt:lpstr>Approval:</vt:lpstr>
      <vt:lpstr>Objective:</vt:lpstr>
      <vt:lpstr>Problem Statement:</vt:lpstr>
      <vt:lpstr>Research Paper 1: Using Artificial Intelligence to Detect COVID-19 and Community-acquired Pneumonia Based on Pulmonary CT: Evaluation of the Diagnostic Accuracy  Author:Lin Li BS , Lixin Qin PhD , Zeguo Xu BS , Youbing Yin PhD , Xin Wang PhD Year: March 2020</vt:lpstr>
      <vt:lpstr>Research Paper 2:Portable chest X-ray in coronavirus disease-19 (COVID-19)  Author:Adam Jacobi, Michael Chung, Adam Bernheim, Corey Eber Year: 6th April 2020</vt:lpstr>
      <vt:lpstr>PowerPoint Presentation</vt:lpstr>
      <vt:lpstr>Research Paper 3:Pneumonia Classification Using Deep Learning from Chest X‑ray Images During COVID‑19.  Author: Abdullahi Umar Ibrahim, Mehmet Ozsoz ,Sertan Serte, Fadi Al‑Turjman, Polycarp Shizawaliyi Yakoi. Year:21st October 2020</vt:lpstr>
      <vt:lpstr>PowerPoint Presentation</vt:lpstr>
      <vt:lpstr>   Research Paper 4:Convolutional Neural Network Model to Detect COVID-19 Patients Utilizing Chest X-ray Images. Author: Md. Shahriare Satu , Khair Ahammed , Mohammad Zoynul Abedinc, Md. Auhidur Rahman , Sheikh Mohammed Shariful Islam. Year:2021</vt:lpstr>
      <vt:lpstr>Research Paper 5:Deep-learning based detection of COVID-19 using lung ultrasound imagery  Author: Julia Diaz-Escobar Nelson E. Ordo´ñez-Guille´n , Salvador Villarreal-Reyes, Alejandro Galaviz-Mosqueda , Vitaly Kober, Rau´l Rivera-Rodriguez, Jose E. Lozano Rizk Year : August 31st 2021</vt:lpstr>
      <vt:lpstr>Research Paper 6:SOM-LWL method for identification of COVID19 on chest X-ray  Author: Ahmed Hamza Osman , Hani Moetque AljahdaliI , Sultan Menwer Altarrazi , Ali Ahmed Year: February 24th 2021</vt:lpstr>
      <vt:lpstr>Research Paper 7: Identification of COVID-19 samples from 2 chest X-Ray images using deep learning  Author: Md Mamunur Rahamana , Chen Lia, Yudong Yaob, Frank Kulwa Year: 11th July 2020</vt:lpstr>
      <vt:lpstr>Research Paper 8:CoroNet: A Deep Neural Network for Detection and Diagnosis of COVID-19 from Chest X-ray Images  Author: Asif Iqbal Khan , Junaid Latief Shah , Mohammad Mudasir Bhat Year: 30th May 2020</vt:lpstr>
      <vt:lpstr>Research Paper 9: CoroDet: A deep learning based classification for COVID-19 detection using chest X-ray images  Author: Emtiaz Hussaina , Mahmudul Hasan , Md Anisur Rahman , Ickjai Lee , Tasmi Tamanna , Mohammad Zavid Parvez  Year: 18th November 2020</vt:lpstr>
      <vt:lpstr>Research Paper 10:Transfer Learning Based Method for COVID-19 Detection From Chest X-ray Images  Author: Nayeeb Rashid , Md Adnan Faisal Hossain , Mohammad Ali , Mumtahina Islam Sukanya , Tanvir Mahmud , and Shaikh Anowarul Fattah Year: November 19th 2020</vt:lpstr>
      <vt:lpstr>Comparison between the models:</vt:lpstr>
      <vt:lpstr>PowerPoint Presentation</vt:lpstr>
      <vt:lpstr>PowerPoint Presentation</vt:lpstr>
      <vt:lpstr>Conclusion:</vt:lpstr>
      <vt:lpstr>References:</vt:lpstr>
      <vt:lpstr>References contd:</vt:lpstr>
      <vt:lpstr>References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Engineering and Technology Project – I SET5001</dc:title>
  <dc:creator>acer</dc:creator>
  <cp:lastModifiedBy>acer</cp:lastModifiedBy>
  <cp:revision>152</cp:revision>
  <dcterms:created xsi:type="dcterms:W3CDTF">2021-10-18T16:47:04Z</dcterms:created>
  <dcterms:modified xsi:type="dcterms:W3CDTF">2022-01-04T14:24:10Z</dcterms:modified>
</cp:coreProperties>
</file>