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6" r:id="rId5"/>
    <p:sldId id="258" r:id="rId6"/>
    <p:sldId id="259" r:id="rId7"/>
    <p:sldId id="263" r:id="rId8"/>
    <p:sldId id="264" r:id="rId9"/>
    <p:sldId id="265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0453E-7DA3-450E-8373-C9DFE9251BAF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293B-705A-4640-9F0B-AA3821694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71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0453E-7DA3-450E-8373-C9DFE9251BAF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293B-705A-4640-9F0B-AA3821694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19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0453E-7DA3-450E-8373-C9DFE9251BAF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293B-705A-4640-9F0B-AA3821694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3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0453E-7DA3-450E-8373-C9DFE9251BAF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293B-705A-4640-9F0B-AA3821694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11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0453E-7DA3-450E-8373-C9DFE9251BAF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293B-705A-4640-9F0B-AA3821694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99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0453E-7DA3-450E-8373-C9DFE9251BAF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293B-705A-4640-9F0B-AA3821694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49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0453E-7DA3-450E-8373-C9DFE9251BAF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293B-705A-4640-9F0B-AA3821694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5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0453E-7DA3-450E-8373-C9DFE9251BAF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293B-705A-4640-9F0B-AA3821694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66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0453E-7DA3-450E-8373-C9DFE9251BAF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293B-705A-4640-9F0B-AA3821694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74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0453E-7DA3-450E-8373-C9DFE9251BAF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293B-705A-4640-9F0B-AA3821694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35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0453E-7DA3-450E-8373-C9DFE9251BAF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293B-705A-4640-9F0B-AA3821694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95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0453E-7DA3-450E-8373-C9DFE9251BAF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E293B-705A-4640-9F0B-AA3821694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402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 diagram-analysis level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3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Lab task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smtClean="0"/>
              <a:t>an </a:t>
            </a:r>
            <a:r>
              <a:rPr lang="en-US" smtClean="0"/>
              <a:t>analysis level </a:t>
            </a:r>
            <a:r>
              <a:rPr lang="en-US"/>
              <a:t>class diagram for Just the Job in StarUML.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199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noun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</a:t>
            </a:r>
            <a:r>
              <a:rPr lang="en-US" dirty="0" smtClean="0"/>
              <a:t>identification </a:t>
            </a:r>
            <a:r>
              <a:rPr lang="en-US" dirty="0"/>
              <a:t>using noun </a:t>
            </a:r>
            <a:r>
              <a:rPr lang="en-US" dirty="0" smtClean="0"/>
              <a:t>analysis</a:t>
            </a:r>
          </a:p>
          <a:p>
            <a:pPr lvl="1"/>
            <a:r>
              <a:rPr lang="en-US" dirty="0"/>
              <a:t>First, find a complete but concise description of the </a:t>
            </a:r>
            <a:r>
              <a:rPr lang="en-US" dirty="0" smtClean="0"/>
              <a:t>system requirements.</a:t>
            </a:r>
          </a:p>
          <a:p>
            <a:pPr lvl="1"/>
            <a:r>
              <a:rPr lang="en-US" dirty="0"/>
              <a:t>Pick out all of the nouns and noun phrases and underline </a:t>
            </a:r>
            <a:r>
              <a:rPr lang="en-US" dirty="0" smtClean="0"/>
              <a:t>them</a:t>
            </a:r>
          </a:p>
          <a:p>
            <a:pPr lvl="1"/>
            <a:r>
              <a:rPr lang="en-US" dirty="0"/>
              <a:t>Reject unsuitable candidates by applying a list of rejection criteria</a:t>
            </a:r>
          </a:p>
        </p:txBody>
      </p:sp>
    </p:spTree>
    <p:extLst>
      <p:ext uri="{BB962C8B-B14F-4D97-AF65-F5344CB8AC3E}">
        <p14:creationId xmlns:p14="http://schemas.microsoft.com/office/powerpoint/2010/main" val="56984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rejection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Objects should be rejected if they </a:t>
            </a:r>
            <a:r>
              <a:rPr lang="en-US" dirty="0" smtClean="0"/>
              <a:t>are</a:t>
            </a:r>
          </a:p>
          <a:p>
            <a:pPr lvl="1"/>
            <a:r>
              <a:rPr lang="en-US" dirty="0" smtClean="0"/>
              <a:t>Attributes</a:t>
            </a:r>
          </a:p>
          <a:p>
            <a:pPr lvl="1"/>
            <a:r>
              <a:rPr lang="en-US" dirty="0" smtClean="0"/>
              <a:t>Redundant</a:t>
            </a:r>
          </a:p>
          <a:p>
            <a:pPr lvl="1"/>
            <a:r>
              <a:rPr lang="en-US" dirty="0"/>
              <a:t>Too </a:t>
            </a:r>
            <a:r>
              <a:rPr lang="en-US" dirty="0" smtClean="0"/>
              <a:t>vague</a:t>
            </a:r>
          </a:p>
          <a:p>
            <a:pPr lvl="1"/>
            <a:r>
              <a:rPr lang="en-US" dirty="0"/>
              <a:t>Too tied up with physical inputs and </a:t>
            </a:r>
            <a:r>
              <a:rPr lang="en-US" dirty="0" smtClean="0"/>
              <a:t>outputs</a:t>
            </a:r>
          </a:p>
          <a:p>
            <a:pPr lvl="1"/>
            <a:r>
              <a:rPr lang="en-US" dirty="0" smtClean="0"/>
              <a:t>Associations</a:t>
            </a:r>
          </a:p>
          <a:p>
            <a:pPr lvl="1"/>
            <a:r>
              <a:rPr lang="en-US" dirty="0"/>
              <a:t>Outside the scope of the </a:t>
            </a:r>
            <a:r>
              <a:rPr lang="en-US" dirty="0" smtClean="0"/>
              <a:t>system</a:t>
            </a:r>
          </a:p>
          <a:p>
            <a:pPr lvl="1"/>
            <a:r>
              <a:rPr lang="en-US" dirty="0"/>
              <a:t>Really an operation or </a:t>
            </a:r>
            <a:r>
              <a:rPr lang="en-US" dirty="0" smtClean="0"/>
              <a:t>event</a:t>
            </a:r>
          </a:p>
          <a:p>
            <a:pPr lvl="1"/>
            <a:r>
              <a:rPr lang="en-US" dirty="0"/>
              <a:t>Represent the whole system</a:t>
            </a:r>
          </a:p>
        </p:txBody>
      </p:sp>
    </p:spTree>
    <p:extLst>
      <p:ext uri="{BB962C8B-B14F-4D97-AF65-F5344CB8AC3E}">
        <p14:creationId xmlns:p14="http://schemas.microsoft.com/office/powerpoint/2010/main" val="112439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local railway station is going to install automatic ticket dispensing machines. Each machine will be able to give passengers up-to-date train timetable and ticket price information. The machines must also issue tickets and transfer statistics about ticket sales to a central computer system. Railway staff must be able to update ticket prices and timetable information.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11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Your local </a:t>
            </a:r>
            <a:r>
              <a:rPr lang="en-US" dirty="0">
                <a:solidFill>
                  <a:srgbClr val="FF0000"/>
                </a:solidFill>
              </a:rPr>
              <a:t>railway station </a:t>
            </a:r>
            <a:r>
              <a:rPr lang="en-US" dirty="0"/>
              <a:t>is going to install </a:t>
            </a:r>
            <a:r>
              <a:rPr lang="en-US" dirty="0" smtClean="0"/>
              <a:t>automatic </a:t>
            </a:r>
            <a:r>
              <a:rPr lang="en-US" dirty="0" smtClean="0">
                <a:solidFill>
                  <a:srgbClr val="FF0000"/>
                </a:solidFill>
              </a:rPr>
              <a:t>ticket </a:t>
            </a:r>
            <a:r>
              <a:rPr lang="en-US" dirty="0">
                <a:solidFill>
                  <a:srgbClr val="FF0000"/>
                </a:solidFill>
              </a:rPr>
              <a:t>dispensing machines</a:t>
            </a:r>
            <a:r>
              <a:rPr lang="en-US" dirty="0"/>
              <a:t>. Each machine will be able </a:t>
            </a:r>
            <a:r>
              <a:rPr lang="en-US" dirty="0" smtClean="0"/>
              <a:t>to give </a:t>
            </a:r>
            <a:r>
              <a:rPr lang="en-US" dirty="0">
                <a:solidFill>
                  <a:srgbClr val="FF0000"/>
                </a:solidFill>
              </a:rPr>
              <a:t>passengers</a:t>
            </a:r>
            <a:r>
              <a:rPr lang="en-US" dirty="0"/>
              <a:t> up-to-date train </a:t>
            </a:r>
            <a:r>
              <a:rPr lang="en-US" dirty="0">
                <a:solidFill>
                  <a:srgbClr val="FF0000"/>
                </a:solidFill>
              </a:rPr>
              <a:t>timetable</a:t>
            </a:r>
            <a:r>
              <a:rPr lang="en-US" dirty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ticket price </a:t>
            </a:r>
            <a:r>
              <a:rPr lang="en-US" dirty="0">
                <a:solidFill>
                  <a:srgbClr val="FF0000"/>
                </a:solidFill>
              </a:rPr>
              <a:t>information</a:t>
            </a:r>
            <a:r>
              <a:rPr lang="en-US" dirty="0"/>
              <a:t>. The machines must also issue </a:t>
            </a:r>
            <a:r>
              <a:rPr lang="en-US" dirty="0" smtClean="0">
                <a:solidFill>
                  <a:srgbClr val="FF0000"/>
                </a:solidFill>
              </a:rPr>
              <a:t>tickets</a:t>
            </a:r>
            <a:r>
              <a:rPr lang="en-US" dirty="0" smtClean="0"/>
              <a:t> and </a:t>
            </a:r>
            <a:r>
              <a:rPr lang="en-US" dirty="0"/>
              <a:t>transfer </a:t>
            </a:r>
            <a:r>
              <a:rPr lang="en-US" dirty="0">
                <a:solidFill>
                  <a:srgbClr val="FF0000"/>
                </a:solidFill>
              </a:rPr>
              <a:t>statistics </a:t>
            </a:r>
            <a:r>
              <a:rPr lang="en-US" dirty="0"/>
              <a:t>about </a:t>
            </a:r>
            <a:r>
              <a:rPr lang="en-US" dirty="0">
                <a:solidFill>
                  <a:srgbClr val="FF0000"/>
                </a:solidFill>
              </a:rPr>
              <a:t>ticket sales </a:t>
            </a:r>
            <a:r>
              <a:rPr lang="en-US" dirty="0"/>
              <a:t>to a central </a:t>
            </a:r>
            <a:r>
              <a:rPr lang="en-US" dirty="0" smtClean="0">
                <a:solidFill>
                  <a:srgbClr val="FF0000"/>
                </a:solidFill>
              </a:rPr>
              <a:t>computer system</a:t>
            </a:r>
            <a:r>
              <a:rPr lang="en-US" dirty="0"/>
              <a:t>. Railway </a:t>
            </a:r>
            <a:r>
              <a:rPr lang="en-US" dirty="0">
                <a:solidFill>
                  <a:srgbClr val="FF0000"/>
                </a:solidFill>
              </a:rPr>
              <a:t>staff </a:t>
            </a:r>
            <a:r>
              <a:rPr lang="en-US" dirty="0"/>
              <a:t>must be able to update </a:t>
            </a:r>
            <a:r>
              <a:rPr lang="en-US" dirty="0" smtClean="0"/>
              <a:t>ticket prices </a:t>
            </a:r>
            <a:r>
              <a:rPr lang="en-US" dirty="0"/>
              <a:t>and timetable information.</a:t>
            </a:r>
          </a:p>
        </p:txBody>
      </p:sp>
    </p:spTree>
    <p:extLst>
      <p:ext uri="{BB962C8B-B14F-4D97-AF65-F5344CB8AC3E}">
        <p14:creationId xmlns:p14="http://schemas.microsoft.com/office/powerpoint/2010/main" val="427919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Rejected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railway </a:t>
            </a:r>
            <a:r>
              <a:rPr lang="en-US" dirty="0" smtClean="0">
                <a:solidFill>
                  <a:srgbClr val="FF0000"/>
                </a:solidFill>
              </a:rPr>
              <a:t>station </a:t>
            </a:r>
            <a:r>
              <a:rPr lang="en-US" dirty="0" smtClean="0"/>
              <a:t>(outside the scope of the system)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ticket </a:t>
            </a:r>
            <a:r>
              <a:rPr lang="en-US" dirty="0">
                <a:solidFill>
                  <a:srgbClr val="FF0000"/>
                </a:solidFill>
              </a:rPr>
              <a:t>dispensing </a:t>
            </a:r>
            <a:r>
              <a:rPr lang="en-US" dirty="0" smtClean="0">
                <a:solidFill>
                  <a:srgbClr val="FF0000"/>
                </a:solidFill>
              </a:rPr>
              <a:t>machines </a:t>
            </a:r>
            <a:r>
              <a:rPr lang="en-US" dirty="0" smtClean="0"/>
              <a:t>(whole system)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Passengers </a:t>
            </a:r>
            <a:r>
              <a:rPr lang="en-US" dirty="0" smtClean="0"/>
              <a:t>(outside the scope of the system - system users)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ticket </a:t>
            </a:r>
            <a:r>
              <a:rPr lang="en-US" dirty="0">
                <a:solidFill>
                  <a:srgbClr val="FF0000"/>
                </a:solidFill>
              </a:rPr>
              <a:t>price </a:t>
            </a:r>
            <a:r>
              <a:rPr lang="en-US" dirty="0" smtClean="0">
                <a:solidFill>
                  <a:srgbClr val="FF0000"/>
                </a:solidFill>
              </a:rPr>
              <a:t>information </a:t>
            </a:r>
            <a:r>
              <a:rPr lang="en-US" dirty="0" smtClean="0"/>
              <a:t>(attribute of ticket information)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Tickets </a:t>
            </a:r>
            <a:r>
              <a:rPr lang="en-US" dirty="0" smtClean="0"/>
              <a:t>(output of the system)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Statistics </a:t>
            </a:r>
            <a:r>
              <a:rPr lang="en-US" dirty="0" smtClean="0"/>
              <a:t>(Redundant/ duplicates ticket sales)</a:t>
            </a:r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computer </a:t>
            </a:r>
            <a:r>
              <a:rPr lang="en-US" dirty="0" smtClean="0">
                <a:solidFill>
                  <a:srgbClr val="FF0000"/>
                </a:solidFill>
              </a:rPr>
              <a:t>system </a:t>
            </a:r>
            <a:r>
              <a:rPr lang="en-US" dirty="0" smtClean="0"/>
              <a:t>(outside the scope of the system)</a:t>
            </a:r>
          </a:p>
          <a:p>
            <a:r>
              <a:rPr lang="en-US" dirty="0">
                <a:solidFill>
                  <a:srgbClr val="FF0000"/>
                </a:solidFill>
              </a:rPr>
              <a:t>Railway staff </a:t>
            </a:r>
            <a:r>
              <a:rPr lang="en-US" dirty="0" smtClean="0"/>
              <a:t>(outside the scope of the system- system users)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13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Timetable</a:t>
            </a:r>
          </a:p>
          <a:p>
            <a:r>
              <a:rPr lang="en-US" dirty="0" smtClean="0"/>
              <a:t>Ticket information</a:t>
            </a:r>
          </a:p>
          <a:p>
            <a:r>
              <a:rPr lang="en-US" dirty="0"/>
              <a:t>T</a:t>
            </a:r>
            <a:r>
              <a:rPr lang="en-US" dirty="0" smtClean="0"/>
              <a:t>icket sales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07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Identify the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attributes will appear as nouns in the text being analysed</a:t>
            </a:r>
          </a:p>
          <a:p>
            <a:endParaRPr lang="en-US" dirty="0" smtClean="0"/>
          </a:p>
          <a:p>
            <a:r>
              <a:rPr lang="en-US" dirty="0" smtClean="0"/>
              <a:t>attributes </a:t>
            </a:r>
            <a:r>
              <a:rPr lang="en-US" dirty="0"/>
              <a:t>belong in the class that </a:t>
            </a:r>
            <a:r>
              <a:rPr lang="en-US" dirty="0" smtClean="0"/>
              <a:t>they describe</a:t>
            </a:r>
          </a:p>
        </p:txBody>
      </p:sp>
    </p:spTree>
    <p:extLst>
      <p:ext uri="{BB962C8B-B14F-4D97-AF65-F5344CB8AC3E}">
        <p14:creationId xmlns:p14="http://schemas.microsoft.com/office/powerpoint/2010/main" val="376919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Identify relationships between the classes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this stage (analysis) model real-life relationships that we think might be useful</a:t>
            </a:r>
          </a:p>
          <a:p>
            <a:endParaRPr lang="en-US" dirty="0" smtClean="0"/>
          </a:p>
          <a:p>
            <a:r>
              <a:rPr lang="en-US" dirty="0" smtClean="0"/>
              <a:t>Associations and multiplicity</a:t>
            </a:r>
          </a:p>
          <a:p>
            <a:endParaRPr lang="en-US" dirty="0" smtClean="0"/>
          </a:p>
          <a:p>
            <a:r>
              <a:rPr lang="en-US" dirty="0" smtClean="0"/>
              <a:t>Generalization and inheritance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63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BE2948A56BF14682B527C4BC5587D2" ma:contentTypeVersion="4" ma:contentTypeDescription="Create a new document." ma:contentTypeScope="" ma:versionID="1d93cc3e424607ba5dc2012cf49769af">
  <xsd:schema xmlns:xsd="http://www.w3.org/2001/XMLSchema" xmlns:xs="http://www.w3.org/2001/XMLSchema" xmlns:p="http://schemas.microsoft.com/office/2006/metadata/properties" xmlns:ns2="7a508df0-c27d-48f3-9bf0-191ae966e122" targetNamespace="http://schemas.microsoft.com/office/2006/metadata/properties" ma:root="true" ma:fieldsID="fd95fcff5a92311944213d821816a7b8" ns2:_="">
    <xsd:import namespace="7a508df0-c27d-48f3-9bf0-191ae966e1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508df0-c27d-48f3-9bf0-191ae966e1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A3F4395-25E0-4C7E-B4FD-B52EE4589866}"/>
</file>

<file path=customXml/itemProps2.xml><?xml version="1.0" encoding="utf-8"?>
<ds:datastoreItem xmlns:ds="http://schemas.openxmlformats.org/officeDocument/2006/customXml" ds:itemID="{5DC8C8C5-B158-4D6F-B38C-2D129BB20679}"/>
</file>

<file path=customXml/itemProps3.xml><?xml version="1.0" encoding="utf-8"?>
<ds:datastoreItem xmlns:ds="http://schemas.openxmlformats.org/officeDocument/2006/customXml" ds:itemID="{6E352141-37B8-494A-B988-4FE0730841EF}"/>
</file>

<file path=docProps/app.xml><?xml version="1.0" encoding="utf-8"?>
<Properties xmlns="http://schemas.openxmlformats.org/officeDocument/2006/extended-properties" xmlns:vt="http://schemas.openxmlformats.org/officeDocument/2006/docPropsVTypes">
  <TotalTime>1051</TotalTime>
  <Words>346</Words>
  <Application>Microsoft Office PowerPoint</Application>
  <PresentationFormat>On-screen Show (4:3)</PresentationFormat>
  <Paragraphs>48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Class diagram-analysis level</vt:lpstr>
      <vt:lpstr>noun analysis</vt:lpstr>
      <vt:lpstr>rejection criteria</vt:lpstr>
      <vt:lpstr>case</vt:lpstr>
      <vt:lpstr>case</vt:lpstr>
      <vt:lpstr>Rejected objects</vt:lpstr>
      <vt:lpstr>Possible classes</vt:lpstr>
      <vt:lpstr>Identify the attributes</vt:lpstr>
      <vt:lpstr> Identify relationships between the classes </vt:lpstr>
      <vt:lpstr>Lab task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diagram</dc:title>
  <dc:creator>Windows User</dc:creator>
  <cp:lastModifiedBy>Alok Chauhan</cp:lastModifiedBy>
  <cp:revision>9</cp:revision>
  <dcterms:created xsi:type="dcterms:W3CDTF">2021-03-15T15:41:42Z</dcterms:created>
  <dcterms:modified xsi:type="dcterms:W3CDTF">2022-08-01T05:28:06Z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0x01010096BE2948A56BF14682B527C4BC5587D2</vt:lpwstr>
  </property>
</Properties>
</file>