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864-343C-4B50-AFA4-45A81914407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7F11-D645-4586-9382-94E9277A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864-343C-4B50-AFA4-45A81914407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7F11-D645-4586-9382-94E9277A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1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864-343C-4B50-AFA4-45A81914407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7F11-D645-4586-9382-94E9277A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864-343C-4B50-AFA4-45A81914407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7F11-D645-4586-9382-94E9277A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864-343C-4B50-AFA4-45A81914407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7F11-D645-4586-9382-94E9277A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6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864-343C-4B50-AFA4-45A81914407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7F11-D645-4586-9382-94E9277A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864-343C-4B50-AFA4-45A81914407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7F11-D645-4586-9382-94E9277A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864-343C-4B50-AFA4-45A81914407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7F11-D645-4586-9382-94E9277A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864-343C-4B50-AFA4-45A81914407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7F11-D645-4586-9382-94E9277A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864-343C-4B50-AFA4-45A81914407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7F11-D645-4586-9382-94E9277A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3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864-343C-4B50-AFA4-45A81914407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7F11-D645-4586-9382-94E9277A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0864-343C-4B50-AFA4-45A81914407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F7F11-D645-4586-9382-94E9277A4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Micro Process: The Analysis and</a:t>
            </a:r>
            <a:br>
              <a:rPr lang="en-US" dirty="0" smtClean="0"/>
            </a:br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00263"/>
            <a:ext cx="9067800" cy="399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0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Micro Process: The Analysis and</a:t>
            </a:r>
            <a:br>
              <a:rPr lang="en-US" dirty="0" smtClean="0"/>
            </a:br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 dimensions—levels of abstraction and content (activities and work products)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41997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1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2195513"/>
            <a:ext cx="40862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7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81213"/>
            <a:ext cx="76485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7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Traits of Successful Projects</a:t>
            </a:r>
          </a:p>
          <a:p>
            <a:pPr lvl="1"/>
            <a:r>
              <a:rPr lang="en-US" dirty="0" smtClean="0"/>
              <a:t>Existence of a strong architectural vision</a:t>
            </a:r>
          </a:p>
          <a:p>
            <a:pPr lvl="2"/>
            <a:r>
              <a:rPr lang="en-US" dirty="0" smtClean="0"/>
              <a:t>well-defined layers of abstraction</a:t>
            </a:r>
          </a:p>
          <a:p>
            <a:pPr lvl="2"/>
            <a:r>
              <a:rPr lang="en-US" dirty="0" smtClean="0"/>
              <a:t>clear separation of concerns between the interface and implementation of each layer</a:t>
            </a:r>
          </a:p>
          <a:p>
            <a:pPr lvl="2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Application of a well-managed iterative and incremental development lifecycle</a:t>
            </a:r>
          </a:p>
          <a:p>
            <a:pPr lvl="2"/>
            <a:r>
              <a:rPr lang="en-US" dirty="0" smtClean="0"/>
              <a:t>functionality of the system is developed in a successive series of releases (iterative) of increasing completeness (incremental)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5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advantages of an iterative/ evolutionary development approach</a:t>
            </a:r>
          </a:p>
          <a:p>
            <a:pPr lvl="1"/>
            <a:r>
              <a:rPr lang="en-US" dirty="0" smtClean="0"/>
              <a:t>Requirements changes are accommodated</a:t>
            </a:r>
          </a:p>
          <a:p>
            <a:pPr lvl="1"/>
            <a:r>
              <a:rPr lang="en-US" dirty="0" smtClean="0"/>
              <a:t>no “big bang” integration effort</a:t>
            </a:r>
          </a:p>
          <a:p>
            <a:pPr lvl="1"/>
            <a:r>
              <a:rPr lang="en-US" dirty="0" smtClean="0"/>
              <a:t>Risks are addressed early</a:t>
            </a:r>
          </a:p>
          <a:p>
            <a:pPr lvl="1"/>
            <a:r>
              <a:rPr lang="en-US" dirty="0" smtClean="0"/>
              <a:t>Tactical changes to the product are possible</a:t>
            </a:r>
          </a:p>
          <a:p>
            <a:pPr lvl="1"/>
            <a:r>
              <a:rPr lang="en-US" dirty="0" smtClean="0"/>
              <a:t>Reuse is facilitated</a:t>
            </a:r>
          </a:p>
          <a:p>
            <a:pPr lvl="1"/>
            <a:r>
              <a:rPr lang="en-US" dirty="0" smtClean="0"/>
              <a:t>Defects can be found earlier and corrected</a:t>
            </a:r>
          </a:p>
          <a:p>
            <a:pPr lvl="1"/>
            <a:r>
              <a:rPr lang="en-US" dirty="0" smtClean="0"/>
              <a:t>Project personnel are employed more effectively</a:t>
            </a:r>
          </a:p>
          <a:p>
            <a:pPr lvl="1"/>
            <a:r>
              <a:rPr lang="en-US" dirty="0" smtClean="0"/>
              <a:t>Team members learn along the way</a:t>
            </a:r>
          </a:p>
          <a:p>
            <a:pPr lvl="1"/>
            <a:r>
              <a:rPr lang="en-US" dirty="0" smtClean="0"/>
              <a:t>The development process can be refined and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Toward a Rational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agile processes</a:t>
            </a:r>
          </a:p>
          <a:p>
            <a:pPr lvl="1"/>
            <a:r>
              <a:rPr lang="en-US" dirty="0" smtClean="0"/>
              <a:t>Lightweight and sparse, less ceremony</a:t>
            </a:r>
          </a:p>
          <a:p>
            <a:pPr lvl="1"/>
            <a:r>
              <a:rPr lang="en-US" dirty="0" smtClean="0"/>
              <a:t>Reliant on the tacit knowledge of the team members </a:t>
            </a:r>
          </a:p>
          <a:p>
            <a:pPr lvl="1"/>
            <a:r>
              <a:rPr lang="en-US" dirty="0" smtClean="0"/>
              <a:t>Tactically focused rather than strategic</a:t>
            </a:r>
          </a:p>
          <a:p>
            <a:pPr lvl="1"/>
            <a:r>
              <a:rPr lang="en-US" dirty="0" smtClean="0"/>
              <a:t>Iterative and incremental</a:t>
            </a:r>
          </a:p>
          <a:p>
            <a:pPr lvl="1"/>
            <a:r>
              <a:rPr lang="en-US" dirty="0" smtClean="0"/>
              <a:t>Heavily reliant on customer collaboration</a:t>
            </a:r>
          </a:p>
          <a:p>
            <a:pPr lvl="1"/>
            <a:r>
              <a:rPr lang="en-US" dirty="0" smtClean="0"/>
              <a:t>Self-organizing and managing</a:t>
            </a:r>
          </a:p>
          <a:p>
            <a:pPr lvl="1"/>
            <a:r>
              <a:rPr lang="en-US" dirty="0" smtClean="0"/>
              <a:t>Emergent as opposed to predetermined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Toward a Rational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plan-driven processes</a:t>
            </a:r>
          </a:p>
          <a:p>
            <a:pPr lvl="1"/>
            <a:r>
              <a:rPr lang="en-US" dirty="0" smtClean="0"/>
              <a:t>More heavyweight, more ceremony</a:t>
            </a:r>
          </a:p>
          <a:p>
            <a:pPr lvl="1"/>
            <a:r>
              <a:rPr lang="en-US" dirty="0" smtClean="0"/>
              <a:t>Reliant on well-documented processes</a:t>
            </a:r>
          </a:p>
          <a:p>
            <a:pPr lvl="1"/>
            <a:r>
              <a:rPr lang="en-US" dirty="0" smtClean="0"/>
              <a:t>Strategically focused rather than tactically focused</a:t>
            </a:r>
          </a:p>
          <a:p>
            <a:pPr lvl="1"/>
            <a:r>
              <a:rPr lang="en-US" dirty="0" smtClean="0"/>
              <a:t>Reliant on a customer contract</a:t>
            </a:r>
          </a:p>
          <a:p>
            <a:pPr lvl="1"/>
            <a:r>
              <a:rPr lang="en-US" dirty="0" smtClean="0"/>
              <a:t>Managed and controlled</a:t>
            </a:r>
          </a:p>
          <a:p>
            <a:pPr lvl="1"/>
            <a:r>
              <a:rPr lang="en-US" dirty="0" smtClean="0"/>
              <a:t>Defined up front and then continually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Macro Process: The Software</a:t>
            </a:r>
            <a:br>
              <a:rPr lang="en-US" dirty="0" smtClean="0"/>
            </a:br>
            <a:r>
              <a:rPr lang="en-US" dirty="0" smtClean="0"/>
              <a:t>Development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RUP lifecycle</a:t>
            </a:r>
          </a:p>
          <a:p>
            <a:r>
              <a:rPr lang="en-US" dirty="0" smtClean="0"/>
              <a:t>Two dimensions, content and time—what is done and when it is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Macro Process Content Dimension—</a:t>
            </a:r>
            <a:br>
              <a:rPr lang="en-US" sz="2800" dirty="0" smtClean="0"/>
            </a:br>
            <a:r>
              <a:rPr lang="en-US" sz="2800" dirty="0" smtClean="0"/>
              <a:t>Disciplines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09800"/>
            <a:ext cx="8763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0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Macro Process Time Dimension—</a:t>
            </a:r>
            <a:br>
              <a:rPr lang="en-US" dirty="0" smtClean="0"/>
            </a:br>
            <a:r>
              <a:rPr lang="en-US" dirty="0" smtClean="0"/>
              <a:t>Milestones and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47800"/>
            <a:ext cx="9144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9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Macro Process Time Dimension—</a:t>
            </a:r>
            <a:br>
              <a:rPr lang="en-US" dirty="0" smtClean="0"/>
            </a:br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33" y="1524000"/>
            <a:ext cx="75914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2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BE2948A56BF14682B527C4BC5587D2" ma:contentTypeVersion="4" ma:contentTypeDescription="Create a new document." ma:contentTypeScope="" ma:versionID="1d93cc3e424607ba5dc2012cf49769af">
  <xsd:schema xmlns:xsd="http://www.w3.org/2001/XMLSchema" xmlns:xs="http://www.w3.org/2001/XMLSchema" xmlns:p="http://schemas.microsoft.com/office/2006/metadata/properties" xmlns:ns2="7a508df0-c27d-48f3-9bf0-191ae966e122" targetNamespace="http://schemas.microsoft.com/office/2006/metadata/properties" ma:root="true" ma:fieldsID="fd95fcff5a92311944213d821816a7b8" ns2:_="">
    <xsd:import namespace="7a508df0-c27d-48f3-9bf0-191ae966e1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08df0-c27d-48f3-9bf0-191ae966e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AB4892-DB4E-477B-A478-C4760C00A5DD}"/>
</file>

<file path=customXml/itemProps2.xml><?xml version="1.0" encoding="utf-8"?>
<ds:datastoreItem xmlns:ds="http://schemas.openxmlformats.org/officeDocument/2006/customXml" ds:itemID="{C2872803-1626-43D3-9BE2-4DD043339780}"/>
</file>

<file path=customXml/itemProps3.xml><?xml version="1.0" encoding="utf-8"?>
<ds:datastoreItem xmlns:ds="http://schemas.openxmlformats.org/officeDocument/2006/customXml" ds:itemID="{F06ACD4F-5577-4844-92F0-116F049AA40A}"/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271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Process</vt:lpstr>
      <vt:lpstr>First Principles</vt:lpstr>
      <vt:lpstr>First Principles</vt:lpstr>
      <vt:lpstr>Toward a Rational Development Process</vt:lpstr>
      <vt:lpstr>Toward a Rational Development Process</vt:lpstr>
      <vt:lpstr>The Macro Process: The Software Development Lifecycle</vt:lpstr>
      <vt:lpstr>The Macro Process Content Dimension— Disciplines</vt:lpstr>
      <vt:lpstr>The Macro Process Time Dimension— Milestones and Phases</vt:lpstr>
      <vt:lpstr>The Macro Process Time Dimension— Iterations</vt:lpstr>
      <vt:lpstr>The Micro Process: The Analysis and Design Process</vt:lpstr>
      <vt:lpstr>The Micro Process: The Analysis and Design Process</vt:lpstr>
      <vt:lpstr>Levels of Abstraction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Alok Chauhan</dc:creator>
  <cp:lastModifiedBy>Alok Chauhan</cp:lastModifiedBy>
  <cp:revision>9</cp:revision>
  <dcterms:created xsi:type="dcterms:W3CDTF">2022-08-03T08:37:36Z</dcterms:created>
  <dcterms:modified xsi:type="dcterms:W3CDTF">2022-08-04T11:57:05Z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0x01010096BE2948A56BF14682B527C4BC5587D2</vt:lpwstr>
  </property>
</Properties>
</file>