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70888" autoAdjust="0"/>
  </p:normalViewPr>
  <p:slideViewPr>
    <p:cSldViewPr>
      <p:cViewPr varScale="1">
        <p:scale>
          <a:sx n="58" d="100"/>
          <a:sy n="58" d="100"/>
        </p:scale>
        <p:origin x="2189"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8A7A78-12C9-42ED-A89F-946C4B9DEC8A}" type="datetimeFigureOut">
              <a:rPr lang="en-IN" smtClean="0"/>
              <a:t>19-01-2024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FD9878-5C31-4F33-954C-CE7CF1630892}" type="slidenum">
              <a:rPr lang="en-IN" smtClean="0"/>
              <a:t>‹#›</a:t>
            </a:fld>
            <a:endParaRPr lang="en-IN"/>
          </a:p>
        </p:txBody>
      </p:sp>
    </p:spTree>
    <p:extLst>
      <p:ext uri="{BB962C8B-B14F-4D97-AF65-F5344CB8AC3E}">
        <p14:creationId xmlns:p14="http://schemas.microsoft.com/office/powerpoint/2010/main" val="1779955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12121"/>
                </a:solidFill>
                <a:effectLst/>
                <a:latin typeface="open sans" panose="020B0606030504020204" pitchFamily="34" charset="0"/>
              </a:rPr>
              <a:t>Dependency</a:t>
            </a:r>
            <a:br>
              <a:rPr lang="en-US" dirty="0"/>
            </a:br>
            <a:br>
              <a:rPr lang="en-US" dirty="0"/>
            </a:br>
            <a:r>
              <a:rPr lang="en-US" b="0" i="0" dirty="0" err="1">
                <a:solidFill>
                  <a:srgbClr val="212121"/>
                </a:solidFill>
                <a:effectLst/>
                <a:latin typeface="open sans" panose="020B0606030504020204" pitchFamily="34" charset="0"/>
              </a:rPr>
              <a:t>Dependency</a:t>
            </a:r>
            <a:r>
              <a:rPr lang="en-US" b="0" i="0" dirty="0">
                <a:solidFill>
                  <a:srgbClr val="212121"/>
                </a:solidFill>
                <a:effectLst/>
                <a:latin typeface="open sans" panose="020B0606030504020204" pitchFamily="34" charset="0"/>
              </a:rPr>
              <a:t> is defined as a relation between two classes, where one class depends on another class but another class may or not may depend on the first </a:t>
            </a:r>
            <a:r>
              <a:rPr lang="en-US" b="0" i="0" dirty="0" err="1">
                <a:solidFill>
                  <a:srgbClr val="212121"/>
                </a:solidFill>
                <a:effectLst/>
                <a:latin typeface="open sans" panose="020B0606030504020204" pitchFamily="34" charset="0"/>
              </a:rPr>
              <a:t>class.So</a:t>
            </a:r>
            <a:r>
              <a:rPr lang="en-US" b="0" i="0" dirty="0">
                <a:solidFill>
                  <a:srgbClr val="212121"/>
                </a:solidFill>
                <a:effectLst/>
                <a:latin typeface="open sans" panose="020B0606030504020204" pitchFamily="34" charset="0"/>
              </a:rPr>
              <a:t> any change in one of the classes may affect the functionality of the other class, that depends on the first one.</a:t>
            </a:r>
          </a:p>
          <a:p>
            <a:endParaRPr lang="en-US" b="0" i="0" dirty="0">
              <a:solidFill>
                <a:srgbClr val="212121"/>
              </a:solidFill>
              <a:effectLst/>
              <a:latin typeface="open sans" panose="020B0606030504020204" pitchFamily="34" charset="0"/>
            </a:endParaRPr>
          </a:p>
          <a:p>
            <a:endParaRPr lang="en-US" b="0" i="0" dirty="0">
              <a:solidFill>
                <a:srgbClr val="212121"/>
              </a:solidFill>
              <a:effectLst/>
              <a:latin typeface="open sans" panose="020B0606030504020204" pitchFamily="34" charset="0"/>
            </a:endParaRPr>
          </a:p>
          <a:p>
            <a:r>
              <a:rPr lang="en-US" b="1" i="0" dirty="0">
                <a:solidFill>
                  <a:srgbClr val="212121"/>
                </a:solidFill>
                <a:effectLst/>
                <a:latin typeface="open sans" panose="020B0606030504020204" pitchFamily="34" charset="0"/>
              </a:rPr>
              <a:t>Generalization</a:t>
            </a:r>
            <a:br>
              <a:rPr lang="en-US" dirty="0"/>
            </a:br>
            <a:br>
              <a:rPr lang="en-US" dirty="0"/>
            </a:br>
            <a:r>
              <a:rPr lang="en-US" b="0" i="0" dirty="0">
                <a:solidFill>
                  <a:srgbClr val="212121"/>
                </a:solidFill>
                <a:effectLst/>
                <a:latin typeface="open sans" panose="020B0606030504020204" pitchFamily="34" charset="0"/>
              </a:rPr>
              <a:t>All of us know about the concept of inheritance. It is nothing but a kind of generalization. We define it simply with a base class having some properties, functions and so on. A new class will be derived from this base class and the child class will have access to all the functionality of the base or parent class (of course depending on the access modifiers defined on the base class members).</a:t>
            </a:r>
          </a:p>
          <a:p>
            <a:endParaRPr lang="en-US" b="0" i="0" dirty="0">
              <a:solidFill>
                <a:srgbClr val="212121"/>
              </a:solidFill>
              <a:effectLst/>
              <a:latin typeface="open sans" panose="020B0606030504020204" pitchFamily="34" charset="0"/>
            </a:endParaRPr>
          </a:p>
          <a:p>
            <a:endParaRPr lang="en-US" b="0" i="0" dirty="0">
              <a:solidFill>
                <a:srgbClr val="212121"/>
              </a:solidFill>
              <a:effectLst/>
              <a:latin typeface="open sans" panose="020B0606030504020204" pitchFamily="34" charset="0"/>
            </a:endParaRPr>
          </a:p>
          <a:p>
            <a:endParaRPr lang="en-US" b="0" i="0" dirty="0">
              <a:solidFill>
                <a:srgbClr val="212121"/>
              </a:solidFill>
              <a:effectLst/>
              <a:latin typeface="open sans" panose="020B0606030504020204" pitchFamily="34" charset="0"/>
            </a:endParaRPr>
          </a:p>
          <a:p>
            <a:r>
              <a:rPr lang="en-US" b="1" i="0" dirty="0">
                <a:solidFill>
                  <a:srgbClr val="212121"/>
                </a:solidFill>
                <a:effectLst/>
                <a:latin typeface="open sans" panose="020B0606030504020204" pitchFamily="34" charset="0"/>
              </a:rPr>
              <a:t>Association</a:t>
            </a:r>
            <a:br>
              <a:rPr lang="en-US" dirty="0"/>
            </a:br>
            <a:br>
              <a:rPr lang="en-US" dirty="0"/>
            </a:br>
            <a:r>
              <a:rPr lang="en-US" b="0" i="0" dirty="0" err="1">
                <a:solidFill>
                  <a:srgbClr val="212121"/>
                </a:solidFill>
                <a:effectLst/>
                <a:latin typeface="open sans" panose="020B0606030504020204" pitchFamily="34" charset="0"/>
              </a:rPr>
              <a:t>Association</a:t>
            </a:r>
            <a:r>
              <a:rPr lang="en-US" b="0" i="0" dirty="0">
                <a:solidFill>
                  <a:srgbClr val="212121"/>
                </a:solidFill>
                <a:effectLst/>
                <a:latin typeface="open sans" panose="020B0606030504020204" pitchFamily="34" charset="0"/>
              </a:rPr>
              <a:t> is defined as a structural relationship, that conceptually means that the two components are linked to each other. This kind of relation is also referred to as a using relationship, where one class instance uses the other class instance or vice-versa, or both may be using each other. But the main point is, the lifetime of the instances of the two classes are independent of each other and there is no ownership between two classes.</a:t>
            </a:r>
            <a:br>
              <a:rPr lang="en-US" dirty="0"/>
            </a:br>
            <a:br>
              <a:rPr lang="en-US" dirty="0"/>
            </a:br>
            <a:r>
              <a:rPr lang="en-US" b="0" i="0" dirty="0">
                <a:solidFill>
                  <a:srgbClr val="212121"/>
                </a:solidFill>
                <a:effectLst/>
                <a:latin typeface="open sans" panose="020B0606030504020204" pitchFamily="34" charset="0"/>
              </a:rPr>
              <a:t>For example, consider the same example of a Student-Teacher relationship. Conceptually speaking, each student can be associated with multiple teachers and each teacher can be associated with multiple students.</a:t>
            </a:r>
          </a:p>
          <a:p>
            <a:endParaRPr lang="en-US" b="0" i="0" dirty="0">
              <a:solidFill>
                <a:srgbClr val="212121"/>
              </a:solidFill>
              <a:effectLst/>
              <a:latin typeface="open sans" panose="020B0606030504020204" pitchFamily="34" charset="0"/>
            </a:endParaRPr>
          </a:p>
          <a:p>
            <a:endParaRPr lang="en-US" b="0" i="0" dirty="0">
              <a:solidFill>
                <a:srgbClr val="212121"/>
              </a:solidFill>
              <a:effectLst/>
              <a:latin typeface="open sans" panose="020B0606030504020204" pitchFamily="34" charset="0"/>
            </a:endParaRPr>
          </a:p>
          <a:p>
            <a:pPr algn="l">
              <a:buFont typeface="Arial" panose="020B0604020202020204" pitchFamily="34" charset="0"/>
              <a:buChar char="•"/>
            </a:pPr>
            <a:r>
              <a:rPr lang="en-US" b="1" i="0" dirty="0">
                <a:solidFill>
                  <a:srgbClr val="212121"/>
                </a:solidFill>
                <a:effectLst/>
                <a:latin typeface="open sans" panose="020B0606030504020204" pitchFamily="34" charset="0"/>
              </a:rPr>
              <a:t>Aggregation: </a:t>
            </a:r>
            <a:r>
              <a:rPr lang="en-US" b="0" i="0" dirty="0">
                <a:solidFill>
                  <a:srgbClr val="212121"/>
                </a:solidFill>
                <a:effectLst/>
                <a:latin typeface="open sans" panose="020B0606030504020204" pitchFamily="34" charset="0"/>
              </a:rPr>
              <a:t>Aggregation is the same as association but with an additional point that there is an ownership of the instances, unlike association where there was no ownership of the instances. To understand it better, let's add another class named Department to our example explained above.</a:t>
            </a:r>
          </a:p>
          <a:p>
            <a:pPr algn="l"/>
            <a:r>
              <a:rPr lang="en-US" b="0" i="0" dirty="0">
                <a:solidFill>
                  <a:srgbClr val="212121"/>
                </a:solidFill>
                <a:effectLst/>
                <a:latin typeface="open sans" panose="020B0606030504020204" pitchFamily="34" charset="0"/>
              </a:rPr>
              <a:t>If we talk about the relation between Teacher and Department then conceptually, a Department can have multiple Teachers associated with it but each Teacher can belong to only one Department at a time. </a:t>
            </a:r>
          </a:p>
          <a:p>
            <a:endParaRPr lang="en-IN" dirty="0"/>
          </a:p>
          <a:p>
            <a:endParaRPr lang="en-IN" dirty="0"/>
          </a:p>
          <a:p>
            <a:r>
              <a:rPr lang="en-US" b="0" i="0" dirty="0">
                <a:solidFill>
                  <a:srgbClr val="202124"/>
                </a:solidFill>
                <a:effectLst/>
                <a:latin typeface="Google Sans"/>
              </a:rPr>
              <a:t>Multiplicity </a:t>
            </a:r>
            <a:r>
              <a:rPr lang="en-US" b="0" i="0" dirty="0">
                <a:solidFill>
                  <a:srgbClr val="040C28"/>
                </a:solidFill>
                <a:effectLst/>
                <a:latin typeface="Google Sans"/>
              </a:rPr>
              <a:t>defines how many objects participate in a relationship</a:t>
            </a:r>
            <a:r>
              <a:rPr lang="en-US" b="0" i="0" dirty="0">
                <a:solidFill>
                  <a:srgbClr val="202124"/>
                </a:solidFill>
                <a:effectLst/>
                <a:latin typeface="Google Sans"/>
              </a:rPr>
              <a:t> and it is the number of instances of one class related to one instance of the other class.</a:t>
            </a:r>
            <a:endParaRPr lang="en-IN" dirty="0"/>
          </a:p>
        </p:txBody>
      </p:sp>
      <p:sp>
        <p:nvSpPr>
          <p:cNvPr id="4" name="Slide Number Placeholder 3"/>
          <p:cNvSpPr>
            <a:spLocks noGrp="1"/>
          </p:cNvSpPr>
          <p:nvPr>
            <p:ph type="sldNum" sz="quarter" idx="5"/>
          </p:nvPr>
        </p:nvSpPr>
        <p:spPr/>
        <p:txBody>
          <a:bodyPr/>
          <a:lstStyle/>
          <a:p>
            <a:fld id="{99FD9878-5C31-4F33-954C-CE7CF1630892}" type="slidenum">
              <a:rPr lang="en-IN" smtClean="0"/>
              <a:t>14</a:t>
            </a:fld>
            <a:endParaRPr lang="en-IN"/>
          </a:p>
        </p:txBody>
      </p:sp>
    </p:spTree>
    <p:extLst>
      <p:ext uri="{BB962C8B-B14F-4D97-AF65-F5344CB8AC3E}">
        <p14:creationId xmlns:p14="http://schemas.microsoft.com/office/powerpoint/2010/main" val="1668991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12121"/>
                </a:solidFill>
                <a:effectLst/>
                <a:latin typeface="open sans" panose="020B0606030504020204" pitchFamily="34" charset="0"/>
              </a:rPr>
              <a:t>Dependency</a:t>
            </a:r>
            <a:br>
              <a:rPr lang="en-US" dirty="0"/>
            </a:br>
            <a:br>
              <a:rPr lang="en-US" dirty="0"/>
            </a:br>
            <a:r>
              <a:rPr lang="en-US" b="0" i="0" dirty="0" err="1">
                <a:solidFill>
                  <a:srgbClr val="212121"/>
                </a:solidFill>
                <a:effectLst/>
                <a:latin typeface="open sans" panose="020B0606030504020204" pitchFamily="34" charset="0"/>
              </a:rPr>
              <a:t>Dependency</a:t>
            </a:r>
            <a:r>
              <a:rPr lang="en-US" b="0" i="0" dirty="0">
                <a:solidFill>
                  <a:srgbClr val="212121"/>
                </a:solidFill>
                <a:effectLst/>
                <a:latin typeface="open sans" panose="020B0606030504020204" pitchFamily="34" charset="0"/>
              </a:rPr>
              <a:t> is defined as a relation between two classes, where one class depends on another class but another class may or not may depend on the first </a:t>
            </a:r>
            <a:r>
              <a:rPr lang="en-US" b="0" i="0" dirty="0" err="1">
                <a:solidFill>
                  <a:srgbClr val="212121"/>
                </a:solidFill>
                <a:effectLst/>
                <a:latin typeface="open sans" panose="020B0606030504020204" pitchFamily="34" charset="0"/>
              </a:rPr>
              <a:t>class.So</a:t>
            </a:r>
            <a:r>
              <a:rPr lang="en-US" b="0" i="0" dirty="0">
                <a:solidFill>
                  <a:srgbClr val="212121"/>
                </a:solidFill>
                <a:effectLst/>
                <a:latin typeface="open sans" panose="020B0606030504020204" pitchFamily="34" charset="0"/>
              </a:rPr>
              <a:t> any change in one of the classes may affect the functionality of the other class, that depends on the first one.</a:t>
            </a:r>
          </a:p>
          <a:p>
            <a:endParaRPr lang="en-IN" dirty="0"/>
          </a:p>
        </p:txBody>
      </p:sp>
      <p:sp>
        <p:nvSpPr>
          <p:cNvPr id="4" name="Slide Number Placeholder 3"/>
          <p:cNvSpPr>
            <a:spLocks noGrp="1"/>
          </p:cNvSpPr>
          <p:nvPr>
            <p:ph type="sldNum" sz="quarter" idx="5"/>
          </p:nvPr>
        </p:nvSpPr>
        <p:spPr/>
        <p:txBody>
          <a:bodyPr/>
          <a:lstStyle/>
          <a:p>
            <a:fld id="{99FD9878-5C31-4F33-954C-CE7CF1630892}" type="slidenum">
              <a:rPr lang="en-IN" smtClean="0"/>
              <a:t>15</a:t>
            </a:fld>
            <a:endParaRPr lang="en-IN"/>
          </a:p>
        </p:txBody>
      </p:sp>
    </p:spTree>
    <p:extLst>
      <p:ext uri="{BB962C8B-B14F-4D97-AF65-F5344CB8AC3E}">
        <p14:creationId xmlns:p14="http://schemas.microsoft.com/office/powerpoint/2010/main" val="662494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12121"/>
                </a:solidFill>
                <a:effectLst/>
                <a:latin typeface="open sans" panose="020B0606030504020204" pitchFamily="34" charset="0"/>
              </a:rPr>
              <a:t>Generalization</a:t>
            </a:r>
            <a:br>
              <a:rPr lang="en-US" dirty="0"/>
            </a:br>
            <a:br>
              <a:rPr lang="en-US" dirty="0"/>
            </a:br>
            <a:r>
              <a:rPr lang="en-US" b="0" i="0" dirty="0">
                <a:solidFill>
                  <a:srgbClr val="212121"/>
                </a:solidFill>
                <a:effectLst/>
                <a:latin typeface="open sans" panose="020B0606030504020204" pitchFamily="34" charset="0"/>
              </a:rPr>
              <a:t>All of us know about the concept of inheritance. It is nothing but a kind of generalization. We define it simply with a base class having some properties, functions and so on. A new class will be derived from this base class and the child class will have access to all the functionality of the base or parent class (of course depending on the access modifiers defined on the base class members).</a:t>
            </a:r>
          </a:p>
          <a:p>
            <a:endParaRPr lang="en-IN" dirty="0"/>
          </a:p>
        </p:txBody>
      </p:sp>
      <p:sp>
        <p:nvSpPr>
          <p:cNvPr id="4" name="Slide Number Placeholder 3"/>
          <p:cNvSpPr>
            <a:spLocks noGrp="1"/>
          </p:cNvSpPr>
          <p:nvPr>
            <p:ph type="sldNum" sz="quarter" idx="5"/>
          </p:nvPr>
        </p:nvSpPr>
        <p:spPr/>
        <p:txBody>
          <a:bodyPr/>
          <a:lstStyle/>
          <a:p>
            <a:fld id="{99FD9878-5C31-4F33-954C-CE7CF1630892}" type="slidenum">
              <a:rPr lang="en-IN" smtClean="0"/>
              <a:t>16</a:t>
            </a:fld>
            <a:endParaRPr lang="en-IN"/>
          </a:p>
        </p:txBody>
      </p:sp>
    </p:spTree>
    <p:extLst>
      <p:ext uri="{BB962C8B-B14F-4D97-AF65-F5344CB8AC3E}">
        <p14:creationId xmlns:p14="http://schemas.microsoft.com/office/powerpoint/2010/main" val="557983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12121"/>
                </a:solidFill>
                <a:effectLst/>
                <a:latin typeface="open sans" panose="020B0606030504020204" pitchFamily="34" charset="0"/>
              </a:rPr>
              <a:t>Association</a:t>
            </a:r>
            <a:br>
              <a:rPr lang="en-US" dirty="0"/>
            </a:br>
            <a:br>
              <a:rPr lang="en-US" dirty="0"/>
            </a:br>
            <a:r>
              <a:rPr lang="en-US" b="0" i="0" dirty="0" err="1">
                <a:solidFill>
                  <a:srgbClr val="212121"/>
                </a:solidFill>
                <a:effectLst/>
                <a:latin typeface="open sans" panose="020B0606030504020204" pitchFamily="34" charset="0"/>
              </a:rPr>
              <a:t>Association</a:t>
            </a:r>
            <a:r>
              <a:rPr lang="en-US" b="0" i="0" dirty="0">
                <a:solidFill>
                  <a:srgbClr val="212121"/>
                </a:solidFill>
                <a:effectLst/>
                <a:latin typeface="open sans" panose="020B0606030504020204" pitchFamily="34" charset="0"/>
              </a:rPr>
              <a:t> is defined as a structural relationship, that conceptually means that the two components are linked to each other. This kind of relation is also referred to as a using relationship, where one class instance uses the other class instance or vice-versa, or both may be using each other. But the main point is, the lifetime of the instances of the two classes are independent of each other and there is no ownership between two classes.</a:t>
            </a:r>
            <a:br>
              <a:rPr lang="en-US" dirty="0"/>
            </a:br>
            <a:br>
              <a:rPr lang="en-US" dirty="0"/>
            </a:br>
            <a:r>
              <a:rPr lang="en-US" b="0" i="0" dirty="0">
                <a:solidFill>
                  <a:srgbClr val="212121"/>
                </a:solidFill>
                <a:effectLst/>
                <a:latin typeface="open sans" panose="020B0606030504020204" pitchFamily="34" charset="0"/>
              </a:rPr>
              <a:t>For example, consider the same example of a Student-Teacher relationship. Conceptually speaking, each student can be associated with multiple teachers and each teacher can be associated with multiple students.</a:t>
            </a:r>
          </a:p>
          <a:p>
            <a:endParaRPr lang="en-IN" dirty="0"/>
          </a:p>
        </p:txBody>
      </p:sp>
      <p:sp>
        <p:nvSpPr>
          <p:cNvPr id="4" name="Slide Number Placeholder 3"/>
          <p:cNvSpPr>
            <a:spLocks noGrp="1"/>
          </p:cNvSpPr>
          <p:nvPr>
            <p:ph type="sldNum" sz="quarter" idx="5"/>
          </p:nvPr>
        </p:nvSpPr>
        <p:spPr/>
        <p:txBody>
          <a:bodyPr/>
          <a:lstStyle/>
          <a:p>
            <a:fld id="{99FD9878-5C31-4F33-954C-CE7CF1630892}" type="slidenum">
              <a:rPr lang="en-IN" smtClean="0"/>
              <a:t>17</a:t>
            </a:fld>
            <a:endParaRPr lang="en-IN"/>
          </a:p>
        </p:txBody>
      </p:sp>
    </p:spTree>
    <p:extLst>
      <p:ext uri="{BB962C8B-B14F-4D97-AF65-F5344CB8AC3E}">
        <p14:creationId xmlns:p14="http://schemas.microsoft.com/office/powerpoint/2010/main" val="1295019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Google Sans"/>
              </a:rPr>
              <a:t>Multiplicity </a:t>
            </a:r>
            <a:r>
              <a:rPr lang="en-US" b="0" i="0" dirty="0">
                <a:solidFill>
                  <a:srgbClr val="040C28"/>
                </a:solidFill>
                <a:effectLst/>
                <a:latin typeface="Google Sans"/>
              </a:rPr>
              <a:t>defines how many objects participate in a relationship</a:t>
            </a:r>
            <a:r>
              <a:rPr lang="en-US" b="0" i="0" dirty="0">
                <a:solidFill>
                  <a:srgbClr val="202124"/>
                </a:solidFill>
                <a:effectLst/>
                <a:latin typeface="Google Sans"/>
              </a:rPr>
              <a:t> and it is the number of instances of one class related to one instance of the other class.</a:t>
            </a:r>
            <a:endParaRPr lang="en-IN"/>
          </a:p>
          <a:p>
            <a:endParaRPr lang="en-IN"/>
          </a:p>
        </p:txBody>
      </p:sp>
      <p:sp>
        <p:nvSpPr>
          <p:cNvPr id="4" name="Slide Number Placeholder 3"/>
          <p:cNvSpPr>
            <a:spLocks noGrp="1"/>
          </p:cNvSpPr>
          <p:nvPr>
            <p:ph type="sldNum" sz="quarter" idx="5"/>
          </p:nvPr>
        </p:nvSpPr>
        <p:spPr/>
        <p:txBody>
          <a:bodyPr/>
          <a:lstStyle/>
          <a:p>
            <a:fld id="{99FD9878-5C31-4F33-954C-CE7CF1630892}" type="slidenum">
              <a:rPr lang="en-IN" smtClean="0"/>
              <a:t>18</a:t>
            </a:fld>
            <a:endParaRPr lang="en-IN"/>
          </a:p>
        </p:txBody>
      </p:sp>
    </p:spTree>
    <p:extLst>
      <p:ext uri="{BB962C8B-B14F-4D97-AF65-F5344CB8AC3E}">
        <p14:creationId xmlns:p14="http://schemas.microsoft.com/office/powerpoint/2010/main" val="3443699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212121"/>
                </a:solidFill>
                <a:effectLst/>
                <a:latin typeface="open sans" panose="020B0606030504020204" pitchFamily="34" charset="0"/>
              </a:rPr>
              <a:t>Aggregation: </a:t>
            </a:r>
            <a:r>
              <a:rPr lang="en-US" b="0" i="0" dirty="0">
                <a:solidFill>
                  <a:srgbClr val="212121"/>
                </a:solidFill>
                <a:effectLst/>
                <a:latin typeface="open sans" panose="020B0606030504020204" pitchFamily="34" charset="0"/>
              </a:rPr>
              <a:t>Aggregation is the same as association but with an additional point that there is an ownership of the instances, unlike association where there was no ownership of the instances. To understand it better, let's add another class named Department to our example explained above.</a:t>
            </a:r>
          </a:p>
          <a:p>
            <a:pPr algn="l"/>
            <a:r>
              <a:rPr lang="en-US" b="0" i="0" dirty="0">
                <a:solidFill>
                  <a:srgbClr val="212121"/>
                </a:solidFill>
                <a:effectLst/>
                <a:latin typeface="open sans" panose="020B0606030504020204" pitchFamily="34" charset="0"/>
              </a:rPr>
              <a:t>If we talk about the relation between Teacher and Department then conceptually, a Department can have multiple Teachers associated with it but each Teacher can belong to only one Department at a time. </a:t>
            </a:r>
          </a:p>
          <a:p>
            <a:endParaRPr lang="en-IN" dirty="0"/>
          </a:p>
        </p:txBody>
      </p:sp>
      <p:sp>
        <p:nvSpPr>
          <p:cNvPr id="4" name="Slide Number Placeholder 3"/>
          <p:cNvSpPr>
            <a:spLocks noGrp="1"/>
          </p:cNvSpPr>
          <p:nvPr>
            <p:ph type="sldNum" sz="quarter" idx="5"/>
          </p:nvPr>
        </p:nvSpPr>
        <p:spPr/>
        <p:txBody>
          <a:bodyPr/>
          <a:lstStyle/>
          <a:p>
            <a:fld id="{99FD9878-5C31-4F33-954C-CE7CF1630892}" type="slidenum">
              <a:rPr lang="en-IN" smtClean="0"/>
              <a:t>20</a:t>
            </a:fld>
            <a:endParaRPr lang="en-IN"/>
          </a:p>
        </p:txBody>
      </p:sp>
    </p:spTree>
    <p:extLst>
      <p:ext uri="{BB962C8B-B14F-4D97-AF65-F5344CB8AC3E}">
        <p14:creationId xmlns:p14="http://schemas.microsoft.com/office/powerpoint/2010/main" val="152467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7A70BD0-3BDE-4A91-A4E1-990891FA4FB3}"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2D64E-F58F-4A71-9E9E-70A4D7B92B3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A70BD0-3BDE-4A91-A4E1-990891FA4FB3}"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2D64E-F58F-4A71-9E9E-70A4D7B92B3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A70BD0-3BDE-4A91-A4E1-990891FA4FB3}"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2D64E-F58F-4A71-9E9E-70A4D7B92B3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A70BD0-3BDE-4A91-A4E1-990891FA4FB3}"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2D64E-F58F-4A71-9E9E-70A4D7B92B3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70BD0-3BDE-4A91-A4E1-990891FA4FB3}"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2D64E-F58F-4A71-9E9E-70A4D7B92B3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A70BD0-3BDE-4A91-A4E1-990891FA4FB3}" type="datetimeFigureOut">
              <a:rPr lang="en-US" smtClean="0"/>
              <a:pPr/>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2D64E-F58F-4A71-9E9E-70A4D7B92B3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A70BD0-3BDE-4A91-A4E1-990891FA4FB3}" type="datetimeFigureOut">
              <a:rPr lang="en-US" smtClean="0"/>
              <a:pPr/>
              <a:t>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A2D64E-F58F-4A71-9E9E-70A4D7B92B3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7A70BD0-3BDE-4A91-A4E1-990891FA4FB3}" type="datetimeFigureOut">
              <a:rPr lang="en-US" smtClean="0"/>
              <a:pPr/>
              <a:t>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A2D64E-F58F-4A71-9E9E-70A4D7B92B3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A70BD0-3BDE-4A91-A4E1-990891FA4FB3}" type="datetimeFigureOut">
              <a:rPr lang="en-US" smtClean="0"/>
              <a:pPr/>
              <a:t>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A2D64E-F58F-4A71-9E9E-70A4D7B92B3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A70BD0-3BDE-4A91-A4E1-990891FA4FB3}" type="datetimeFigureOut">
              <a:rPr lang="en-US" smtClean="0"/>
              <a:pPr/>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2D64E-F58F-4A71-9E9E-70A4D7B92B3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A70BD0-3BDE-4A91-A4E1-990891FA4FB3}" type="datetimeFigureOut">
              <a:rPr lang="en-US" smtClean="0"/>
              <a:pPr/>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2D64E-F58F-4A71-9E9E-70A4D7B92B3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70BD0-3BDE-4A91-A4E1-990891FA4FB3}" type="datetimeFigureOut">
              <a:rPr lang="en-US" smtClean="0"/>
              <a:pPr/>
              <a:t>1/19/2024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A2D64E-F58F-4A71-9E9E-70A4D7B92B3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457200" y="1066800"/>
            <a:ext cx="8153400" cy="5105400"/>
          </a:xfrm>
        </p:spPr>
        <p:txBody>
          <a:bodyPr>
            <a:normAutofit/>
          </a:bodyPr>
          <a:lstStyle/>
          <a:p>
            <a:r>
              <a:rPr lang="en-US" dirty="0"/>
              <a:t>The UML is a language for</a:t>
            </a:r>
          </a:p>
          <a:p>
            <a:r>
              <a:rPr lang="en-US" dirty="0"/>
              <a:t>·  Visualizing</a:t>
            </a:r>
          </a:p>
          <a:p>
            <a:r>
              <a:rPr lang="en-US" dirty="0"/>
              <a:t>·  Specifying</a:t>
            </a:r>
          </a:p>
          <a:p>
            <a:r>
              <a:rPr lang="en-US" dirty="0"/>
              <a:t>    ·  Constructing</a:t>
            </a:r>
          </a:p>
          <a:p>
            <a:r>
              <a:rPr lang="en-US" dirty="0"/>
              <a:t>     ·  Documenting</a:t>
            </a:r>
          </a:p>
          <a:p>
            <a:r>
              <a:rPr lang="en-US" dirty="0"/>
              <a:t>the artifacts of a software-intensive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Operations and Their Signatures</a:t>
            </a:r>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1371600" y="1752600"/>
            <a:ext cx="6324600" cy="38862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Responsibilities</a:t>
            </a:r>
            <a:endParaRPr 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990600" y="1828800"/>
            <a:ext cx="6629400" cy="4114799"/>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Modeling the Vocabulary of a System</a:t>
            </a:r>
            <a:endParaRPr lang="en-US"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1371600" y="1219200"/>
            <a:ext cx="6477000" cy="4806156"/>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Modeling the Distribution of Responsibilities in a System</a:t>
            </a:r>
            <a:endParaRPr lang="en-US"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1371600" y="1524001"/>
            <a:ext cx="6553200" cy="4134644"/>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Relationships</a:t>
            </a:r>
            <a:endParaRPr lang="en-US" dirty="0"/>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3" cstate="print"/>
          <a:srcRect/>
          <a:stretch>
            <a:fillRect/>
          </a:stretch>
        </p:blipFill>
        <p:spPr bwMode="auto">
          <a:xfrm>
            <a:off x="1295400" y="2238374"/>
            <a:ext cx="7010400" cy="370522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Dependencies</a:t>
            </a:r>
            <a:endParaRPr lang="en-US" dirty="0"/>
          </a:p>
        </p:txBody>
      </p:sp>
      <p:pic>
        <p:nvPicPr>
          <p:cNvPr id="10242" name="Picture 2"/>
          <p:cNvPicPr>
            <a:picLocks noGrp="1" noChangeAspect="1" noChangeArrowheads="1"/>
          </p:cNvPicPr>
          <p:nvPr>
            <p:ph idx="1"/>
          </p:nvPr>
        </p:nvPicPr>
        <p:blipFill>
          <a:blip r:embed="rId3" cstate="print"/>
          <a:srcRect/>
          <a:stretch>
            <a:fillRect/>
          </a:stretch>
        </p:blipFill>
        <p:spPr bwMode="auto">
          <a:xfrm>
            <a:off x="1600200" y="1905000"/>
            <a:ext cx="5867400" cy="3505199"/>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Generalization</a:t>
            </a:r>
            <a:endParaRPr lang="en-US" dirty="0"/>
          </a:p>
        </p:txBody>
      </p:sp>
      <p:pic>
        <p:nvPicPr>
          <p:cNvPr id="11266" name="Picture 2"/>
          <p:cNvPicPr>
            <a:picLocks noGrp="1" noChangeAspect="1" noChangeArrowheads="1"/>
          </p:cNvPicPr>
          <p:nvPr>
            <p:ph idx="1"/>
          </p:nvPr>
        </p:nvPicPr>
        <p:blipFill>
          <a:blip r:embed="rId3" cstate="print"/>
          <a:srcRect/>
          <a:stretch>
            <a:fillRect/>
          </a:stretch>
        </p:blipFill>
        <p:spPr bwMode="auto">
          <a:xfrm>
            <a:off x="1447800" y="1447800"/>
            <a:ext cx="6248400" cy="46482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Association Names</a:t>
            </a:r>
            <a:endParaRPr lang="en-US" dirty="0"/>
          </a:p>
        </p:txBody>
      </p:sp>
      <p:pic>
        <p:nvPicPr>
          <p:cNvPr id="12290" name="Picture 2"/>
          <p:cNvPicPr>
            <a:picLocks noGrp="1" noChangeAspect="1" noChangeArrowheads="1"/>
          </p:cNvPicPr>
          <p:nvPr>
            <p:ph idx="1"/>
          </p:nvPr>
        </p:nvPicPr>
        <p:blipFill>
          <a:blip r:embed="rId3" cstate="print"/>
          <a:srcRect/>
          <a:stretch>
            <a:fillRect/>
          </a:stretch>
        </p:blipFill>
        <p:spPr bwMode="auto">
          <a:xfrm>
            <a:off x="1524000" y="1600200"/>
            <a:ext cx="5943600" cy="39624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Roles</a:t>
            </a:r>
            <a:endParaRPr lang="en-US" dirty="0"/>
          </a:p>
        </p:txBody>
      </p:sp>
      <p:pic>
        <p:nvPicPr>
          <p:cNvPr id="13314" name="Picture 2"/>
          <p:cNvPicPr>
            <a:picLocks noGrp="1" noChangeAspect="1" noChangeArrowheads="1"/>
          </p:cNvPicPr>
          <p:nvPr>
            <p:ph idx="1"/>
          </p:nvPr>
        </p:nvPicPr>
        <p:blipFill>
          <a:blip r:embed="rId3" cstate="print"/>
          <a:srcRect/>
          <a:stretch>
            <a:fillRect/>
          </a:stretch>
        </p:blipFill>
        <p:spPr bwMode="auto">
          <a:xfrm>
            <a:off x="1447800" y="1905000"/>
            <a:ext cx="6477000" cy="35052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Multiplicity</a:t>
            </a:r>
            <a:endParaRPr lang="en-US" dirty="0"/>
          </a:p>
        </p:txBody>
      </p:sp>
      <p:pic>
        <p:nvPicPr>
          <p:cNvPr id="14338" name="Picture 2"/>
          <p:cNvPicPr>
            <a:picLocks noGrp="1" noChangeAspect="1" noChangeArrowheads="1"/>
          </p:cNvPicPr>
          <p:nvPr>
            <p:ph idx="1"/>
          </p:nvPr>
        </p:nvPicPr>
        <p:blipFill>
          <a:blip r:embed="rId2" cstate="print"/>
          <a:srcRect/>
          <a:stretch>
            <a:fillRect/>
          </a:stretch>
        </p:blipFill>
        <p:spPr bwMode="auto">
          <a:xfrm>
            <a:off x="1600200" y="1676400"/>
            <a:ext cx="6172200" cy="37338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457200" y="1524000"/>
            <a:ext cx="8229600" cy="4708981"/>
          </a:xfrm>
          <a:prstGeom prst="rect">
            <a:avLst/>
          </a:prstGeom>
        </p:spPr>
        <p:txBody>
          <a:bodyPr wrap="square">
            <a:spAutoFit/>
          </a:bodyPr>
          <a:lstStyle/>
          <a:p>
            <a:r>
              <a:rPr lang="en-US" sz="2400" dirty="0"/>
              <a:t>The vocabulary of the UML encompasses three kinds of building blocks:</a:t>
            </a:r>
          </a:p>
          <a:p>
            <a:r>
              <a:rPr lang="en-US" sz="2400" dirty="0"/>
              <a:t>1. Things</a:t>
            </a:r>
          </a:p>
          <a:p>
            <a:r>
              <a:rPr lang="en-US" sz="2400" dirty="0"/>
              <a:t>2. Relationships</a:t>
            </a:r>
          </a:p>
          <a:p>
            <a:r>
              <a:rPr lang="en-US" sz="2400" dirty="0"/>
              <a:t>3. Diagrams</a:t>
            </a:r>
          </a:p>
          <a:p>
            <a:endParaRPr lang="en-US" sz="2400" dirty="0"/>
          </a:p>
          <a:p>
            <a:r>
              <a:rPr lang="en-US" sz="2400" dirty="0"/>
              <a:t>There are four kinds of things in the UML:</a:t>
            </a:r>
          </a:p>
          <a:p>
            <a:r>
              <a:rPr lang="en-US" sz="2400" dirty="0"/>
              <a:t>1. Structural things</a:t>
            </a:r>
          </a:p>
          <a:p>
            <a:r>
              <a:rPr lang="en-US" sz="2400" dirty="0"/>
              <a:t>2. Behavioral things</a:t>
            </a:r>
          </a:p>
          <a:p>
            <a:r>
              <a:rPr lang="en-US" sz="2400" dirty="0"/>
              <a:t>3. Grouping things</a:t>
            </a:r>
          </a:p>
          <a:p>
            <a:r>
              <a:rPr lang="en-US" sz="2400" dirty="0"/>
              <a:t>4. </a:t>
            </a:r>
            <a:r>
              <a:rPr lang="en-US" sz="2400" dirty="0" err="1"/>
              <a:t>Annotational</a:t>
            </a:r>
            <a:r>
              <a:rPr lang="en-US" sz="2400" dirty="0"/>
              <a:t> things</a:t>
            </a:r>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Aggregation</a:t>
            </a:r>
            <a:endParaRPr lang="en-US" dirty="0"/>
          </a:p>
        </p:txBody>
      </p:sp>
      <p:sp>
        <p:nvSpPr>
          <p:cNvPr id="3" name="Content Placeholder 2"/>
          <p:cNvSpPr>
            <a:spLocks noGrp="1"/>
          </p:cNvSpPr>
          <p:nvPr>
            <p:ph idx="1"/>
          </p:nvPr>
        </p:nvSpPr>
        <p:spPr/>
        <p:txBody>
          <a:bodyPr/>
          <a:lstStyle/>
          <a:p>
            <a:endParaRPr lang="en-US"/>
          </a:p>
        </p:txBody>
      </p:sp>
      <p:pic>
        <p:nvPicPr>
          <p:cNvPr id="15362" name="Picture 2"/>
          <p:cNvPicPr>
            <a:picLocks noChangeAspect="1" noChangeArrowheads="1"/>
          </p:cNvPicPr>
          <p:nvPr/>
        </p:nvPicPr>
        <p:blipFill>
          <a:blip r:embed="rId3" cstate="print"/>
          <a:srcRect/>
          <a:stretch>
            <a:fillRect/>
          </a:stretch>
        </p:blipFill>
        <p:spPr bwMode="auto">
          <a:xfrm>
            <a:off x="1371600" y="2095500"/>
            <a:ext cx="6172200" cy="36195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Dependency Relationships</a:t>
            </a:r>
            <a:endParaRPr lang="en-US" dirty="0"/>
          </a:p>
        </p:txBody>
      </p:sp>
      <p:pic>
        <p:nvPicPr>
          <p:cNvPr id="17410" name="Picture 2"/>
          <p:cNvPicPr>
            <a:picLocks noGrp="1" noChangeAspect="1" noChangeArrowheads="1"/>
          </p:cNvPicPr>
          <p:nvPr>
            <p:ph idx="1"/>
          </p:nvPr>
        </p:nvPicPr>
        <p:blipFill>
          <a:blip r:embed="rId2" cstate="print"/>
          <a:srcRect/>
          <a:stretch>
            <a:fillRect/>
          </a:stretch>
        </p:blipFill>
        <p:spPr bwMode="auto">
          <a:xfrm>
            <a:off x="1447800" y="1600200"/>
            <a:ext cx="6172200" cy="43434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Inheritance Relationships</a:t>
            </a:r>
            <a:endParaRPr lang="en-US" dirty="0"/>
          </a:p>
        </p:txBody>
      </p:sp>
      <p:sp>
        <p:nvSpPr>
          <p:cNvPr id="3" name="Content Placeholder 2"/>
          <p:cNvSpPr>
            <a:spLocks noGrp="1"/>
          </p:cNvSpPr>
          <p:nvPr>
            <p:ph idx="1"/>
          </p:nvPr>
        </p:nvSpPr>
        <p:spPr/>
        <p:txBody>
          <a:bodyPr/>
          <a:lstStyle/>
          <a:p>
            <a:endParaRPr lang="en-US"/>
          </a:p>
        </p:txBody>
      </p:sp>
      <p:pic>
        <p:nvPicPr>
          <p:cNvPr id="16386" name="Picture 2"/>
          <p:cNvPicPr>
            <a:picLocks noChangeAspect="1" noChangeArrowheads="1"/>
          </p:cNvPicPr>
          <p:nvPr/>
        </p:nvPicPr>
        <p:blipFill>
          <a:blip r:embed="rId2" cstate="print"/>
          <a:srcRect/>
          <a:stretch>
            <a:fillRect/>
          </a:stretch>
        </p:blipFill>
        <p:spPr bwMode="auto">
          <a:xfrm>
            <a:off x="914400" y="1724024"/>
            <a:ext cx="7391400" cy="414337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Structural Relationships</a:t>
            </a:r>
            <a:endParaRPr lang="en-US" dirty="0"/>
          </a:p>
        </p:txBody>
      </p:sp>
      <p:pic>
        <p:nvPicPr>
          <p:cNvPr id="18434" name="Picture 2"/>
          <p:cNvPicPr>
            <a:picLocks noGrp="1" noChangeAspect="1" noChangeArrowheads="1"/>
          </p:cNvPicPr>
          <p:nvPr>
            <p:ph idx="1"/>
          </p:nvPr>
        </p:nvPicPr>
        <p:blipFill>
          <a:blip r:embed="rId2" cstate="print"/>
          <a:srcRect/>
          <a:stretch>
            <a:fillRect/>
          </a:stretch>
        </p:blipFill>
        <p:spPr bwMode="auto">
          <a:xfrm>
            <a:off x="1143000" y="1600200"/>
            <a:ext cx="6934200" cy="3886199"/>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Typically, we'll view the static parts of a system using one of the four following diagrams:</a:t>
            </a:r>
          </a:p>
          <a:p>
            <a:pPr lvl="2"/>
            <a:r>
              <a:rPr lang="en-US" dirty="0"/>
              <a:t>1. Class diagram</a:t>
            </a:r>
          </a:p>
          <a:p>
            <a:pPr lvl="2"/>
            <a:r>
              <a:rPr lang="en-US" dirty="0"/>
              <a:t>2. Object diagram</a:t>
            </a:r>
          </a:p>
          <a:p>
            <a:pPr lvl="2"/>
            <a:r>
              <a:rPr lang="en-US" dirty="0"/>
              <a:t>3. Component diagram</a:t>
            </a:r>
          </a:p>
          <a:p>
            <a:pPr lvl="2"/>
            <a:r>
              <a:rPr lang="en-US" dirty="0"/>
              <a:t>4. Deployment diagram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We'll often use five additional diagrams to view the dynamic parts of a system:</a:t>
            </a:r>
          </a:p>
          <a:p>
            <a:pPr lvl="2"/>
            <a:r>
              <a:rPr lang="en-US" dirty="0"/>
              <a:t>1. Use case diagram</a:t>
            </a:r>
          </a:p>
          <a:p>
            <a:pPr lvl="2"/>
            <a:r>
              <a:rPr lang="en-US" dirty="0"/>
              <a:t>2. Sequence diagram</a:t>
            </a:r>
          </a:p>
          <a:p>
            <a:pPr lvl="2"/>
            <a:r>
              <a:rPr lang="en-US" dirty="0"/>
              <a:t>3. Collaboration diagram</a:t>
            </a:r>
          </a:p>
          <a:p>
            <a:pPr lvl="2"/>
            <a:r>
              <a:rPr lang="en-US" dirty="0"/>
              <a:t>4. </a:t>
            </a:r>
            <a:r>
              <a:rPr lang="en-US" dirty="0" err="1"/>
              <a:t>Statechart</a:t>
            </a:r>
            <a:r>
              <a:rPr lang="en-US" dirty="0"/>
              <a:t> diagram</a:t>
            </a:r>
          </a:p>
          <a:p>
            <a:pPr lvl="2"/>
            <a:r>
              <a:rPr lang="en-US" dirty="0"/>
              <a:t>5. Activity diagram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Class Diagram</a:t>
            </a:r>
            <a:endParaRPr lang="en-US" dirty="0"/>
          </a:p>
        </p:txBody>
      </p:sp>
      <p:pic>
        <p:nvPicPr>
          <p:cNvPr id="19458" name="Picture 2"/>
          <p:cNvPicPr>
            <a:picLocks noGrp="1" noChangeAspect="1" noChangeArrowheads="1"/>
          </p:cNvPicPr>
          <p:nvPr>
            <p:ph idx="1"/>
          </p:nvPr>
        </p:nvPicPr>
        <p:blipFill>
          <a:blip r:embed="rId2" cstate="print"/>
          <a:srcRect/>
          <a:stretch>
            <a:fillRect/>
          </a:stretch>
        </p:blipFill>
        <p:spPr bwMode="auto">
          <a:xfrm>
            <a:off x="1066800" y="1371600"/>
            <a:ext cx="6629400" cy="51054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Modeling Simple Collaborations</a:t>
            </a:r>
            <a:endParaRPr lang="en-US" dirty="0"/>
          </a:p>
        </p:txBody>
      </p:sp>
      <p:pic>
        <p:nvPicPr>
          <p:cNvPr id="20482" name="Picture 2"/>
          <p:cNvPicPr>
            <a:picLocks noGrp="1" noChangeAspect="1" noChangeArrowheads="1"/>
          </p:cNvPicPr>
          <p:nvPr>
            <p:ph idx="1"/>
          </p:nvPr>
        </p:nvPicPr>
        <p:blipFill>
          <a:blip r:embed="rId2" cstate="print"/>
          <a:srcRect/>
          <a:stretch>
            <a:fillRect/>
          </a:stretch>
        </p:blipFill>
        <p:spPr bwMode="auto">
          <a:xfrm>
            <a:off x="1447800" y="1600200"/>
            <a:ext cx="6172200" cy="46482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Modeling a Schema</a:t>
            </a:r>
            <a:endParaRPr lang="en-US" dirty="0"/>
          </a:p>
        </p:txBody>
      </p:sp>
      <p:pic>
        <p:nvPicPr>
          <p:cNvPr id="21506" name="Picture 2"/>
          <p:cNvPicPr>
            <a:picLocks noGrp="1" noChangeAspect="1" noChangeArrowheads="1"/>
          </p:cNvPicPr>
          <p:nvPr>
            <p:ph idx="1"/>
          </p:nvPr>
        </p:nvPicPr>
        <p:blipFill>
          <a:blip r:embed="rId2" cstate="print"/>
          <a:srcRect/>
          <a:stretch>
            <a:fillRect/>
          </a:stretch>
        </p:blipFill>
        <p:spPr bwMode="auto">
          <a:xfrm>
            <a:off x="1371600" y="1524001"/>
            <a:ext cx="6781800" cy="4191794"/>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Forward Engineering</a:t>
            </a:r>
            <a:endParaRPr lang="en-US" dirty="0"/>
          </a:p>
        </p:txBody>
      </p:sp>
      <p:pic>
        <p:nvPicPr>
          <p:cNvPr id="22530" name="Picture 2"/>
          <p:cNvPicPr>
            <a:picLocks noGrp="1" noChangeAspect="1" noChangeArrowheads="1"/>
          </p:cNvPicPr>
          <p:nvPr>
            <p:ph idx="1"/>
          </p:nvPr>
        </p:nvPicPr>
        <p:blipFill>
          <a:blip r:embed="rId2" cstate="print"/>
          <a:srcRect/>
          <a:stretch>
            <a:fillRect/>
          </a:stretch>
        </p:blipFill>
        <p:spPr bwMode="auto">
          <a:xfrm>
            <a:off x="1447800" y="1524000"/>
            <a:ext cx="6019800" cy="4191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all, there are seven kinds of structural things:</a:t>
            </a:r>
          </a:p>
          <a:p>
            <a:pPr lvl="2"/>
            <a:r>
              <a:rPr lang="en-US" i="1" dirty="0"/>
              <a:t>Classes</a:t>
            </a:r>
          </a:p>
          <a:p>
            <a:pPr lvl="2"/>
            <a:r>
              <a:rPr lang="en-US" i="1" dirty="0"/>
              <a:t>Interfaces</a:t>
            </a:r>
          </a:p>
          <a:p>
            <a:pPr lvl="2"/>
            <a:r>
              <a:rPr lang="en-US" i="1" dirty="0"/>
              <a:t>Collaborations</a:t>
            </a:r>
          </a:p>
          <a:p>
            <a:pPr lvl="2"/>
            <a:r>
              <a:rPr lang="en-US" i="1" dirty="0"/>
              <a:t>Use cases</a:t>
            </a:r>
          </a:p>
          <a:p>
            <a:pPr lvl="2"/>
            <a:r>
              <a:rPr lang="en-US" i="1" dirty="0"/>
              <a:t>Active classes</a:t>
            </a:r>
          </a:p>
          <a:p>
            <a:pPr lvl="2"/>
            <a:r>
              <a:rPr lang="en-US" i="1" dirty="0"/>
              <a:t>Components</a:t>
            </a:r>
          </a:p>
          <a:p>
            <a:pPr lvl="2"/>
            <a:r>
              <a:rPr lang="en-US" i="1" dirty="0"/>
              <a:t>Nodes</a:t>
            </a:r>
            <a:endParaRPr lang="en-US" dirty="0"/>
          </a:p>
          <a:p>
            <a:pPr>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Forward engineering the class </a:t>
            </a:r>
            <a:r>
              <a:rPr lang="en-US" dirty="0" err="1"/>
              <a:t>EventHandler</a:t>
            </a:r>
            <a:r>
              <a:rPr lang="en-US" dirty="0"/>
              <a:t> yields the following code:</a:t>
            </a:r>
          </a:p>
          <a:p>
            <a:pPr lvl="2">
              <a:buNone/>
            </a:pPr>
            <a:r>
              <a:rPr lang="en-US" dirty="0"/>
              <a:t>public abstract class </a:t>
            </a:r>
            <a:r>
              <a:rPr lang="en-US" dirty="0" err="1"/>
              <a:t>EventHandler</a:t>
            </a:r>
            <a:r>
              <a:rPr lang="en-US" dirty="0"/>
              <a:t> {</a:t>
            </a:r>
          </a:p>
          <a:p>
            <a:pPr lvl="2">
              <a:buNone/>
            </a:pPr>
            <a:r>
              <a:rPr lang="en-US" dirty="0" err="1"/>
              <a:t>EventHandler</a:t>
            </a:r>
            <a:r>
              <a:rPr lang="en-US" dirty="0"/>
              <a:t> successor;</a:t>
            </a:r>
          </a:p>
          <a:p>
            <a:pPr lvl="2">
              <a:buNone/>
            </a:pPr>
            <a:r>
              <a:rPr lang="en-US" dirty="0"/>
              <a:t>private Integer </a:t>
            </a:r>
            <a:r>
              <a:rPr lang="en-US" dirty="0" err="1"/>
              <a:t>currentEventID</a:t>
            </a:r>
            <a:r>
              <a:rPr lang="en-US" dirty="0"/>
              <a:t>;</a:t>
            </a:r>
          </a:p>
          <a:p>
            <a:pPr lvl="2">
              <a:buNone/>
            </a:pPr>
            <a:r>
              <a:rPr lang="en-US" dirty="0"/>
              <a:t>private String source;</a:t>
            </a:r>
          </a:p>
          <a:p>
            <a:pPr lvl="2">
              <a:buNone/>
            </a:pPr>
            <a:r>
              <a:rPr lang="en-US" dirty="0" err="1"/>
              <a:t>EventHandler</a:t>
            </a:r>
            <a:r>
              <a:rPr lang="en-US" dirty="0"/>
              <a:t>() {}</a:t>
            </a:r>
          </a:p>
          <a:p>
            <a:pPr lvl="2">
              <a:buNone/>
            </a:pPr>
            <a:r>
              <a:rPr lang="en-US" dirty="0"/>
              <a:t>public void </a:t>
            </a:r>
            <a:r>
              <a:rPr lang="en-US" dirty="0" err="1"/>
              <a:t>handleRequest</a:t>
            </a:r>
            <a:r>
              <a:rPr lang="en-US" dirty="0"/>
              <a:t>() {}</a:t>
            </a:r>
          </a:p>
          <a:p>
            <a:pPr lvl="2">
              <a:buNone/>
            </a:pPr>
            <a:r>
              <a:rPr lang="en-US" dirty="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Advanced Classes</a:t>
            </a:r>
            <a:endParaRPr lang="en-US" dirty="0"/>
          </a:p>
        </p:txBody>
      </p:sp>
      <p:pic>
        <p:nvPicPr>
          <p:cNvPr id="23554" name="Picture 2"/>
          <p:cNvPicPr>
            <a:picLocks noGrp="1" noChangeAspect="1" noChangeArrowheads="1"/>
          </p:cNvPicPr>
          <p:nvPr>
            <p:ph idx="1"/>
          </p:nvPr>
        </p:nvPicPr>
        <p:blipFill>
          <a:blip r:embed="rId2" cstate="print"/>
          <a:srcRect/>
          <a:stretch>
            <a:fillRect/>
          </a:stretch>
        </p:blipFill>
        <p:spPr bwMode="auto">
          <a:xfrm>
            <a:off x="990600" y="1524000"/>
            <a:ext cx="7239000" cy="43434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Visibility</a:t>
            </a:r>
            <a:endParaRPr lang="en-US" dirty="0"/>
          </a:p>
        </p:txBody>
      </p:sp>
      <p:pic>
        <p:nvPicPr>
          <p:cNvPr id="24578" name="Picture 2"/>
          <p:cNvPicPr>
            <a:picLocks noGrp="1" noChangeAspect="1" noChangeArrowheads="1"/>
          </p:cNvPicPr>
          <p:nvPr>
            <p:ph idx="1"/>
          </p:nvPr>
        </p:nvPicPr>
        <p:blipFill>
          <a:blip r:embed="rId2" cstate="print"/>
          <a:srcRect/>
          <a:stretch>
            <a:fillRect/>
          </a:stretch>
        </p:blipFill>
        <p:spPr bwMode="auto">
          <a:xfrm>
            <a:off x="1447800" y="1676400"/>
            <a:ext cx="6248400" cy="4114799"/>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Owner Scope</a:t>
            </a:r>
            <a:endParaRPr lang="en-US" dirty="0"/>
          </a:p>
        </p:txBody>
      </p:sp>
      <p:pic>
        <p:nvPicPr>
          <p:cNvPr id="25602" name="Picture 2"/>
          <p:cNvPicPr>
            <a:picLocks noGrp="1" noChangeAspect="1" noChangeArrowheads="1"/>
          </p:cNvPicPr>
          <p:nvPr>
            <p:ph idx="1"/>
          </p:nvPr>
        </p:nvPicPr>
        <p:blipFill>
          <a:blip r:embed="rId2" cstate="print"/>
          <a:srcRect/>
          <a:stretch>
            <a:fillRect/>
          </a:stretch>
        </p:blipFill>
        <p:spPr bwMode="auto">
          <a:xfrm>
            <a:off x="1752600" y="1905000"/>
            <a:ext cx="5715000" cy="30480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Abstract and Concrete Classes and Operations</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914400" y="1981200"/>
            <a:ext cx="7315200" cy="41529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Multiplicity</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1066800" y="1752600"/>
            <a:ext cx="6705600" cy="38862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In all, there are two primary kinds of behavioral things:</a:t>
            </a:r>
          </a:p>
          <a:p>
            <a:pPr lvl="2"/>
            <a:r>
              <a:rPr lang="en-US" i="1" dirty="0"/>
              <a:t>Interaction</a:t>
            </a:r>
          </a:p>
          <a:p>
            <a:pPr lvl="2"/>
            <a:r>
              <a:rPr lang="en-US" i="1" dirty="0"/>
              <a:t>state machine</a:t>
            </a:r>
          </a:p>
          <a:p>
            <a:pPr algn="just"/>
            <a:r>
              <a:rPr lang="en-US" dirty="0"/>
              <a:t>In all, there is one primary kind of grouping thing:</a:t>
            </a:r>
          </a:p>
          <a:p>
            <a:pPr lvl="2" algn="just"/>
            <a:r>
              <a:rPr lang="en-US" i="1" dirty="0"/>
              <a:t>Package</a:t>
            </a:r>
          </a:p>
          <a:p>
            <a:r>
              <a:rPr lang="en-US" dirty="0"/>
              <a:t>There is one primary kind of </a:t>
            </a:r>
            <a:r>
              <a:rPr lang="en-US" dirty="0" err="1"/>
              <a:t>annotational</a:t>
            </a:r>
            <a:r>
              <a:rPr lang="en-US" dirty="0"/>
              <a:t> thing:</a:t>
            </a:r>
          </a:p>
          <a:p>
            <a:pPr lvl="2"/>
            <a:r>
              <a:rPr lang="en-US" i="1" dirty="0"/>
              <a:t>note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457200" y="1600200"/>
            <a:ext cx="8305800" cy="4524315"/>
          </a:xfrm>
          <a:prstGeom prst="rect">
            <a:avLst/>
          </a:prstGeom>
        </p:spPr>
        <p:txBody>
          <a:bodyPr wrap="square">
            <a:spAutoFit/>
          </a:bodyPr>
          <a:lstStyle/>
          <a:p>
            <a:r>
              <a:rPr lang="en-US" dirty="0"/>
              <a:t>There are four kinds of relationships in the UML:</a:t>
            </a:r>
          </a:p>
          <a:p>
            <a:r>
              <a:rPr lang="en-US" dirty="0"/>
              <a:t>1. Dependency</a:t>
            </a:r>
          </a:p>
          <a:p>
            <a:r>
              <a:rPr lang="en-US" dirty="0"/>
              <a:t>2. Association</a:t>
            </a:r>
          </a:p>
          <a:p>
            <a:r>
              <a:rPr lang="en-US" dirty="0"/>
              <a:t>3. Generalization</a:t>
            </a:r>
          </a:p>
          <a:p>
            <a:r>
              <a:rPr lang="en-US" dirty="0"/>
              <a:t>4. Realization</a:t>
            </a:r>
          </a:p>
          <a:p>
            <a:endParaRPr lang="en-US" dirty="0"/>
          </a:p>
          <a:p>
            <a:r>
              <a:rPr lang="en-US" dirty="0"/>
              <a:t>the UML includes nine diagrams:</a:t>
            </a:r>
          </a:p>
          <a:p>
            <a:r>
              <a:rPr lang="en-US" dirty="0"/>
              <a:t>1. Class diagram</a:t>
            </a:r>
          </a:p>
          <a:p>
            <a:r>
              <a:rPr lang="en-US" dirty="0"/>
              <a:t>2. Object diagram</a:t>
            </a:r>
          </a:p>
          <a:p>
            <a:r>
              <a:rPr lang="en-US" dirty="0"/>
              <a:t>3. Use case diagram</a:t>
            </a:r>
          </a:p>
          <a:p>
            <a:r>
              <a:rPr lang="en-US" dirty="0"/>
              <a:t>4. Sequence diagram</a:t>
            </a:r>
          </a:p>
          <a:p>
            <a:r>
              <a:rPr lang="en-US" dirty="0"/>
              <a:t>5. Collaboration diagram</a:t>
            </a:r>
          </a:p>
          <a:p>
            <a:r>
              <a:rPr lang="en-US" dirty="0"/>
              <a:t>6. </a:t>
            </a:r>
            <a:r>
              <a:rPr lang="en-US" dirty="0" err="1"/>
              <a:t>Statechart</a:t>
            </a:r>
            <a:r>
              <a:rPr lang="en-US" dirty="0"/>
              <a:t> diagram</a:t>
            </a:r>
          </a:p>
          <a:p>
            <a:r>
              <a:rPr lang="en-US" dirty="0"/>
              <a:t>7. Activity diagram</a:t>
            </a:r>
          </a:p>
          <a:p>
            <a:r>
              <a:rPr lang="en-US" dirty="0"/>
              <a:t>8. Component diagram</a:t>
            </a:r>
          </a:p>
          <a:p>
            <a:r>
              <a:rPr lang="en-US" dirty="0"/>
              <a:t>9. Deployment diagram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Classes</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1219200" y="2119313"/>
            <a:ext cx="6934200" cy="3595687"/>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Attributes</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066800" y="1600200"/>
            <a:ext cx="6629399" cy="43434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Attributes and Their Class</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609600" y="1447800"/>
            <a:ext cx="7467600" cy="48768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Operations</a:t>
            </a:r>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1600200" y="1524000"/>
            <a:ext cx="5562599" cy="42672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BE2948A56BF14682B527C4BC5587D2" ma:contentTypeVersion="4" ma:contentTypeDescription="Create a new document." ma:contentTypeScope="" ma:versionID="1d93cc3e424607ba5dc2012cf49769af">
  <xsd:schema xmlns:xsd="http://www.w3.org/2001/XMLSchema" xmlns:xs="http://www.w3.org/2001/XMLSchema" xmlns:p="http://schemas.microsoft.com/office/2006/metadata/properties" xmlns:ns2="7a508df0-c27d-48f3-9bf0-191ae966e122" targetNamespace="http://schemas.microsoft.com/office/2006/metadata/properties" ma:root="true" ma:fieldsID="fd95fcff5a92311944213d821816a7b8" ns2:_="">
    <xsd:import namespace="7a508df0-c27d-48f3-9bf0-191ae966e12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508df0-c27d-48f3-9bf0-191ae966e1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1141D2F-4B1B-43D0-8306-7314374F7380}"/>
</file>

<file path=customXml/itemProps2.xml><?xml version="1.0" encoding="utf-8"?>
<ds:datastoreItem xmlns:ds="http://schemas.openxmlformats.org/officeDocument/2006/customXml" ds:itemID="{88EC9655-3737-448D-9049-D5C2E9972FE6}"/>
</file>

<file path=customXml/itemProps3.xml><?xml version="1.0" encoding="utf-8"?>
<ds:datastoreItem xmlns:ds="http://schemas.openxmlformats.org/officeDocument/2006/customXml" ds:itemID="{1837731A-C712-4763-8DFB-13CB1BE88B76}"/>
</file>

<file path=docProps/app.xml><?xml version="1.0" encoding="utf-8"?>
<Properties xmlns="http://schemas.openxmlformats.org/officeDocument/2006/extended-properties" xmlns:vt="http://schemas.openxmlformats.org/officeDocument/2006/docPropsVTypes">
  <TotalTime>419</TotalTime>
  <Words>1111</Words>
  <Application>Microsoft Office PowerPoint</Application>
  <PresentationFormat>On-screen Show (4:3)</PresentationFormat>
  <Paragraphs>120</Paragraphs>
  <Slides>35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Google Sans</vt:lpstr>
      <vt:lpstr>open sans</vt:lpstr>
      <vt:lpstr>Office Theme</vt:lpstr>
      <vt:lpstr>PowerPoint Presentation</vt:lpstr>
      <vt:lpstr>PowerPoint Presentation</vt:lpstr>
      <vt:lpstr>PowerPoint Presentation</vt:lpstr>
      <vt:lpstr>PowerPoint Presentation</vt:lpstr>
      <vt:lpstr>PowerPoint Presentation</vt:lpstr>
      <vt:lpstr>Classes</vt:lpstr>
      <vt:lpstr>Attributes</vt:lpstr>
      <vt:lpstr>Attributes and Their Class</vt:lpstr>
      <vt:lpstr>Operations</vt:lpstr>
      <vt:lpstr>Operations and Their Signatures</vt:lpstr>
      <vt:lpstr>Responsibilities</vt:lpstr>
      <vt:lpstr>Modeling the Vocabulary of a System</vt:lpstr>
      <vt:lpstr>Modeling the Distribution of Responsibilities in a System</vt:lpstr>
      <vt:lpstr>Relationships</vt:lpstr>
      <vt:lpstr>Dependencies</vt:lpstr>
      <vt:lpstr>Generalization</vt:lpstr>
      <vt:lpstr>Association Names</vt:lpstr>
      <vt:lpstr>Roles</vt:lpstr>
      <vt:lpstr>Multiplicity</vt:lpstr>
      <vt:lpstr>Aggregation</vt:lpstr>
      <vt:lpstr>Dependency Relationships</vt:lpstr>
      <vt:lpstr>Inheritance Relationships</vt:lpstr>
      <vt:lpstr>Structural Relationships</vt:lpstr>
      <vt:lpstr>PowerPoint Presentation</vt:lpstr>
      <vt:lpstr>PowerPoint Presentation</vt:lpstr>
      <vt:lpstr>A Class Diagram</vt:lpstr>
      <vt:lpstr>Modeling Simple Collaborations</vt:lpstr>
      <vt:lpstr>Modeling a Schema</vt:lpstr>
      <vt:lpstr>Forward Engineering</vt:lpstr>
      <vt:lpstr>PowerPoint Presentation</vt:lpstr>
      <vt:lpstr>Advanced Classes</vt:lpstr>
      <vt:lpstr>Visibility</vt:lpstr>
      <vt:lpstr>Owner Scope</vt:lpstr>
      <vt:lpstr>Abstract and Concrete Classes and Operations</vt:lpstr>
      <vt:lpstr>Multiplicity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Abinaya Shanmugasundaram</cp:lastModifiedBy>
  <cp:revision>29</cp:revision>
  <dcterms:created xsi:type="dcterms:W3CDTF">2014-01-26T16:48:33Z</dcterms:created>
  <dcterms:modified xsi:type="dcterms:W3CDTF">2024-01-19T06:42:02Z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0x01010096BE2948A56BF14682B527C4BC5587D2</vt:lpwstr>
  </property>
</Properties>
</file>