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60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0" y="761999"/>
            <a:ext cx="9141619" cy="5334001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9270263" y="761999"/>
            <a:ext cx="2925318" cy="5334001"/>
          </a:xfrm>
          <a:prstGeom prst="rect"/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baseline="0" sz="5900" spc="-1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algn="l" indent="0" marL="0">
              <a:buNone/>
              <a:defRPr baseline="0" cap="none" sz="2200" spc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algn="ctr" indent="0" marL="457200">
              <a:buNone/>
              <a:defRPr sz="2200"/>
            </a:lvl2pPr>
            <a:lvl3pPr algn="ctr" indent="0" marL="914400">
              <a:buNone/>
              <a:defRPr sz="22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2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baseline="0" b="0" sz="5900" spc="-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indent="0" marL="0">
              <a:buNone/>
              <a:defRPr baseline="0" cap="none" sz="2200" spc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1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52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indent="0" marL="0">
              <a:spcBef>
                <a:spcPts val="0"/>
              </a:spcBef>
              <a:buNone/>
              <a:defRPr b="1"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indent="0" marL="0">
              <a:spcBef>
                <a:spcPts val="0"/>
              </a:spcBef>
              <a:buNone/>
              <a:defRPr b="1"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60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1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59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5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baseline="0" b="0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indent="0" marL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6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b="0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indent="0" marL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63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p>
            <a:endParaRPr dirty="0" lang="en-US"/>
          </a:p>
        </p:txBody>
      </p:sp>
      <p:sp>
        <p:nvSpPr>
          <p:cNvPr id="104863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758952"/>
            <a:ext cx="3443590" cy="533095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Rectangle 37"/>
          <p:cNvSpPr/>
          <p:nvPr/>
        </p:nvSpPr>
        <p:spPr>
          <a:xfrm>
            <a:off x="11815864" y="758952"/>
            <a:ext cx="384048" cy="5330952"/>
          </a:xfrm>
          <a:prstGeom prst="rect"/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dirty="0" lang="en-US"/>
              <a:t>4/29/2024</a:t>
            </a:fld>
            <a:endParaRPr dirty="0"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sz="3600" kern="1200" spc="-6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6858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11430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6002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20574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www.nngroup.com/" TargetMode="External"/><Relationship Id="rId2" Type="http://schemas.openxmlformats.org/officeDocument/2006/relationships/hyperlink" Target="https://www.w3.org/WAI/" TargetMode="External"/><Relationship Id="rId3" Type="http://schemas.openxmlformats.org/officeDocument/2006/relationships/hyperlink" Target="https://designer.microsoft.com/" TargetMode="External"/><Relationship Id="rId4" Type="http://schemas.openxmlformats.org/officeDocument/2006/relationships/slideLayout" Target="../slideLayouts/slideLayout6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561708" y="2693936"/>
            <a:ext cx="9068586" cy="735064"/>
          </a:xfrm>
        </p:spPr>
        <p:txBody>
          <a:bodyPr/>
          <a:p>
            <a:r>
              <a:rPr dirty="0" sz="3600" lang="en-US"/>
              <a:t>Bus ticket booking</a:t>
            </a:r>
            <a:endParaRPr dirty="0" sz="3600" lang="en-IN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09901" y="3875809"/>
            <a:ext cx="3955474" cy="2177855"/>
          </a:xfrm>
        </p:spPr>
        <p:txBody>
          <a:bodyPr>
            <a:normAutofit/>
          </a:bodyPr>
          <a:p>
            <a:pPr algn="l"/>
            <a:r>
              <a:rPr dirty="0" lang="en-US" err="1"/>
              <a:t>S</a:t>
            </a:r>
            <a:r>
              <a:rPr dirty="0" lang="en-US" err="1"/>
              <a:t>r</a:t>
            </a:r>
            <a:r>
              <a:rPr dirty="0" lang="en-US" err="1"/>
              <a:t>i</a:t>
            </a:r>
            <a:r>
              <a:rPr dirty="0" lang="en-US" err="1"/>
              <a:t>n</a:t>
            </a:r>
            <a:r>
              <a:rPr dirty="0" lang="en-US" err="1"/>
              <a:t>i</a:t>
            </a:r>
            <a:r>
              <a:rPr dirty="0" lang="en-US" err="1"/>
              <a:t>vasan </a:t>
            </a:r>
            <a:r>
              <a:rPr dirty="0" lang="en-US" err="1"/>
              <a:t>S </a:t>
            </a:r>
            <a:endParaRPr dirty="0" lang="en-US"/>
          </a:p>
          <a:p>
            <a:pPr algn="l"/>
            <a:r>
              <a:rPr dirty="0" lang="en-US"/>
              <a:t>2021309</a:t>
            </a:r>
            <a:r>
              <a:rPr dirty="0" lang="en-US"/>
              <a:t>0</a:t>
            </a:r>
            <a:r>
              <a:rPr dirty="0" lang="en-US"/>
              <a:t>3</a:t>
            </a:r>
            <a:r>
              <a:rPr dirty="0" lang="en-US"/>
              <a:t>9</a:t>
            </a:r>
            <a:endParaRPr altLang="en-US" lang="zh-CN"/>
          </a:p>
          <a:p>
            <a:pPr algn="l"/>
            <a:r>
              <a:rPr dirty="0" lang="en-IN"/>
              <a:t>Department of Textile Technology</a:t>
            </a:r>
          </a:p>
          <a:p>
            <a:pPr algn="l"/>
            <a:r>
              <a:rPr dirty="0" lang="en-IN"/>
              <a:t>ACT campus, Anna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CONCLUSION</a:t>
            </a:r>
            <a:endParaRPr dirty="0" sz="3600" lang="en-IN"/>
          </a:p>
        </p:txBody>
      </p:sp>
      <p:sp>
        <p:nvSpPr>
          <p:cNvPr id="1048615" name="TextBox 2"/>
          <p:cNvSpPr txBox="1"/>
          <p:nvPr/>
        </p:nvSpPr>
        <p:spPr>
          <a:xfrm>
            <a:off x="872837" y="2014194"/>
            <a:ext cx="10650681" cy="369331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The unfriendly booking platforms with confusing interfaces and unclear information can be a major hurdle for bus passengers.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 However, by implementing a systematic approach that prioritizes user experience (UX) design and clear information architecture, significant improvements can be made.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This includes developing a user-friendly interface, crafting clear and concise content, and utilizing effective information display techniques.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The result of these efforts should be a booking platform that is intuitive, easy to navigate, and provides all necessary details about bus journeys upfront.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This will lead to increased user satisfaction, fewer booking errors, and a more positive brand image for the platform.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Ultimately, by focusing on user needs, bus booking platforms can create a smoother and more enjoyable experience for passengers.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FUTURE SCOPE</a:t>
            </a:r>
            <a:endParaRPr dirty="0" sz="3600" lang="en-IN"/>
          </a:p>
        </p:txBody>
      </p:sp>
      <p:sp>
        <p:nvSpPr>
          <p:cNvPr id="1048617" name="TextBox 2"/>
          <p:cNvSpPr txBox="1"/>
          <p:nvPr/>
        </p:nvSpPr>
        <p:spPr>
          <a:xfrm>
            <a:off x="729096" y="2159667"/>
            <a:ext cx="10733808" cy="313932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The future scope for improving bus booking platforms extends beyond addressing unfriendly interfaces and unclear information. Here are some exciting possibilities:</a:t>
            </a:r>
          </a:p>
          <a:p>
            <a:pPr lvl="1"/>
            <a:r>
              <a:rPr b="1" dirty="0" lang="en-US"/>
              <a:t>Integration with Mobility Platforms:</a:t>
            </a:r>
            <a:r>
              <a:rPr dirty="0" lang="en-US"/>
              <a:t> Imagine seamless integration with ride-hailing apps or public transport ticketing systems. This would allow users to book first-mile/last-mile connectivity (e.g., cabs, local buses) along with their intercity bus tickets, creating a more holistic travel booking experience.</a:t>
            </a:r>
          </a:p>
          <a:p>
            <a:pPr lvl="1"/>
            <a:r>
              <a:rPr b="1" dirty="0" lang="en-US"/>
              <a:t>Real-Time Tracking and Information:</a:t>
            </a:r>
            <a:r>
              <a:rPr dirty="0" lang="en-US"/>
              <a:t> Live bus tracking features would be a game-changer. Passengers could see their bus location, estimated arrival time, and even any potential delays in real-time. This would significantly enhance convenience and reduce travel anxiety.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extBox 2"/>
          <p:cNvSpPr txBox="1"/>
          <p:nvPr/>
        </p:nvSpPr>
        <p:spPr>
          <a:xfrm>
            <a:off x="1031730" y="1859339"/>
            <a:ext cx="10128539" cy="3139321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Personalized Recommendations and Offers:</a:t>
            </a:r>
            <a:r>
              <a:rPr dirty="0" lang="en-US"/>
              <a:t> By leveraging user data and travel patterns, platforms could offer personalized recommendations for routes, stopovers, and even bundled deals with hotels or activities at the destination. This could create a more engaging user experience and potentially increase ancillary revenue for the platform.</a:t>
            </a:r>
          </a:p>
          <a:p>
            <a:r>
              <a:rPr b="1" dirty="0" lang="en-US"/>
              <a:t>Voice Search and Chatbot Integration:</a:t>
            </a:r>
            <a:r>
              <a:rPr dirty="0" lang="en-US"/>
              <a:t> Voice search functionality would allow users to make quick bookings using voice commands. Additionally, integrating chatbots with AI capabilities could provide 24/7 customer support, answer user queries about routes and amenities, and even handle basic booking modifications.</a:t>
            </a:r>
          </a:p>
          <a:p>
            <a:r>
              <a:rPr b="1" dirty="0" lang="en-US"/>
              <a:t>Focus on Sustainability:</a:t>
            </a:r>
            <a:r>
              <a:rPr dirty="0" lang="en-US"/>
              <a:t> Platforms could highlight eco-friendly options like electric buses or carbon offset programs, allowing passengers to make sustainable travel choices. Integrating with carbon footprint calculators could further enhance this aspect.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REFERENCES</a:t>
            </a:r>
            <a:endParaRPr dirty="0" sz="3600" lang="en-IN"/>
          </a:p>
        </p:txBody>
      </p:sp>
      <p:sp>
        <p:nvSpPr>
          <p:cNvPr id="1048620" name="Rectangle 2"/>
          <p:cNvSpPr>
            <a:spLocks noChangeArrowheads="1"/>
          </p:cNvSpPr>
          <p:nvPr/>
        </p:nvSpPr>
        <p:spPr bwMode="auto">
          <a:xfrm>
            <a:off x="1204204" y="2274838"/>
            <a:ext cx="9783591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defTabSz="914400"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lang="en-US">
                <a:latin typeface="Arial" panose="020B0604020202020204" pitchFamily="34" charset="0"/>
              </a:rPr>
              <a:t>Nielsen Norman Group (NN/g):</a:t>
            </a:r>
            <a:r>
              <a:rPr altLang="en-US" dirty="0" lang="en-US">
                <a:latin typeface="Arial" panose="020B0604020202020204" pitchFamily="34" charset="0"/>
              </a:rPr>
              <a:t> </a:t>
            </a:r>
            <a:r>
              <a:rPr altLang="en-US" dirty="0" lang="en-US">
                <a:latin typeface="Arial" panose="020B0604020202020204" pitchFamily="34" charset="0"/>
                <a:hlinkClick r:id="rId1"/>
              </a:rPr>
              <a:t>https://www.nngroup.com/</a:t>
            </a:r>
            <a:r>
              <a:rPr altLang="en-US" dirty="0" lang="en-US">
                <a:latin typeface="Arial" panose="020B0604020202020204" pitchFamily="34" charset="0"/>
              </a:rPr>
              <a:t> - A well-respected authority on UX research, usability, and web design. Their website offers a wealth of articles and resources on best practices for designing user-friendly interfaces. </a:t>
            </a:r>
          </a:p>
          <a:p>
            <a:pPr defTabSz="914400"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lang="en-US">
                <a:latin typeface="Arial" panose="020B0604020202020204" pitchFamily="34" charset="0"/>
              </a:rPr>
              <a:t>World Wide Web Consortium (W3C) Web Accessibility Initiative (WAI):</a:t>
            </a:r>
            <a:r>
              <a:rPr altLang="en-US" dirty="0" lang="en-US">
                <a:latin typeface="Arial" panose="020B0604020202020204" pitchFamily="34" charset="0"/>
              </a:rPr>
              <a:t> </a:t>
            </a:r>
            <a:r>
              <a:rPr altLang="en-US" dirty="0" lang="en-US">
                <a:latin typeface="Arial" panose="020B0604020202020204" pitchFamily="34" charset="0"/>
                <a:hlinkClick r:id="rId2"/>
              </a:rPr>
              <a:t>https://www.w3.org/WAI/</a:t>
            </a:r>
            <a:r>
              <a:rPr altLang="en-US" dirty="0" lang="en-US">
                <a:latin typeface="Arial" panose="020B0604020202020204" pitchFamily="34" charset="0"/>
              </a:rPr>
              <a:t> - Provides guidelines and standards for developing web content that is accessible to people with disabilities. </a:t>
            </a:r>
          </a:p>
          <a:p>
            <a:pPr defTabSz="914400" eaLnBrk="0" fontAlgn="base" hangingPunct="0" lvl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="1" dirty="0" lang="en-US">
                <a:latin typeface="Arial" panose="020B0604020202020204" pitchFamily="34" charset="0"/>
              </a:rPr>
              <a:t>Microsoft Design:</a:t>
            </a:r>
            <a:r>
              <a:rPr altLang="en-US" dirty="0" lang="en-US">
                <a:latin typeface="Arial" panose="020B0604020202020204" pitchFamily="34" charset="0"/>
              </a:rPr>
              <a:t> </a:t>
            </a:r>
            <a:r>
              <a:rPr altLang="en-US" dirty="0" lang="en-US">
                <a:latin typeface="Arial" panose="020B0604020202020204" pitchFamily="34" charset="0"/>
                <a:hlinkClick r:id="rId3"/>
              </a:rPr>
              <a:t>https://designer.microsoft.com/</a:t>
            </a:r>
            <a:r>
              <a:rPr altLang="en-US" dirty="0" lang="en-US">
                <a:latin typeface="Arial" panose="020B0604020202020204" pitchFamily="34" charset="0"/>
              </a:rPr>
              <a:t> - Offers resources on UX design principles, including user research, information architecture, and interaction design.</a:t>
            </a: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p>
            <a:pPr algn="ctr"/>
            <a:r>
              <a:rPr dirty="0" lang="en-US"/>
              <a:t>THANK YOU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 txBox="1"/>
          <p:nvPr/>
        </p:nvSpPr>
        <p:spPr>
          <a:xfrm>
            <a:off x="865517" y="854745"/>
            <a:ext cx="2397228" cy="735064"/>
          </a:xfrm>
          <a:prstGeom prst="rect"/>
        </p:spPr>
        <p:txBody>
          <a:bodyPr/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cap="none" dirty="0" sz="4800" kern="1200" lang="en-US" spc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dirty="0" sz="3600" lang="en-US"/>
              <a:t>O</a:t>
            </a:r>
            <a:r>
              <a:rPr dirty="0" sz="3600" lang="en-IN"/>
              <a:t>UTLINE</a:t>
            </a:r>
          </a:p>
        </p:txBody>
      </p:sp>
      <p:sp>
        <p:nvSpPr>
          <p:cNvPr id="1048596" name="TextBox 3"/>
          <p:cNvSpPr txBox="1"/>
          <p:nvPr/>
        </p:nvSpPr>
        <p:spPr>
          <a:xfrm>
            <a:off x="865517" y="1915079"/>
            <a:ext cx="6094268" cy="3401061"/>
          </a:xfrm>
          <a:prstGeom prst="rect"/>
          <a:noFill/>
        </p:spPr>
        <p:txBody>
          <a:bodyPr wrap="square">
            <a:spAutoFit/>
          </a:bodyPr>
          <a:p>
            <a:pPr indent="-305435" marL="3175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20">
                <a:solidFill>
                  <a:srgbClr val="404040"/>
                </a:solidFill>
                <a:latin typeface="+mj-lt"/>
                <a:cs typeface="Arial"/>
              </a:rPr>
              <a:t>Problem</a:t>
            </a:r>
            <a:r>
              <a:rPr b="1" dirty="0" sz="1800" lang="en-US" spc="-14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Statement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b="1" dirty="0" sz="1800" lang="en-US" spc="4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opo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sed</a:t>
            </a:r>
            <a:r>
              <a:rPr b="1" dirty="0" sz="1800" lang="en-US" spc="-225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b="1" dirty="0" sz="1800" lang="en-US" spc="10">
                <a:solidFill>
                  <a:srgbClr val="404040"/>
                </a:solidFill>
                <a:latin typeface="+mj-lt"/>
                <a:cs typeface="Arial"/>
              </a:rPr>
              <a:t>te</a:t>
            </a:r>
            <a:r>
              <a:rPr b="1" dirty="0" sz="1800" lang="en-US" spc="9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b="1" dirty="0" sz="1800" lang="en-US" spc="35">
                <a:solidFill>
                  <a:srgbClr val="404040"/>
                </a:solidFill>
                <a:latin typeface="+mj-lt"/>
                <a:cs typeface="Arial"/>
              </a:rPr>
              <a:t>/</a:t>
            </a:r>
            <a:r>
              <a:rPr b="1" dirty="0" sz="1800" lang="en-US" spc="-65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b="1" dirty="0" sz="1800" lang="en-US" spc="-35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b="1" dirty="0" sz="1800" lang="en-US" spc="35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n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tem</a:t>
            </a:r>
            <a:r>
              <a:rPr b="1" dirty="0" sz="1800" lang="en-US" spc="-35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5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eve</a:t>
            </a:r>
            <a:r>
              <a:rPr b="1" dirty="0" sz="1800" lang="en-US" spc="4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b="1" dirty="0" sz="1800" lang="en-US" spc="5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b="1" dirty="0" sz="1800" lang="en-US" spc="2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b="1" dirty="0" sz="1800" lang="en-US" spc="-6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b="1" dirty="0" sz="1800" lang="en-US" spc="5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b="1" dirty="0" sz="1800" lang="en-US" spc="-254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b="1" dirty="0" sz="1800" lang="en-US" spc="50">
                <a:solidFill>
                  <a:srgbClr val="404040"/>
                </a:solidFill>
                <a:latin typeface="+mj-lt"/>
                <a:cs typeface="Arial"/>
              </a:rPr>
              <a:t>pp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b="1" dirty="0" sz="1800" lang="en-US" spc="5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b="1" dirty="0" sz="1800" lang="en-US" spc="-60">
                <a:solidFill>
                  <a:srgbClr val="404040"/>
                </a:solidFill>
                <a:latin typeface="+mj-lt"/>
                <a:cs typeface="Arial"/>
              </a:rPr>
              <a:t>c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h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b="1" dirty="0" sz="1800" lang="en-US" spc="35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go</a:t>
            </a:r>
            <a:r>
              <a:rPr b="1" dirty="0" sz="1800" lang="en-US" spc="4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b="1" dirty="0" sz="1800" lang="en-US" spc="35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b="1" dirty="0" sz="1800" lang="en-US" spc="-25">
                <a:solidFill>
                  <a:srgbClr val="404040"/>
                </a:solidFill>
                <a:latin typeface="+mj-lt"/>
                <a:cs typeface="Arial"/>
              </a:rPr>
              <a:t>h</a:t>
            </a:r>
            <a:r>
              <a:rPr b="1" dirty="0" sz="1800" lang="en-US" spc="2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b="1" dirty="0" sz="1800" lang="en-US" spc="-185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&amp;</a:t>
            </a:r>
            <a:r>
              <a:rPr b="1" dirty="0" sz="1800" lang="en-US" spc="-75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b="1" dirty="0" sz="1800" lang="en-US" spc="35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b="1" dirty="0" sz="1800" lang="en-US" spc="-65">
                <a:solidFill>
                  <a:srgbClr val="404040"/>
                </a:solidFill>
                <a:latin typeface="+mj-lt"/>
                <a:cs typeface="Arial"/>
              </a:rPr>
              <a:t>y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me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t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25">
                <a:solidFill>
                  <a:srgbClr val="404040"/>
                </a:solidFill>
                <a:latin typeface="+mj-lt"/>
                <a:cs typeface="Arial"/>
              </a:rPr>
              <a:t>Result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20">
                <a:solidFill>
                  <a:srgbClr val="404040"/>
                </a:solidFill>
                <a:latin typeface="+mj-lt"/>
                <a:cs typeface="Arial"/>
              </a:rPr>
              <a:t>Conclusion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Fu</a:t>
            </a:r>
            <a:r>
              <a:rPr b="1" dirty="0" sz="1800" lang="en-US" spc="5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b="1" dirty="0" sz="1800" lang="en-US" spc="4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b="1" dirty="0" sz="1800" lang="en-US" spc="-185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Sc</a:t>
            </a:r>
            <a:r>
              <a:rPr b="1" dirty="0" sz="1800" lang="en-US" spc="45">
                <a:solidFill>
                  <a:srgbClr val="404040"/>
                </a:solidFill>
                <a:latin typeface="+mj-lt"/>
                <a:cs typeface="Arial"/>
              </a:rPr>
              <a:t>op</a:t>
            </a:r>
            <a:r>
              <a:rPr b="1" dirty="0" sz="1800" lang="en-US" spc="15">
                <a:solidFill>
                  <a:srgbClr val="404040"/>
                </a:solidFill>
                <a:latin typeface="+mj-lt"/>
                <a:cs typeface="Arial"/>
              </a:rPr>
              <a:t>e</a:t>
            </a:r>
            <a:endParaRPr dirty="0" sz="1800" lang="en-US">
              <a:latin typeface="+mj-lt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algn="l" pos="317500"/>
                <a:tab algn="l" pos="318135"/>
              </a:tabLst>
            </a:pPr>
            <a:r>
              <a:rPr b="1" dirty="0" sz="1800" lang="en-US" spc="20">
                <a:solidFill>
                  <a:srgbClr val="404040"/>
                </a:solidFill>
                <a:latin typeface="+mj-lt"/>
                <a:cs typeface="Arial"/>
              </a:rPr>
              <a:t>References</a:t>
            </a:r>
            <a:endParaRPr dirty="0" sz="1800" lang="en-US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PROBLEM STATEMENT</a:t>
            </a:r>
            <a:endParaRPr dirty="0" sz="3600" lang="en-IN"/>
          </a:p>
        </p:txBody>
      </p:sp>
      <p:sp>
        <p:nvSpPr>
          <p:cNvPr id="1048602" name="TextBox 4"/>
          <p:cNvSpPr txBox="1"/>
          <p:nvPr/>
        </p:nvSpPr>
        <p:spPr>
          <a:xfrm>
            <a:off x="1444334" y="2014194"/>
            <a:ext cx="9303327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Unfriendly booking platforms: Confusing interfaces, unclear information about bus amenities or hidden fees can make booking frustrating.</a:t>
            </a:r>
            <a:endParaRPr dirty="0" sz="2000" lang="en-IN"/>
          </a:p>
        </p:txBody>
      </p:sp>
      <p:pic>
        <p:nvPicPr>
          <p:cNvPr id="2097152" name="Picture 2" descr="Bus booking report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31594" y="2888655"/>
            <a:ext cx="6528809" cy="3264405"/>
          </a:xfrm>
          <a:prstGeom prst="rect"/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1066800" y="426026"/>
            <a:ext cx="10058400" cy="1371600"/>
          </a:xfrm>
        </p:spPr>
        <p:txBody>
          <a:bodyPr>
            <a:normAutofit/>
          </a:bodyPr>
          <a:p>
            <a:pPr algn="ctr"/>
            <a:r>
              <a:rPr dirty="0" sz="3600" lang="en-US"/>
              <a:t>PROPOSED SOLUTION</a:t>
            </a:r>
            <a:endParaRPr dirty="0" sz="3600" lang="en-IN"/>
          </a:p>
        </p:txBody>
      </p:sp>
      <p:sp>
        <p:nvSpPr>
          <p:cNvPr id="1048604" name="TextBox 2"/>
          <p:cNvSpPr txBox="1"/>
          <p:nvPr/>
        </p:nvSpPr>
        <p:spPr>
          <a:xfrm>
            <a:off x="450273" y="1797626"/>
            <a:ext cx="11291454" cy="40919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For unfriendly booking platforms with confusing interfaces and unclear information: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US"/>
              <a:t>Improved User Interface (UI) and User Experience (UX) Design:</a:t>
            </a:r>
            <a:r>
              <a:rPr dirty="0" lang="en-US"/>
              <a:t> 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Bus booking platforms should prioritize user-friendly interfaces that are clear, concise, and easy to navigate. This includes intuitive layouts, proper labelling of buttons and features, and minimal clutter.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US"/>
              <a:t>Transparent Information Display:</a:t>
            </a:r>
            <a:r>
              <a:rPr dirty="0" lang="en-US"/>
              <a:t> 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All information about the bus journey, including amenities, pricing structure (including any hidden fees), and cancellation policies, should be displayed in a clear, easy-to-find manner.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Use clear and concise language that avoids technical jargon.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Consider using icons or visuals to enhance clarity.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US"/>
              <a:t>Incorporation of Tooltips and Help Sections:</a:t>
            </a:r>
            <a:r>
              <a:rPr dirty="0" lang="en-US"/>
              <a:t> 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For any features that might not be self-explanatory, implement tooltips that provide brief descriptions upon hovering.</a:t>
            </a:r>
          </a:p>
          <a:p>
            <a:pPr indent="-342900" lvl="1" marL="800100">
              <a:buFont typeface="+mj-lt"/>
              <a:buAutoNum type="arabicPeriod"/>
            </a:pPr>
            <a:r>
              <a:rPr dirty="0" lang="en-US"/>
              <a:t>Additionally, a comprehensive Help section with FAQs (Frequently Asked Questions) can address common user queries and offer step-by-step guides for booking.</a:t>
            </a:r>
          </a:p>
          <a:p>
            <a:pPr indent="-342900" marL="342900">
              <a:buFont typeface="+mj-lt"/>
              <a:buAutoNum type="arabicPeriod"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SYSTEM APPROACH</a:t>
            </a:r>
            <a:endParaRPr dirty="0" sz="3600" lang="en-IN"/>
          </a:p>
        </p:txBody>
      </p:sp>
      <p:sp>
        <p:nvSpPr>
          <p:cNvPr id="1048606" name="TextBox 2"/>
          <p:cNvSpPr txBox="1"/>
          <p:nvPr/>
        </p:nvSpPr>
        <p:spPr>
          <a:xfrm>
            <a:off x="789709" y="2014194"/>
            <a:ext cx="10442864" cy="3558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To implementing the solutions for unfriendly bus booking platforms:</a:t>
            </a:r>
          </a:p>
          <a:p>
            <a:r>
              <a:rPr b="1" dirty="0" lang="en-US"/>
              <a:t>1. Define Scope and Stakeholders:</a:t>
            </a:r>
            <a:endParaRPr dirty="0" lang="en-US"/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Scope:</a:t>
            </a:r>
            <a:r>
              <a:rPr dirty="0" lang="en-US"/>
              <a:t> Clearly define the project's goal - improve the UI/UX of the booking platform to address user frustrations related to confusing interfaces and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Stakeholders:</a:t>
            </a:r>
            <a:r>
              <a:rPr dirty="0" lang="en-US"/>
              <a:t> Identify all parties involved. This includes internal stakeholders like developers, UI/UX designers, content creators, and testers; as well as external stakeholders - passengers (users) and bus operators (if the platform aggregates multiple companies).</a:t>
            </a:r>
          </a:p>
          <a:p>
            <a:r>
              <a:rPr b="1" dirty="0" lang="en-US"/>
              <a:t>2. User Research and Analysis:</a:t>
            </a:r>
            <a:endParaRPr dirty="0" lang="en-US"/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Conduct user research </a:t>
            </a:r>
            <a:r>
              <a:rPr dirty="0" lang="en-US"/>
              <a:t>(surveys, interviews, usability testing) to understand user pain points and gather feedback on existing interface issues.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Analyze the data </a:t>
            </a:r>
            <a:r>
              <a:rPr dirty="0" lang="en-US"/>
              <a:t>to identify the most significant problems regarding confusing layouts, unclear information, and hidden fees.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Box 1"/>
          <p:cNvSpPr txBox="1"/>
          <p:nvPr/>
        </p:nvSpPr>
        <p:spPr>
          <a:xfrm>
            <a:off x="344632" y="716973"/>
            <a:ext cx="11606645" cy="24917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3. Information Architecture and Design: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Develop a clear information architecture that organizes bus journey details (amenities, pricing, policies) in a logical and user-friendly way.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Design a user interface that is intuitive, visually appealing, and easy to navigate. Prioritize functionalities like clear labelling, appropriate use of white space, and consistent design elements.</a:t>
            </a:r>
          </a:p>
          <a:p>
            <a:r>
              <a:rPr b="1" dirty="0" lang="en-US"/>
              <a:t>4. Content Strategy: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Craft clear and concise content for the platform, avoiding technical jargon. This includes descriptions of bus amenities, pricing breakdowns (highlighting any fees), and cancellation policies.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Consider using icons or visuals to enhance clarity, especially for non-textual information.</a:t>
            </a:r>
            <a:endParaRPr dirty="0" lang="en-IN"/>
          </a:p>
        </p:txBody>
      </p:sp>
      <p:sp>
        <p:nvSpPr>
          <p:cNvPr id="1048608" name="TextBox 4"/>
          <p:cNvSpPr txBox="1"/>
          <p:nvPr/>
        </p:nvSpPr>
        <p:spPr>
          <a:xfrm>
            <a:off x="344632" y="3302296"/>
            <a:ext cx="11502736" cy="30251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5. Implementation and Testing: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Develop the improved UI/UX based on the design and content strategy.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Conduct internal testing to ensure functionality and identify any bugs.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 usability testing with real users to gather feedback on the redesigned platform and iterate based on their experience.</a:t>
            </a:r>
          </a:p>
          <a:p>
            <a:r>
              <a:rPr b="1" dirty="0" lang="en-US"/>
              <a:t>6. Deployment and Maintenance: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Launch the improved platform with clear communication to users about the changes.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Establish a system for ongoing monitoring and feedback collection.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Regularly review user feedback and make adjustments to the platform as needed. This could involve adding tooltips, refining content, or addressing new user pain points.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ALGORITHM AND DEVELOPMENT</a:t>
            </a:r>
            <a:endParaRPr dirty="0" sz="3600" lang="en-IN"/>
          </a:p>
        </p:txBody>
      </p:sp>
      <p:sp>
        <p:nvSpPr>
          <p:cNvPr id="1048610" name="TextBox 2"/>
          <p:cNvSpPr txBox="1"/>
          <p:nvPr/>
        </p:nvSpPr>
        <p:spPr>
          <a:xfrm>
            <a:off x="812223" y="2098964"/>
            <a:ext cx="10567554" cy="369331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The focus is on good design principles and clear presentation of information.</a:t>
            </a:r>
          </a:p>
          <a:p>
            <a:r>
              <a:rPr dirty="0" lang="en-US"/>
              <a:t>The breakdown of the development approach, focusing on the user interface and information display:</a:t>
            </a:r>
          </a:p>
          <a:p>
            <a:r>
              <a:rPr b="1" dirty="0" lang="en-US"/>
              <a:t>Development Approach: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Front-End Development:</a:t>
            </a:r>
            <a:r>
              <a:rPr dirty="0" lang="en-US"/>
              <a:t> This involves building the user interface using web development technologies like HTML, CSS, and </a:t>
            </a:r>
            <a:r>
              <a:rPr dirty="0" lang="en-US" err="1"/>
              <a:t>Javascript</a:t>
            </a:r>
            <a:r>
              <a:rPr dirty="0" lang="en-US"/>
              <a:t> frameworks (e.g., React, Angular). 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lang="en-US"/>
              <a:t>The code will focus on creating a clear layout, implementing intuitive navigation elements (buttons, menus), and ensuring responsiveness across different devices (desktop,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Content Management System (CMS) Integration:</a:t>
            </a:r>
            <a:r>
              <a:rPr dirty="0" lang="en-US"/>
              <a:t> A CMS allows for easy editing and updating of bus information, amenities lists, pricing structures, and policies. This empowers the platform to maintain accurate and up-to-date information without requiring extensive code changes.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Box 2"/>
          <p:cNvSpPr txBox="1"/>
          <p:nvPr/>
        </p:nvSpPr>
        <p:spPr>
          <a:xfrm>
            <a:off x="1109662" y="1329541"/>
            <a:ext cx="9972675" cy="4524315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Information Display Techniques: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Data Visualization:</a:t>
            </a:r>
            <a:r>
              <a:rPr dirty="0" lang="en-US"/>
              <a:t> Consider using icons or pictograms to represent amenities (Wi-Fi, washroom, legroom) for quicker comprehension.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Interactive Elements:</a:t>
            </a:r>
            <a:r>
              <a:rPr dirty="0" lang="en-US"/>
              <a:t> Implement features like hover-over tooltips that provide detailed descriptions of bus features or hidden fees associated with specific fare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Accordion Menus:</a:t>
            </a:r>
            <a:r>
              <a:rPr dirty="0" lang="en-US"/>
              <a:t> Organize information like detailed pricing breakdowns or cancellation policies within accordion menus, allowing users to expand sections they need while maintaining a clean, uncluttered interface.</a:t>
            </a:r>
          </a:p>
          <a:p>
            <a:r>
              <a:rPr b="1" dirty="0" lang="en-US"/>
              <a:t>Additional Considerations: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Accessibility:</a:t>
            </a:r>
            <a:r>
              <a:rPr dirty="0" lang="en-US"/>
              <a:t> Ensure the platform adheres to web accessibility standards, making it usable for people with disabilities (e.g., screen reader compatibility, proper color contrast).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Multilingual Support:</a:t>
            </a:r>
            <a:r>
              <a:rPr dirty="0" lang="en-US"/>
              <a:t> If the platform caters to a diverse audience, consider implementing multi-language functionality to improve user experience for non-native speakers.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3600" lang="en-US"/>
              <a:t>RESULT</a:t>
            </a:r>
            <a:endParaRPr dirty="0" sz="3600" lang="en-IN"/>
          </a:p>
        </p:txBody>
      </p:sp>
      <p:sp>
        <p:nvSpPr>
          <p:cNvPr id="1048613" name="TextBox 2"/>
          <p:cNvSpPr txBox="1"/>
          <p:nvPr/>
        </p:nvSpPr>
        <p:spPr>
          <a:xfrm>
            <a:off x="834736" y="2119745"/>
            <a:ext cx="10522527" cy="34163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The outcome of implementing the aforementioned solutions would be a significant improvement in the user experience of the bus booking platform. Here are some of the anticipated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Increased User Satisfaction:</a:t>
            </a:r>
            <a:r>
              <a:rPr dirty="0" lang="en-US"/>
              <a:t> A user-friendly interface with clear information will make the booking process smoother and less frustrating for passengers.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Reduced Booking Errors:</a:t>
            </a:r>
            <a:r>
              <a:rPr dirty="0" lang="en-US"/>
              <a:t> Transparent information about amenities, pricing, and fees will lead to fewer misunderstandings and incorrect bookings.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Improved Operational Efficiency:</a:t>
            </a:r>
            <a:r>
              <a:rPr dirty="0" lang="en-US"/>
              <a:t> A well-designed platform can streamline the booking process, potentially reducing customer support queries related to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1" dirty="0" lang="en-US"/>
              <a:t>Enhanced Brand Image:</a:t>
            </a:r>
            <a:r>
              <a:rPr dirty="0" lang="en-US"/>
              <a:t> A platform that prioritizes user experience can foster customer loyalty and attract new users seeking a convenient and hassle-free booking experience.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44450" dir="5400000" dist="1397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l" rig="twoPt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Bus ticket booking</dc:title>
  <dc:creator>JEEVANANDHAM S</dc:creator>
  <cp:lastModifiedBy>Sanjjai S</cp:lastModifiedBy>
  <dcterms:created xsi:type="dcterms:W3CDTF">2024-04-26T17:20:05Z</dcterms:created>
  <dcterms:modified xsi:type="dcterms:W3CDTF">2024-04-30T18:57:17Z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98e1e6c750024849afe120e36a3ed45a</vt:lpwstr>
  </property>
</Properties>
</file>