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8"/>
  </p:notes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9" r:id="rId17"/>
    <p:sldId id="280" r:id="rId18"/>
    <p:sldId id="281" r:id="rId19"/>
    <p:sldId id="270" r:id="rId20"/>
    <p:sldId id="271" r:id="rId21"/>
    <p:sldId id="272" r:id="rId22"/>
    <p:sldId id="273" r:id="rId23"/>
    <p:sldId id="274" r:id="rId24"/>
    <p:sldId id="275" r:id="rId25"/>
    <p:sldId id="276"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KAR NALLAGONI" userId="42283962c45f59c9" providerId="LiveId" clId="{939EBAAB-EEC7-4C02-8976-608E2D48DFB0}"/>
    <pc:docChg chg="custSel addSld modSld">
      <pc:chgData name="OMKAR NALLAGONI" userId="42283962c45f59c9" providerId="LiveId" clId="{939EBAAB-EEC7-4C02-8976-608E2D48DFB0}" dt="2024-02-22T18:48:04.965" v="149" actId="20577"/>
      <pc:docMkLst>
        <pc:docMk/>
      </pc:docMkLst>
      <pc:sldChg chg="modSp new mod">
        <pc:chgData name="OMKAR NALLAGONI" userId="42283962c45f59c9" providerId="LiveId" clId="{939EBAAB-EEC7-4C02-8976-608E2D48DFB0}" dt="2024-02-22T18:17:17.786" v="17" actId="20577"/>
        <pc:sldMkLst>
          <pc:docMk/>
          <pc:sldMk cId="1163185149" sldId="278"/>
        </pc:sldMkLst>
        <pc:spChg chg="mod">
          <ac:chgData name="OMKAR NALLAGONI" userId="42283962c45f59c9" providerId="LiveId" clId="{939EBAAB-EEC7-4C02-8976-608E2D48DFB0}" dt="2024-02-22T18:16:58.368" v="14" actId="20577"/>
          <ac:spMkLst>
            <pc:docMk/>
            <pc:sldMk cId="1163185149" sldId="278"/>
            <ac:spMk id="2" creationId="{5DDD8BC9-DF93-9199-ABDD-844D156ECC75}"/>
          </ac:spMkLst>
        </pc:spChg>
        <pc:spChg chg="mod">
          <ac:chgData name="OMKAR NALLAGONI" userId="42283962c45f59c9" providerId="LiveId" clId="{939EBAAB-EEC7-4C02-8976-608E2D48DFB0}" dt="2024-02-22T18:17:17.786" v="17" actId="20577"/>
          <ac:spMkLst>
            <pc:docMk/>
            <pc:sldMk cId="1163185149" sldId="278"/>
            <ac:spMk id="3" creationId="{E3E68FF2-ECB9-7761-7E22-C39A4C8F8B7C}"/>
          </ac:spMkLst>
        </pc:spChg>
      </pc:sldChg>
      <pc:sldChg chg="modSp new mod">
        <pc:chgData name="OMKAR NALLAGONI" userId="42283962c45f59c9" providerId="LiveId" clId="{939EBAAB-EEC7-4C02-8976-608E2D48DFB0}" dt="2024-02-22T18:23:34.637" v="89" actId="27636"/>
        <pc:sldMkLst>
          <pc:docMk/>
          <pc:sldMk cId="166420476" sldId="279"/>
        </pc:sldMkLst>
        <pc:spChg chg="mod">
          <ac:chgData name="OMKAR NALLAGONI" userId="42283962c45f59c9" providerId="LiveId" clId="{939EBAAB-EEC7-4C02-8976-608E2D48DFB0}" dt="2024-02-22T18:21:40.258" v="27" actId="20577"/>
          <ac:spMkLst>
            <pc:docMk/>
            <pc:sldMk cId="166420476" sldId="279"/>
            <ac:spMk id="2" creationId="{E0DEF567-5E47-2747-4EDD-4BD232238D41}"/>
          </ac:spMkLst>
        </pc:spChg>
        <pc:spChg chg="mod">
          <ac:chgData name="OMKAR NALLAGONI" userId="42283962c45f59c9" providerId="LiveId" clId="{939EBAAB-EEC7-4C02-8976-608E2D48DFB0}" dt="2024-02-22T18:23:34.637" v="89" actId="27636"/>
          <ac:spMkLst>
            <pc:docMk/>
            <pc:sldMk cId="166420476" sldId="279"/>
            <ac:spMk id="3" creationId="{34FBDAED-7370-3798-8C8B-278B8CA81FBD}"/>
          </ac:spMkLst>
        </pc:spChg>
      </pc:sldChg>
      <pc:sldChg chg="modSp new mod">
        <pc:chgData name="OMKAR NALLAGONI" userId="42283962c45f59c9" providerId="LiveId" clId="{939EBAAB-EEC7-4C02-8976-608E2D48DFB0}" dt="2024-02-22T18:25:37.953" v="125" actId="20577"/>
        <pc:sldMkLst>
          <pc:docMk/>
          <pc:sldMk cId="403302314" sldId="280"/>
        </pc:sldMkLst>
        <pc:spChg chg="mod">
          <ac:chgData name="OMKAR NALLAGONI" userId="42283962c45f59c9" providerId="LiveId" clId="{939EBAAB-EEC7-4C02-8976-608E2D48DFB0}" dt="2024-02-22T18:24:29.921" v="99" actId="20577"/>
          <ac:spMkLst>
            <pc:docMk/>
            <pc:sldMk cId="403302314" sldId="280"/>
            <ac:spMk id="2" creationId="{772016B7-5589-9729-BF27-2E96B29FCCFE}"/>
          </ac:spMkLst>
        </pc:spChg>
        <pc:spChg chg="mod">
          <ac:chgData name="OMKAR NALLAGONI" userId="42283962c45f59c9" providerId="LiveId" clId="{939EBAAB-EEC7-4C02-8976-608E2D48DFB0}" dt="2024-02-22T18:25:37.953" v="125" actId="20577"/>
          <ac:spMkLst>
            <pc:docMk/>
            <pc:sldMk cId="403302314" sldId="280"/>
            <ac:spMk id="3" creationId="{D5C764A6-0732-5560-AF80-69F1C024CD82}"/>
          </ac:spMkLst>
        </pc:spChg>
      </pc:sldChg>
      <pc:sldChg chg="addSp delSp modSp new mod">
        <pc:chgData name="OMKAR NALLAGONI" userId="42283962c45f59c9" providerId="LiveId" clId="{939EBAAB-EEC7-4C02-8976-608E2D48DFB0}" dt="2024-02-22T18:48:04.965" v="149" actId="20577"/>
        <pc:sldMkLst>
          <pc:docMk/>
          <pc:sldMk cId="282513851" sldId="281"/>
        </pc:sldMkLst>
        <pc:spChg chg="mod">
          <ac:chgData name="OMKAR NALLAGONI" userId="42283962c45f59c9" providerId="LiveId" clId="{939EBAAB-EEC7-4C02-8976-608E2D48DFB0}" dt="2024-02-22T18:48:04.965" v="149" actId="20577"/>
          <ac:spMkLst>
            <pc:docMk/>
            <pc:sldMk cId="282513851" sldId="281"/>
            <ac:spMk id="2" creationId="{C62A11AD-582B-05F6-3BDB-D2EEEDBCF814}"/>
          </ac:spMkLst>
        </pc:spChg>
        <pc:spChg chg="del">
          <ac:chgData name="OMKAR NALLAGONI" userId="42283962c45f59c9" providerId="LiveId" clId="{939EBAAB-EEC7-4C02-8976-608E2D48DFB0}" dt="2024-02-22T18:29:05.580" v="127"/>
          <ac:spMkLst>
            <pc:docMk/>
            <pc:sldMk cId="282513851" sldId="281"/>
            <ac:spMk id="3" creationId="{B07BDCA3-FB23-646D-5EDC-7177B4DE0657}"/>
          </ac:spMkLst>
        </pc:spChg>
        <pc:picChg chg="add mod">
          <ac:chgData name="OMKAR NALLAGONI" userId="42283962c45f59c9" providerId="LiveId" clId="{939EBAAB-EEC7-4C02-8976-608E2D48DFB0}" dt="2024-02-22T18:29:18.932" v="131" actId="14100"/>
          <ac:picMkLst>
            <pc:docMk/>
            <pc:sldMk cId="282513851" sldId="281"/>
            <ac:picMk id="4" creationId="{1723FAEE-87F6-0719-899B-CE87A7DCF2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FC1BAB-BBF9-4A75-8AB8-9D5FC2D04AD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F362FBD1-6DFA-4B16-A1A7-EDDDD0AF96BE}">
      <dgm:prSet/>
      <dgm:spPr/>
      <dgm:t>
        <a:bodyPr/>
        <a:lstStyle/>
        <a:p>
          <a:r>
            <a:rPr lang="en-US" dirty="0">
              <a:latin typeface="Calibri" panose="020F0502020204030204" pitchFamily="34" charset="0"/>
              <a:cs typeface="Calibri" panose="020F0502020204030204" pitchFamily="34" charset="0"/>
            </a:rPr>
            <a:t>This was an example convolution operation shown in 2D using a 3x3 filter. But in reality these convolutions are performed in 3D. In reality an image is represented as a 3D matrix with dimensions of height, width and depth, where depth corresponds to color channels (RGB). A convolution filter has a specific height and width, like 3x3 or 5x5, and by design it covers the entire depth of its input so it needs to be 3D as well</a:t>
          </a:r>
          <a:r>
            <a:rPr lang="en-US" dirty="0"/>
            <a:t>.</a:t>
          </a:r>
        </a:p>
      </dgm:t>
    </dgm:pt>
    <dgm:pt modelId="{429527E1-39E3-4C09-81EA-0D01FCED7C0D}" type="parTrans" cxnId="{6535AC3F-EA57-45A1-88AA-787DEC19BF59}">
      <dgm:prSet/>
      <dgm:spPr/>
      <dgm:t>
        <a:bodyPr/>
        <a:lstStyle/>
        <a:p>
          <a:endParaRPr lang="en-US"/>
        </a:p>
      </dgm:t>
    </dgm:pt>
    <dgm:pt modelId="{3CA741F4-B24D-4252-B7BA-2D8CCA449CD7}" type="sibTrans" cxnId="{6535AC3F-EA57-45A1-88AA-787DEC19BF59}">
      <dgm:prSet/>
      <dgm:spPr/>
      <dgm:t>
        <a:bodyPr/>
        <a:lstStyle/>
        <a:p>
          <a:endParaRPr lang="en-US"/>
        </a:p>
      </dgm:t>
    </dgm:pt>
    <dgm:pt modelId="{2FA98FF3-D8CB-4BA5-8707-99C743634BC7}">
      <dgm:prSet/>
      <dgm:spPr/>
      <dgm:t>
        <a:bodyPr/>
        <a:lstStyle/>
        <a:p>
          <a:r>
            <a:rPr lang="en-US" b="0" dirty="0">
              <a:latin typeface="Calibri" panose="020F0502020204030204" pitchFamily="34" charset="0"/>
              <a:cs typeface="Calibri" panose="020F0502020204030204" pitchFamily="34" charset="0"/>
            </a:rPr>
            <a:t>One more important point before we visualize the actual convolution operation. We perform multiple convolutions on an input, each using a different filter and resulting in a distinct feature map. We then stack all these feature maps together and that becomes the final output of the convolution layer. But first let’s start simple and visualize a convolution using a single filter</a:t>
          </a:r>
          <a:r>
            <a:rPr lang="en-US" dirty="0"/>
            <a:t>.</a:t>
          </a:r>
        </a:p>
      </dgm:t>
    </dgm:pt>
    <dgm:pt modelId="{1F8CEF07-5AA1-4CF5-AC68-ADEBEEB3CC65}" type="parTrans" cxnId="{B6A819A0-9A8C-45E2-BD02-1CCFA066C9E0}">
      <dgm:prSet/>
      <dgm:spPr/>
      <dgm:t>
        <a:bodyPr/>
        <a:lstStyle/>
        <a:p>
          <a:endParaRPr lang="en-US"/>
        </a:p>
      </dgm:t>
    </dgm:pt>
    <dgm:pt modelId="{07DCC3D1-AA9E-4B0D-9356-11B7B773A89A}" type="sibTrans" cxnId="{B6A819A0-9A8C-45E2-BD02-1CCFA066C9E0}">
      <dgm:prSet/>
      <dgm:spPr/>
      <dgm:t>
        <a:bodyPr/>
        <a:lstStyle/>
        <a:p>
          <a:endParaRPr lang="en-US"/>
        </a:p>
      </dgm:t>
    </dgm:pt>
    <dgm:pt modelId="{4A2CCF59-785A-4148-AE90-1B404AB141E6}" type="pres">
      <dgm:prSet presAssocID="{D8FC1BAB-BBF9-4A75-8AB8-9D5FC2D04AD2}" presName="hierChild1" presStyleCnt="0">
        <dgm:presLayoutVars>
          <dgm:chPref val="1"/>
          <dgm:dir/>
          <dgm:animOne val="branch"/>
          <dgm:animLvl val="lvl"/>
          <dgm:resizeHandles/>
        </dgm:presLayoutVars>
      </dgm:prSet>
      <dgm:spPr/>
    </dgm:pt>
    <dgm:pt modelId="{7EB62CB3-A32D-4C2B-BA61-1A719B27B3E3}" type="pres">
      <dgm:prSet presAssocID="{F362FBD1-6DFA-4B16-A1A7-EDDDD0AF96BE}" presName="hierRoot1" presStyleCnt="0"/>
      <dgm:spPr/>
    </dgm:pt>
    <dgm:pt modelId="{61E6681E-4D0E-4D9E-8739-F71EA69EC2C6}" type="pres">
      <dgm:prSet presAssocID="{F362FBD1-6DFA-4B16-A1A7-EDDDD0AF96BE}" presName="composite" presStyleCnt="0"/>
      <dgm:spPr/>
    </dgm:pt>
    <dgm:pt modelId="{9DA4D6D2-CD50-4502-9D4F-59E2F22694FE}" type="pres">
      <dgm:prSet presAssocID="{F362FBD1-6DFA-4B16-A1A7-EDDDD0AF96BE}" presName="background" presStyleLbl="node0" presStyleIdx="0" presStyleCnt="2"/>
      <dgm:spPr/>
    </dgm:pt>
    <dgm:pt modelId="{88FD1994-B939-4F79-BE6F-8DD83F639C91}" type="pres">
      <dgm:prSet presAssocID="{F362FBD1-6DFA-4B16-A1A7-EDDDD0AF96BE}" presName="text" presStyleLbl="fgAcc0" presStyleIdx="0" presStyleCnt="2" custLinFactNeighborX="-1804" custLinFactNeighborY="-777">
        <dgm:presLayoutVars>
          <dgm:chPref val="3"/>
        </dgm:presLayoutVars>
      </dgm:prSet>
      <dgm:spPr/>
    </dgm:pt>
    <dgm:pt modelId="{086B7526-FFDA-426D-8ECC-17E100575B45}" type="pres">
      <dgm:prSet presAssocID="{F362FBD1-6DFA-4B16-A1A7-EDDDD0AF96BE}" presName="hierChild2" presStyleCnt="0"/>
      <dgm:spPr/>
    </dgm:pt>
    <dgm:pt modelId="{578E7396-718D-449F-A10A-9C287011F458}" type="pres">
      <dgm:prSet presAssocID="{2FA98FF3-D8CB-4BA5-8707-99C743634BC7}" presName="hierRoot1" presStyleCnt="0"/>
      <dgm:spPr/>
    </dgm:pt>
    <dgm:pt modelId="{69D0D15B-A61B-48E2-BC4E-CD44B0D204AE}" type="pres">
      <dgm:prSet presAssocID="{2FA98FF3-D8CB-4BA5-8707-99C743634BC7}" presName="composite" presStyleCnt="0"/>
      <dgm:spPr/>
    </dgm:pt>
    <dgm:pt modelId="{A3694BE2-166D-4B70-83BA-77358E5FF440}" type="pres">
      <dgm:prSet presAssocID="{2FA98FF3-D8CB-4BA5-8707-99C743634BC7}" presName="background" presStyleLbl="node0" presStyleIdx="1" presStyleCnt="2"/>
      <dgm:spPr/>
    </dgm:pt>
    <dgm:pt modelId="{445358C6-C1E2-465C-B8F4-2E81B34B3C81}" type="pres">
      <dgm:prSet presAssocID="{2FA98FF3-D8CB-4BA5-8707-99C743634BC7}" presName="text" presStyleLbl="fgAcc0" presStyleIdx="1" presStyleCnt="2">
        <dgm:presLayoutVars>
          <dgm:chPref val="3"/>
        </dgm:presLayoutVars>
      </dgm:prSet>
      <dgm:spPr/>
    </dgm:pt>
    <dgm:pt modelId="{6FD7C289-EAD3-4A5E-84B8-B15453400625}" type="pres">
      <dgm:prSet presAssocID="{2FA98FF3-D8CB-4BA5-8707-99C743634BC7}" presName="hierChild2" presStyleCnt="0"/>
      <dgm:spPr/>
    </dgm:pt>
  </dgm:ptLst>
  <dgm:cxnLst>
    <dgm:cxn modelId="{865EF602-18CD-459A-BCA8-2217143CAEC8}" type="presOf" srcId="{D8FC1BAB-BBF9-4A75-8AB8-9D5FC2D04AD2}" destId="{4A2CCF59-785A-4148-AE90-1B404AB141E6}" srcOrd="0" destOrd="0" presId="urn:microsoft.com/office/officeart/2005/8/layout/hierarchy1"/>
    <dgm:cxn modelId="{6535AC3F-EA57-45A1-88AA-787DEC19BF59}" srcId="{D8FC1BAB-BBF9-4A75-8AB8-9D5FC2D04AD2}" destId="{F362FBD1-6DFA-4B16-A1A7-EDDDD0AF96BE}" srcOrd="0" destOrd="0" parTransId="{429527E1-39E3-4C09-81EA-0D01FCED7C0D}" sibTransId="{3CA741F4-B24D-4252-B7BA-2D8CCA449CD7}"/>
    <dgm:cxn modelId="{ECEB897C-DF69-442E-A7C6-1829847E8CA0}" type="presOf" srcId="{F362FBD1-6DFA-4B16-A1A7-EDDDD0AF96BE}" destId="{88FD1994-B939-4F79-BE6F-8DD83F639C91}" srcOrd="0" destOrd="0" presId="urn:microsoft.com/office/officeart/2005/8/layout/hierarchy1"/>
    <dgm:cxn modelId="{B6A819A0-9A8C-45E2-BD02-1CCFA066C9E0}" srcId="{D8FC1BAB-BBF9-4A75-8AB8-9D5FC2D04AD2}" destId="{2FA98FF3-D8CB-4BA5-8707-99C743634BC7}" srcOrd="1" destOrd="0" parTransId="{1F8CEF07-5AA1-4CF5-AC68-ADEBEEB3CC65}" sibTransId="{07DCC3D1-AA9E-4B0D-9356-11B7B773A89A}"/>
    <dgm:cxn modelId="{B191C4E6-3490-4FEA-87D1-CC9A27649C16}" type="presOf" srcId="{2FA98FF3-D8CB-4BA5-8707-99C743634BC7}" destId="{445358C6-C1E2-465C-B8F4-2E81B34B3C81}" srcOrd="0" destOrd="0" presId="urn:microsoft.com/office/officeart/2005/8/layout/hierarchy1"/>
    <dgm:cxn modelId="{2C78E5E0-1750-4F5C-9E51-702B9763E745}" type="presParOf" srcId="{4A2CCF59-785A-4148-AE90-1B404AB141E6}" destId="{7EB62CB3-A32D-4C2B-BA61-1A719B27B3E3}" srcOrd="0" destOrd="0" presId="urn:microsoft.com/office/officeart/2005/8/layout/hierarchy1"/>
    <dgm:cxn modelId="{DA32B894-8E45-452D-BED2-0A6FA642E406}" type="presParOf" srcId="{7EB62CB3-A32D-4C2B-BA61-1A719B27B3E3}" destId="{61E6681E-4D0E-4D9E-8739-F71EA69EC2C6}" srcOrd="0" destOrd="0" presId="urn:microsoft.com/office/officeart/2005/8/layout/hierarchy1"/>
    <dgm:cxn modelId="{2F2579D4-B5CB-40F8-8E3A-331C3464908B}" type="presParOf" srcId="{61E6681E-4D0E-4D9E-8739-F71EA69EC2C6}" destId="{9DA4D6D2-CD50-4502-9D4F-59E2F22694FE}" srcOrd="0" destOrd="0" presId="urn:microsoft.com/office/officeart/2005/8/layout/hierarchy1"/>
    <dgm:cxn modelId="{82DDC725-9EAA-4B05-A2D2-4FC2D9DA6EE5}" type="presParOf" srcId="{61E6681E-4D0E-4D9E-8739-F71EA69EC2C6}" destId="{88FD1994-B939-4F79-BE6F-8DD83F639C91}" srcOrd="1" destOrd="0" presId="urn:microsoft.com/office/officeart/2005/8/layout/hierarchy1"/>
    <dgm:cxn modelId="{BE7CDBD9-9AF8-4F24-B360-FBC40DB2ED1B}" type="presParOf" srcId="{7EB62CB3-A32D-4C2B-BA61-1A719B27B3E3}" destId="{086B7526-FFDA-426D-8ECC-17E100575B45}" srcOrd="1" destOrd="0" presId="urn:microsoft.com/office/officeart/2005/8/layout/hierarchy1"/>
    <dgm:cxn modelId="{F3496E89-92B9-489A-A7B1-4035F3CC541D}" type="presParOf" srcId="{4A2CCF59-785A-4148-AE90-1B404AB141E6}" destId="{578E7396-718D-449F-A10A-9C287011F458}" srcOrd="1" destOrd="0" presId="urn:microsoft.com/office/officeart/2005/8/layout/hierarchy1"/>
    <dgm:cxn modelId="{DDF197A0-AC16-418C-8E03-664B4C35EC24}" type="presParOf" srcId="{578E7396-718D-449F-A10A-9C287011F458}" destId="{69D0D15B-A61B-48E2-BC4E-CD44B0D204AE}" srcOrd="0" destOrd="0" presId="urn:microsoft.com/office/officeart/2005/8/layout/hierarchy1"/>
    <dgm:cxn modelId="{572019B0-9A1E-436F-AC3F-02F6A0962E92}" type="presParOf" srcId="{69D0D15B-A61B-48E2-BC4E-CD44B0D204AE}" destId="{A3694BE2-166D-4B70-83BA-77358E5FF440}" srcOrd="0" destOrd="0" presId="urn:microsoft.com/office/officeart/2005/8/layout/hierarchy1"/>
    <dgm:cxn modelId="{D9792EBE-8AD1-49A0-A729-7809805FDC34}" type="presParOf" srcId="{69D0D15B-A61B-48E2-BC4E-CD44B0D204AE}" destId="{445358C6-C1E2-465C-B8F4-2E81B34B3C81}" srcOrd="1" destOrd="0" presId="urn:microsoft.com/office/officeart/2005/8/layout/hierarchy1"/>
    <dgm:cxn modelId="{853D1221-7C34-4301-AF7D-7FDAB4C6A89D}" type="presParOf" srcId="{578E7396-718D-449F-A10A-9C287011F458}" destId="{6FD7C289-EAD3-4A5E-84B8-B1545340062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B228A4-0630-4ED6-ABE3-2BE92DB6ABFC}" type="doc">
      <dgm:prSet loTypeId="urn:microsoft.com/office/officeart/2005/8/layout/hierarchy1" loCatId="hierarchy" qsTypeId="urn:microsoft.com/office/officeart/2005/8/quickstyle/simple1" qsCatId="simple" csTypeId="urn:microsoft.com/office/officeart/2005/8/colors/accent4_2" csCatId="accent4"/>
      <dgm:spPr/>
      <dgm:t>
        <a:bodyPr/>
        <a:lstStyle/>
        <a:p>
          <a:endParaRPr lang="en-US"/>
        </a:p>
      </dgm:t>
    </dgm:pt>
    <dgm:pt modelId="{F82ADCE8-8436-4999-8480-1D2659741E71}">
      <dgm:prSet/>
      <dgm:spPr/>
      <dgm:t>
        <a:bodyPr/>
        <a:lstStyle/>
        <a:p>
          <a:r>
            <a:rPr lang="en-US" dirty="0">
              <a:latin typeface="Calibri" panose="020F0502020204030204" pitchFamily="34" charset="0"/>
              <a:cs typeface="Calibri" panose="020F0502020204030204" pitchFamily="34" charset="0"/>
            </a:rPr>
            <a:t>After a convolution operation we usually perform </a:t>
          </a:r>
          <a:r>
            <a:rPr lang="en-US" i="1" dirty="0">
              <a:latin typeface="Calibri" panose="020F0502020204030204" pitchFamily="34" charset="0"/>
              <a:cs typeface="Calibri" panose="020F0502020204030204" pitchFamily="34" charset="0"/>
            </a:rPr>
            <a:t>pooling</a:t>
          </a:r>
          <a:r>
            <a:rPr lang="en-US" dirty="0">
              <a:latin typeface="Calibri" panose="020F0502020204030204" pitchFamily="34" charset="0"/>
              <a:cs typeface="Calibri" panose="020F0502020204030204" pitchFamily="34" charset="0"/>
            </a:rPr>
            <a:t> to reduce the dimensionality. This enables us to reduce the number of parameters, which both shortens the training time and combats overfitting. Pooling layers </a:t>
          </a:r>
          <a:r>
            <a:rPr lang="en-US" dirty="0" err="1">
              <a:latin typeface="Calibri" panose="020F0502020204030204" pitchFamily="34" charset="0"/>
              <a:cs typeface="Calibri" panose="020F0502020204030204" pitchFamily="34" charset="0"/>
            </a:rPr>
            <a:t>downsample</a:t>
          </a:r>
          <a:r>
            <a:rPr lang="en-US" dirty="0">
              <a:latin typeface="Calibri" panose="020F0502020204030204" pitchFamily="34" charset="0"/>
              <a:cs typeface="Calibri" panose="020F0502020204030204" pitchFamily="34" charset="0"/>
            </a:rPr>
            <a:t> each feature map independently, reducing the height and width, keeping the depth intact</a:t>
          </a:r>
        </a:p>
      </dgm:t>
    </dgm:pt>
    <dgm:pt modelId="{DCF528D9-1A8C-4072-86F7-45F456F14967}" type="parTrans" cxnId="{4C9BECFD-2D17-4001-A3A4-8FE10C94551F}">
      <dgm:prSet/>
      <dgm:spPr/>
      <dgm:t>
        <a:bodyPr/>
        <a:lstStyle/>
        <a:p>
          <a:endParaRPr lang="en-US"/>
        </a:p>
      </dgm:t>
    </dgm:pt>
    <dgm:pt modelId="{1BF430D5-089A-4E2A-B331-075D5B064CFD}" type="sibTrans" cxnId="{4C9BECFD-2D17-4001-A3A4-8FE10C94551F}">
      <dgm:prSet/>
      <dgm:spPr/>
      <dgm:t>
        <a:bodyPr/>
        <a:lstStyle/>
        <a:p>
          <a:endParaRPr lang="en-US"/>
        </a:p>
      </dgm:t>
    </dgm:pt>
    <dgm:pt modelId="{778DD76B-B8A2-4604-BC5F-74E40C329FE9}">
      <dgm:prSet/>
      <dgm:spPr/>
      <dgm:t>
        <a:bodyPr/>
        <a:lstStyle/>
        <a:p>
          <a:r>
            <a:rPr lang="en-US" dirty="0">
              <a:latin typeface="Calibri" panose="020F0502020204030204" pitchFamily="34" charset="0"/>
              <a:cs typeface="Calibri" panose="020F0502020204030204" pitchFamily="34" charset="0"/>
            </a:rPr>
            <a:t>The most common type of pooling is </a:t>
          </a:r>
          <a:r>
            <a:rPr lang="en-US" i="1" dirty="0">
              <a:latin typeface="Calibri" panose="020F0502020204030204" pitchFamily="34" charset="0"/>
              <a:cs typeface="Calibri" panose="020F0502020204030204" pitchFamily="34" charset="0"/>
            </a:rPr>
            <a:t>max pooling</a:t>
          </a:r>
          <a:r>
            <a:rPr lang="en-US" dirty="0">
              <a:latin typeface="Calibri" panose="020F0502020204030204" pitchFamily="34" charset="0"/>
              <a:cs typeface="Calibri" panose="020F0502020204030204" pitchFamily="34" charset="0"/>
            </a:rPr>
            <a:t> which just takes the max value in the pooling window. Contrary to the convolution operation, pooling has no parameters. It slides a window over its input, and simply takes the max value in the window. Similar to a convolution, we specify the window size and stride.</a:t>
          </a:r>
        </a:p>
      </dgm:t>
    </dgm:pt>
    <dgm:pt modelId="{79472EE9-CD42-45AD-B13C-1BD638085650}" type="parTrans" cxnId="{78BF5A1B-4792-426A-9F16-474EEF191E7B}">
      <dgm:prSet/>
      <dgm:spPr/>
      <dgm:t>
        <a:bodyPr/>
        <a:lstStyle/>
        <a:p>
          <a:endParaRPr lang="en-US"/>
        </a:p>
      </dgm:t>
    </dgm:pt>
    <dgm:pt modelId="{F77A8E12-717C-45F2-AA4D-D48819DD9C2F}" type="sibTrans" cxnId="{78BF5A1B-4792-426A-9F16-474EEF191E7B}">
      <dgm:prSet/>
      <dgm:spPr/>
      <dgm:t>
        <a:bodyPr/>
        <a:lstStyle/>
        <a:p>
          <a:endParaRPr lang="en-US"/>
        </a:p>
      </dgm:t>
    </dgm:pt>
    <dgm:pt modelId="{DB0B6549-204C-4F9E-9BE4-94F26C0733C0}" type="pres">
      <dgm:prSet presAssocID="{6BB228A4-0630-4ED6-ABE3-2BE92DB6ABFC}" presName="hierChild1" presStyleCnt="0">
        <dgm:presLayoutVars>
          <dgm:chPref val="1"/>
          <dgm:dir/>
          <dgm:animOne val="branch"/>
          <dgm:animLvl val="lvl"/>
          <dgm:resizeHandles/>
        </dgm:presLayoutVars>
      </dgm:prSet>
      <dgm:spPr/>
    </dgm:pt>
    <dgm:pt modelId="{4462F55C-4710-472D-BD51-D5DDDD1345B8}" type="pres">
      <dgm:prSet presAssocID="{F82ADCE8-8436-4999-8480-1D2659741E71}" presName="hierRoot1" presStyleCnt="0"/>
      <dgm:spPr/>
    </dgm:pt>
    <dgm:pt modelId="{890BFFC6-DA29-4B8C-B11C-492192DB88CE}" type="pres">
      <dgm:prSet presAssocID="{F82ADCE8-8436-4999-8480-1D2659741E71}" presName="composite" presStyleCnt="0"/>
      <dgm:spPr/>
    </dgm:pt>
    <dgm:pt modelId="{D3D4375B-7FBD-4FB2-94C8-AD2CE902822C}" type="pres">
      <dgm:prSet presAssocID="{F82ADCE8-8436-4999-8480-1D2659741E71}" presName="background" presStyleLbl="node0" presStyleIdx="0" presStyleCnt="2"/>
      <dgm:spPr/>
    </dgm:pt>
    <dgm:pt modelId="{3A2CA41E-2C9A-46BA-8FF6-B11C222D651E}" type="pres">
      <dgm:prSet presAssocID="{F82ADCE8-8436-4999-8480-1D2659741E71}" presName="text" presStyleLbl="fgAcc0" presStyleIdx="0" presStyleCnt="2">
        <dgm:presLayoutVars>
          <dgm:chPref val="3"/>
        </dgm:presLayoutVars>
      </dgm:prSet>
      <dgm:spPr/>
    </dgm:pt>
    <dgm:pt modelId="{6913C617-AAED-4CEC-ACCA-66D9B6880E7A}" type="pres">
      <dgm:prSet presAssocID="{F82ADCE8-8436-4999-8480-1D2659741E71}" presName="hierChild2" presStyleCnt="0"/>
      <dgm:spPr/>
    </dgm:pt>
    <dgm:pt modelId="{0068184B-A12E-44FE-845B-40211E51F79B}" type="pres">
      <dgm:prSet presAssocID="{778DD76B-B8A2-4604-BC5F-74E40C329FE9}" presName="hierRoot1" presStyleCnt="0"/>
      <dgm:spPr/>
    </dgm:pt>
    <dgm:pt modelId="{43DE2281-B28D-40E3-B504-0A1C2223E299}" type="pres">
      <dgm:prSet presAssocID="{778DD76B-B8A2-4604-BC5F-74E40C329FE9}" presName="composite" presStyleCnt="0"/>
      <dgm:spPr/>
    </dgm:pt>
    <dgm:pt modelId="{EA3D34F0-7AC2-4D17-A678-4E2BFADFCD40}" type="pres">
      <dgm:prSet presAssocID="{778DD76B-B8A2-4604-BC5F-74E40C329FE9}" presName="background" presStyleLbl="node0" presStyleIdx="1" presStyleCnt="2"/>
      <dgm:spPr/>
    </dgm:pt>
    <dgm:pt modelId="{09F0ED5E-2311-4F18-94D3-4FD8E223ACED}" type="pres">
      <dgm:prSet presAssocID="{778DD76B-B8A2-4604-BC5F-74E40C329FE9}" presName="text" presStyleLbl="fgAcc0" presStyleIdx="1" presStyleCnt="2">
        <dgm:presLayoutVars>
          <dgm:chPref val="3"/>
        </dgm:presLayoutVars>
      </dgm:prSet>
      <dgm:spPr/>
    </dgm:pt>
    <dgm:pt modelId="{79353636-DB7D-4491-B0DF-FA213E11D5C4}" type="pres">
      <dgm:prSet presAssocID="{778DD76B-B8A2-4604-BC5F-74E40C329FE9}" presName="hierChild2" presStyleCnt="0"/>
      <dgm:spPr/>
    </dgm:pt>
  </dgm:ptLst>
  <dgm:cxnLst>
    <dgm:cxn modelId="{5799E50B-6FEE-460F-9F77-C39604D747A1}" type="presOf" srcId="{F82ADCE8-8436-4999-8480-1D2659741E71}" destId="{3A2CA41E-2C9A-46BA-8FF6-B11C222D651E}" srcOrd="0" destOrd="0" presId="urn:microsoft.com/office/officeart/2005/8/layout/hierarchy1"/>
    <dgm:cxn modelId="{9ABA5517-BE23-441D-BBD4-E5B8E42FB010}" type="presOf" srcId="{6BB228A4-0630-4ED6-ABE3-2BE92DB6ABFC}" destId="{DB0B6549-204C-4F9E-9BE4-94F26C0733C0}" srcOrd="0" destOrd="0" presId="urn:microsoft.com/office/officeart/2005/8/layout/hierarchy1"/>
    <dgm:cxn modelId="{78BF5A1B-4792-426A-9F16-474EEF191E7B}" srcId="{6BB228A4-0630-4ED6-ABE3-2BE92DB6ABFC}" destId="{778DD76B-B8A2-4604-BC5F-74E40C329FE9}" srcOrd="1" destOrd="0" parTransId="{79472EE9-CD42-45AD-B13C-1BD638085650}" sibTransId="{F77A8E12-717C-45F2-AA4D-D48819DD9C2F}"/>
    <dgm:cxn modelId="{F5F8243F-9D0B-4EAD-B899-6004072B7242}" type="presOf" srcId="{778DD76B-B8A2-4604-BC5F-74E40C329FE9}" destId="{09F0ED5E-2311-4F18-94D3-4FD8E223ACED}" srcOrd="0" destOrd="0" presId="urn:microsoft.com/office/officeart/2005/8/layout/hierarchy1"/>
    <dgm:cxn modelId="{4C9BECFD-2D17-4001-A3A4-8FE10C94551F}" srcId="{6BB228A4-0630-4ED6-ABE3-2BE92DB6ABFC}" destId="{F82ADCE8-8436-4999-8480-1D2659741E71}" srcOrd="0" destOrd="0" parTransId="{DCF528D9-1A8C-4072-86F7-45F456F14967}" sibTransId="{1BF430D5-089A-4E2A-B331-075D5B064CFD}"/>
    <dgm:cxn modelId="{856CDEEC-B439-4825-AE46-02FBC02A4774}" type="presParOf" srcId="{DB0B6549-204C-4F9E-9BE4-94F26C0733C0}" destId="{4462F55C-4710-472D-BD51-D5DDDD1345B8}" srcOrd="0" destOrd="0" presId="urn:microsoft.com/office/officeart/2005/8/layout/hierarchy1"/>
    <dgm:cxn modelId="{D42ABB0B-8E7F-4F04-851B-F48CDB927D75}" type="presParOf" srcId="{4462F55C-4710-472D-BD51-D5DDDD1345B8}" destId="{890BFFC6-DA29-4B8C-B11C-492192DB88CE}" srcOrd="0" destOrd="0" presId="urn:microsoft.com/office/officeart/2005/8/layout/hierarchy1"/>
    <dgm:cxn modelId="{CE95BE42-04AB-43F1-9974-127E2CD2306B}" type="presParOf" srcId="{890BFFC6-DA29-4B8C-B11C-492192DB88CE}" destId="{D3D4375B-7FBD-4FB2-94C8-AD2CE902822C}" srcOrd="0" destOrd="0" presId="urn:microsoft.com/office/officeart/2005/8/layout/hierarchy1"/>
    <dgm:cxn modelId="{DC0ABCA9-1715-4C3D-9139-CF4950290CCE}" type="presParOf" srcId="{890BFFC6-DA29-4B8C-B11C-492192DB88CE}" destId="{3A2CA41E-2C9A-46BA-8FF6-B11C222D651E}" srcOrd="1" destOrd="0" presId="urn:microsoft.com/office/officeart/2005/8/layout/hierarchy1"/>
    <dgm:cxn modelId="{D81D7BEA-D47F-40EF-99A3-71771A475939}" type="presParOf" srcId="{4462F55C-4710-472D-BD51-D5DDDD1345B8}" destId="{6913C617-AAED-4CEC-ACCA-66D9B6880E7A}" srcOrd="1" destOrd="0" presId="urn:microsoft.com/office/officeart/2005/8/layout/hierarchy1"/>
    <dgm:cxn modelId="{1AFF8F45-D6B4-4B9A-950A-5E49AF99ADEC}" type="presParOf" srcId="{DB0B6549-204C-4F9E-9BE4-94F26C0733C0}" destId="{0068184B-A12E-44FE-845B-40211E51F79B}" srcOrd="1" destOrd="0" presId="urn:microsoft.com/office/officeart/2005/8/layout/hierarchy1"/>
    <dgm:cxn modelId="{A5DA0BC3-E648-4415-B23E-79255911491E}" type="presParOf" srcId="{0068184B-A12E-44FE-845B-40211E51F79B}" destId="{43DE2281-B28D-40E3-B504-0A1C2223E299}" srcOrd="0" destOrd="0" presId="urn:microsoft.com/office/officeart/2005/8/layout/hierarchy1"/>
    <dgm:cxn modelId="{69FE5DB6-3176-442A-9244-59B2184A9143}" type="presParOf" srcId="{43DE2281-B28D-40E3-B504-0A1C2223E299}" destId="{EA3D34F0-7AC2-4D17-A678-4E2BFADFCD40}" srcOrd="0" destOrd="0" presId="urn:microsoft.com/office/officeart/2005/8/layout/hierarchy1"/>
    <dgm:cxn modelId="{883CD053-A1B4-484B-9EF9-57ECB08DEDB4}" type="presParOf" srcId="{43DE2281-B28D-40E3-B504-0A1C2223E299}" destId="{09F0ED5E-2311-4F18-94D3-4FD8E223ACED}" srcOrd="1" destOrd="0" presId="urn:microsoft.com/office/officeart/2005/8/layout/hierarchy1"/>
    <dgm:cxn modelId="{5AFAFD48-F30A-4BBD-8B4C-77E13E49B8CF}" type="presParOf" srcId="{0068184B-A12E-44FE-845B-40211E51F79B}" destId="{79353636-DB7D-4491-B0DF-FA213E11D5C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4D6D2-CD50-4502-9D4F-59E2F22694FE}">
      <dsp:nvSpPr>
        <dsp:cNvPr id="0" name=""/>
        <dsp:cNvSpPr/>
      </dsp:nvSpPr>
      <dsp:spPr>
        <a:xfrm>
          <a:off x="-81667" y="1107238"/>
          <a:ext cx="4599639" cy="29207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FD1994-B939-4F79-BE6F-8DD83F639C91}">
      <dsp:nvSpPr>
        <dsp:cNvPr id="0" name=""/>
        <dsp:cNvSpPr/>
      </dsp:nvSpPr>
      <dsp:spPr>
        <a:xfrm>
          <a:off x="429403" y="1592755"/>
          <a:ext cx="4599639" cy="292077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This was an example convolution operation shown in 2D using a 3x3 filter. But in reality these convolutions are performed in 3D. In reality an image is represented as a 3D matrix with dimensions of height, width and depth, where depth corresponds to color channels (RGB). A convolution filter has a specific height and width, like 3x3 or 5x5, and by design it covers the entire depth of its input so it needs to be 3D as well</a:t>
          </a:r>
          <a:r>
            <a:rPr lang="en-US" sz="1800" kern="1200" dirty="0"/>
            <a:t>.</a:t>
          </a:r>
        </a:p>
      </dsp:txBody>
      <dsp:txXfrm>
        <a:off x="514949" y="1678301"/>
        <a:ext cx="4428547" cy="2749679"/>
      </dsp:txXfrm>
    </dsp:sp>
    <dsp:sp modelId="{A3694BE2-166D-4B70-83BA-77358E5FF440}">
      <dsp:nvSpPr>
        <dsp:cNvPr id="0" name=""/>
        <dsp:cNvSpPr/>
      </dsp:nvSpPr>
      <dsp:spPr>
        <a:xfrm>
          <a:off x="5623092" y="1129932"/>
          <a:ext cx="4599639" cy="29207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5358C6-C1E2-465C-B8F4-2E81B34B3C81}">
      <dsp:nvSpPr>
        <dsp:cNvPr id="0" name=""/>
        <dsp:cNvSpPr/>
      </dsp:nvSpPr>
      <dsp:spPr>
        <a:xfrm>
          <a:off x="6134163" y="1615450"/>
          <a:ext cx="4599639" cy="292077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Calibri" panose="020F0502020204030204" pitchFamily="34" charset="0"/>
              <a:cs typeface="Calibri" panose="020F0502020204030204" pitchFamily="34" charset="0"/>
            </a:rPr>
            <a:t>One more important point before we visualize the actual convolution operation. We perform multiple convolutions on an input, each using a different filter and resulting in a distinct feature map. We then stack all these feature maps together and that becomes the final output of the convolution layer. But first let’s start simple and visualize a convolution using a single filter</a:t>
          </a:r>
          <a:r>
            <a:rPr lang="en-US" sz="1800" kern="1200" dirty="0"/>
            <a:t>.</a:t>
          </a:r>
        </a:p>
      </dsp:txBody>
      <dsp:txXfrm>
        <a:off x="6219709" y="1700996"/>
        <a:ext cx="4428547" cy="27496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4375B-7FBD-4FB2-94C8-AD2CE902822C}">
      <dsp:nvSpPr>
        <dsp:cNvPr id="0" name=""/>
        <dsp:cNvSpPr/>
      </dsp:nvSpPr>
      <dsp:spPr>
        <a:xfrm>
          <a:off x="1174" y="520807"/>
          <a:ext cx="4121050" cy="261686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2CA41E-2C9A-46BA-8FF6-B11C222D651E}">
      <dsp:nvSpPr>
        <dsp:cNvPr id="0" name=""/>
        <dsp:cNvSpPr/>
      </dsp:nvSpPr>
      <dsp:spPr>
        <a:xfrm>
          <a:off x="45906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After a convolution operation we usually perform </a:t>
          </a:r>
          <a:r>
            <a:rPr lang="en-US" sz="1800" i="1" kern="1200" dirty="0">
              <a:latin typeface="Calibri" panose="020F0502020204030204" pitchFamily="34" charset="0"/>
              <a:cs typeface="Calibri" panose="020F0502020204030204" pitchFamily="34" charset="0"/>
            </a:rPr>
            <a:t>pooling</a:t>
          </a:r>
          <a:r>
            <a:rPr lang="en-US" sz="1800" kern="1200" dirty="0">
              <a:latin typeface="Calibri" panose="020F0502020204030204" pitchFamily="34" charset="0"/>
              <a:cs typeface="Calibri" panose="020F0502020204030204" pitchFamily="34" charset="0"/>
            </a:rPr>
            <a:t> to reduce the dimensionality. This enables us to reduce the number of parameters, which both shortens the training time and combats overfitting. Pooling layers </a:t>
          </a:r>
          <a:r>
            <a:rPr lang="en-US" sz="1800" kern="1200" dirty="0" err="1">
              <a:latin typeface="Calibri" panose="020F0502020204030204" pitchFamily="34" charset="0"/>
              <a:cs typeface="Calibri" panose="020F0502020204030204" pitchFamily="34" charset="0"/>
            </a:rPr>
            <a:t>downsample</a:t>
          </a:r>
          <a:r>
            <a:rPr lang="en-US" sz="1800" kern="1200" dirty="0">
              <a:latin typeface="Calibri" panose="020F0502020204030204" pitchFamily="34" charset="0"/>
              <a:cs typeface="Calibri" panose="020F0502020204030204" pitchFamily="34" charset="0"/>
            </a:rPr>
            <a:t> each feature map independently, reducing the height and width, keeping the depth intact</a:t>
          </a:r>
        </a:p>
      </dsp:txBody>
      <dsp:txXfrm>
        <a:off x="535713" y="1032452"/>
        <a:ext cx="3967760" cy="2463577"/>
      </dsp:txXfrm>
    </dsp:sp>
    <dsp:sp modelId="{EA3D34F0-7AC2-4D17-A678-4E2BFADFCD40}">
      <dsp:nvSpPr>
        <dsp:cNvPr id="0" name=""/>
        <dsp:cNvSpPr/>
      </dsp:nvSpPr>
      <dsp:spPr>
        <a:xfrm>
          <a:off x="5038013" y="520807"/>
          <a:ext cx="4121050" cy="261686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F0ED5E-2311-4F18-94D3-4FD8E223ACED}">
      <dsp:nvSpPr>
        <dsp:cNvPr id="0" name=""/>
        <dsp:cNvSpPr/>
      </dsp:nvSpPr>
      <dsp:spPr>
        <a:xfrm>
          <a:off x="549590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The most common type of pooling is </a:t>
          </a:r>
          <a:r>
            <a:rPr lang="en-US" sz="1800" i="1" kern="1200" dirty="0">
              <a:latin typeface="Calibri" panose="020F0502020204030204" pitchFamily="34" charset="0"/>
              <a:cs typeface="Calibri" panose="020F0502020204030204" pitchFamily="34" charset="0"/>
            </a:rPr>
            <a:t>max pooling</a:t>
          </a:r>
          <a:r>
            <a:rPr lang="en-US" sz="1800" kern="1200" dirty="0">
              <a:latin typeface="Calibri" panose="020F0502020204030204" pitchFamily="34" charset="0"/>
              <a:cs typeface="Calibri" panose="020F0502020204030204" pitchFamily="34" charset="0"/>
            </a:rPr>
            <a:t> which just takes the max value in the pooling window. Contrary to the convolution operation, pooling has no parameters. It slides a window over its input, and simply takes the max value in the window. Similar to a convolution, we specify the window size and stride.</a:t>
          </a:r>
        </a:p>
      </dsp:txBody>
      <dsp:txXfrm>
        <a:off x="5572553" y="1032452"/>
        <a:ext cx="3967760" cy="24635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AE046A-36C6-4049-93C2-ECFF6AEEE31B}"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9D030-6AAE-4D34-8A47-3B6DB65FA795}" type="slidenum">
              <a:rPr lang="en-US" smtClean="0"/>
              <a:t>‹#›</a:t>
            </a:fld>
            <a:endParaRPr lang="en-US"/>
          </a:p>
        </p:txBody>
      </p:sp>
    </p:spTree>
    <p:extLst>
      <p:ext uri="{BB962C8B-B14F-4D97-AF65-F5344CB8AC3E}">
        <p14:creationId xmlns:p14="http://schemas.microsoft.com/office/powerpoint/2010/main" val="1446087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9D030-6AAE-4D34-8A47-3B6DB65FA795}" type="slidenum">
              <a:rPr lang="en-US" smtClean="0"/>
              <a:t>9</a:t>
            </a:fld>
            <a:endParaRPr lang="en-US"/>
          </a:p>
        </p:txBody>
      </p:sp>
    </p:spTree>
    <p:extLst>
      <p:ext uri="{BB962C8B-B14F-4D97-AF65-F5344CB8AC3E}">
        <p14:creationId xmlns:p14="http://schemas.microsoft.com/office/powerpoint/2010/main" val="407886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9D030-6AAE-4D34-8A47-3B6DB65FA795}" type="slidenum">
              <a:rPr lang="en-US" smtClean="0"/>
              <a:t>19</a:t>
            </a:fld>
            <a:endParaRPr lang="en-US"/>
          </a:p>
        </p:txBody>
      </p:sp>
    </p:spTree>
    <p:extLst>
      <p:ext uri="{BB962C8B-B14F-4D97-AF65-F5344CB8AC3E}">
        <p14:creationId xmlns:p14="http://schemas.microsoft.com/office/powerpoint/2010/main" val="1095692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9D030-6AAE-4D34-8A47-3B6DB65FA795}" type="slidenum">
              <a:rPr lang="en-US" smtClean="0"/>
              <a:t>22</a:t>
            </a:fld>
            <a:endParaRPr lang="en-US"/>
          </a:p>
        </p:txBody>
      </p:sp>
    </p:spTree>
    <p:extLst>
      <p:ext uri="{BB962C8B-B14F-4D97-AF65-F5344CB8AC3E}">
        <p14:creationId xmlns:p14="http://schemas.microsoft.com/office/powerpoint/2010/main" val="2633552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739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557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76962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8064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6277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2125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9074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7218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734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014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243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434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3549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375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709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3980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2/22/2024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2288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17BA-4EA5-4E88-BC69-6DE2F9B8182C}"/>
              </a:ext>
            </a:extLst>
          </p:cNvPr>
          <p:cNvSpPr>
            <a:spLocks noGrp="1"/>
          </p:cNvSpPr>
          <p:nvPr>
            <p:ph type="ctrTitle"/>
          </p:nvPr>
        </p:nvSpPr>
        <p:spPr>
          <a:xfrm>
            <a:off x="4697129" y="1265315"/>
            <a:ext cx="5234662" cy="2392286"/>
          </a:xfrm>
        </p:spPr>
        <p:txBody>
          <a:bodyPr>
            <a:normAutofit/>
          </a:bodyPr>
          <a:lstStyle/>
          <a:p>
            <a:pPr algn="l"/>
            <a:r>
              <a:rPr lang="en-US" dirty="0"/>
              <a:t>Convolution Neural Network</a:t>
            </a:r>
          </a:p>
        </p:txBody>
      </p:sp>
      <p:sp>
        <p:nvSpPr>
          <p:cNvPr id="3" name="Subtitle 2">
            <a:extLst>
              <a:ext uri="{FF2B5EF4-FFF2-40B4-BE49-F238E27FC236}">
                <a16:creationId xmlns:a16="http://schemas.microsoft.com/office/drawing/2014/main" id="{5FF83F23-454C-4D03-8314-275E296278E8}"/>
              </a:ext>
            </a:extLst>
          </p:cNvPr>
          <p:cNvSpPr>
            <a:spLocks noGrp="1"/>
          </p:cNvSpPr>
          <p:nvPr>
            <p:ph type="subTitle" idx="1"/>
          </p:nvPr>
        </p:nvSpPr>
        <p:spPr>
          <a:xfrm>
            <a:off x="8328074" y="3910818"/>
            <a:ext cx="1744394" cy="520505"/>
          </a:xfrm>
        </p:spPr>
        <p:txBody>
          <a:bodyPr>
            <a:normAutofit/>
          </a:bodyPr>
          <a:lstStyle/>
          <a:p>
            <a:pPr algn="l"/>
            <a:r>
              <a:rPr lang="en-US" b="1" dirty="0">
                <a:solidFill>
                  <a:schemeClr val="tx1"/>
                </a:solidFill>
              </a:rPr>
              <a:t>N.Omkar</a:t>
            </a:r>
          </a:p>
        </p:txBody>
      </p:sp>
      <p:sp>
        <p:nvSpPr>
          <p:cNvPr id="12"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3" name="Graphic 6" descr="Brain">
            <a:extLst>
              <a:ext uri="{FF2B5EF4-FFF2-40B4-BE49-F238E27FC236}">
                <a16:creationId xmlns:a16="http://schemas.microsoft.com/office/drawing/2014/main" id="{91EC921E-5CE3-415C-ADAB-33E39D05E0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328869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descr="https://miro.medium.com/max/870/1*ubmJTEy3edn5QYm5hNPmVg@2x.gif">
            <a:extLst>
              <a:ext uri="{FF2B5EF4-FFF2-40B4-BE49-F238E27FC236}">
                <a16:creationId xmlns:a16="http://schemas.microsoft.com/office/drawing/2014/main" id="{7C178DD8-B393-40D4-8994-C083A5CE64D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201524" y="1688123"/>
            <a:ext cx="5144895" cy="30159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F2582AB-C7F6-4DD2-AF30-51B085F3CD40}"/>
              </a:ext>
            </a:extLst>
          </p:cNvPr>
          <p:cNvSpPr>
            <a:spLocks noGrp="1"/>
          </p:cNvSpPr>
          <p:nvPr>
            <p:ph idx="1"/>
          </p:nvPr>
        </p:nvSpPr>
        <p:spPr>
          <a:xfrm>
            <a:off x="7181725" y="2837329"/>
            <a:ext cx="4512988" cy="3317938"/>
          </a:xfrm>
        </p:spPr>
        <p:txBody>
          <a:bodyPr anchor="t">
            <a:normAutofit/>
          </a:bodyPr>
          <a:lstStyle/>
          <a:p>
            <a:pPr marL="0" indent="0">
              <a:buNone/>
            </a:pPr>
            <a:r>
              <a:rPr lang="en-US">
                <a:solidFill>
                  <a:srgbClr val="FFFFFF"/>
                </a:solidFill>
                <a:latin typeface="Calibri" panose="020F0502020204030204" pitchFamily="34" charset="0"/>
                <a:cs typeface="Calibri" panose="020F0502020204030204" pitchFamily="34" charset="0"/>
              </a:rPr>
              <a:t>To help with visualization, we slide the filter over the input as follows. At each location we get a scalar and we collect them in the feature map. The animation shows the sliding operation at 4 locations, but in reality it’s performed over the entire input.</a:t>
            </a:r>
          </a:p>
        </p:txBody>
      </p:sp>
    </p:spTree>
    <p:extLst>
      <p:ext uri="{BB962C8B-B14F-4D97-AF65-F5344CB8AC3E}">
        <p14:creationId xmlns:p14="http://schemas.microsoft.com/office/powerpoint/2010/main" val="539252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70" name="Picture 2" descr="https://miro.medium.com/max/1124/1*45GSvnTvpHV0oiRr78dBiw@2x.png">
            <a:extLst>
              <a:ext uri="{FF2B5EF4-FFF2-40B4-BE49-F238E27FC236}">
                <a16:creationId xmlns:a16="http://schemas.microsoft.com/office/drawing/2014/main" id="{9167B562-64AF-4D50-965D-7CB628D8F1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541" y="2067951"/>
            <a:ext cx="5287878" cy="282901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9F9AA0D-DDAD-4354-8564-11614175E0E4}"/>
              </a:ext>
            </a:extLst>
          </p:cNvPr>
          <p:cNvSpPr>
            <a:spLocks noGrp="1"/>
          </p:cNvSpPr>
          <p:nvPr>
            <p:ph idx="1"/>
          </p:nvPr>
        </p:nvSpPr>
        <p:spPr>
          <a:xfrm>
            <a:off x="7181725" y="2837329"/>
            <a:ext cx="4512988" cy="3317938"/>
          </a:xfrm>
        </p:spPr>
        <p:txBody>
          <a:bodyPr anchor="t">
            <a:normAutofit/>
          </a:bodyPr>
          <a:lstStyle/>
          <a:p>
            <a:pPr marL="0" indent="0">
              <a:buNone/>
            </a:pPr>
            <a:r>
              <a:rPr lang="en-US" dirty="0">
                <a:solidFill>
                  <a:srgbClr val="FFFFFF"/>
                </a:solidFill>
                <a:latin typeface="Calibri" panose="020F0502020204030204" pitchFamily="34" charset="0"/>
                <a:cs typeface="Calibri" panose="020F0502020204030204" pitchFamily="34" charset="0"/>
              </a:rPr>
              <a:t>The convolution operation for each filter is performed independently and the resulting feature maps are disjoint</a:t>
            </a:r>
            <a:r>
              <a:rPr lang="en-US" dirty="0">
                <a:solidFill>
                  <a:srgbClr val="FFFFFF"/>
                </a:solidFill>
              </a:rPr>
              <a:t>.</a:t>
            </a:r>
          </a:p>
          <a:p>
            <a:pPr marL="0" indent="0">
              <a:buNone/>
            </a:pPr>
            <a:r>
              <a:rPr lang="en-US" dirty="0">
                <a:solidFill>
                  <a:srgbClr val="FFFFFF"/>
                </a:solidFill>
                <a:latin typeface="Calibri" panose="020F0502020204030204" pitchFamily="34" charset="0"/>
                <a:cs typeface="Calibri" panose="020F0502020204030204" pitchFamily="34" charset="0"/>
              </a:rPr>
              <a:t>Two color is result of two filter shown in figure</a:t>
            </a:r>
          </a:p>
        </p:txBody>
      </p:sp>
    </p:spTree>
    <p:extLst>
      <p:ext uri="{BB962C8B-B14F-4D97-AF65-F5344CB8AC3E}">
        <p14:creationId xmlns:p14="http://schemas.microsoft.com/office/powerpoint/2010/main" val="3675145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AF54A20-EC5B-43D9-8847-C3C5CE753450}"/>
              </a:ext>
            </a:extLst>
          </p:cNvPr>
          <p:cNvSpPr>
            <a:spLocks noGrp="1"/>
          </p:cNvSpPr>
          <p:nvPr>
            <p:ph type="title"/>
          </p:nvPr>
        </p:nvSpPr>
        <p:spPr>
          <a:xfrm>
            <a:off x="643467" y="816638"/>
            <a:ext cx="3367359" cy="5224724"/>
          </a:xfrm>
        </p:spPr>
        <p:txBody>
          <a:bodyPr anchor="ctr">
            <a:normAutofit/>
          </a:bodyPr>
          <a:lstStyle/>
          <a:p>
            <a:r>
              <a:rPr lang="en-US" b="1" dirty="0">
                <a:solidFill>
                  <a:schemeClr val="tx2"/>
                </a:solidFill>
              </a:rPr>
              <a:t>Step-2</a:t>
            </a:r>
            <a:br>
              <a:rPr lang="en-US" b="1" dirty="0">
                <a:solidFill>
                  <a:schemeClr val="tx2"/>
                </a:solidFill>
              </a:rPr>
            </a:br>
            <a:r>
              <a:rPr lang="en-US" b="1" dirty="0">
                <a:solidFill>
                  <a:schemeClr val="tx2"/>
                </a:solidFill>
              </a:rPr>
              <a:t>Non-linearity</a:t>
            </a:r>
            <a:br>
              <a:rPr lang="en-US" b="1" dirty="0"/>
            </a:br>
            <a:endParaRPr lang="en-US" dirty="0"/>
          </a:p>
        </p:txBody>
      </p:sp>
      <p:sp>
        <p:nvSpPr>
          <p:cNvPr id="3" name="Content Placeholder 2">
            <a:extLst>
              <a:ext uri="{FF2B5EF4-FFF2-40B4-BE49-F238E27FC236}">
                <a16:creationId xmlns:a16="http://schemas.microsoft.com/office/drawing/2014/main" id="{0FD7899C-13B6-4654-B626-BBA422A57EA2}"/>
              </a:ext>
            </a:extLst>
          </p:cNvPr>
          <p:cNvSpPr>
            <a:spLocks noGrp="1"/>
          </p:cNvSpPr>
          <p:nvPr>
            <p:ph idx="1"/>
          </p:nvPr>
        </p:nvSpPr>
        <p:spPr>
          <a:xfrm>
            <a:off x="4654295" y="816638"/>
            <a:ext cx="4619706" cy="5224724"/>
          </a:xfrm>
        </p:spPr>
        <p:txBody>
          <a:bodyPr anchor="ctr">
            <a:normAutofit/>
          </a:bodyPr>
          <a:lstStyle/>
          <a:p>
            <a:pPr marL="0" indent="0">
              <a:buNone/>
            </a:pPr>
            <a:r>
              <a:rPr lang="en-US" dirty="0">
                <a:latin typeface="Calibri" panose="020F0502020204030204" pitchFamily="34" charset="0"/>
                <a:cs typeface="Calibri" panose="020F0502020204030204" pitchFamily="34" charset="0"/>
              </a:rPr>
              <a:t>For any kind of neural network to be powerful, it needs to contain non-linearity. The ANN  we saw before achieved this by passing the weighted sum of its inputs through an activation function, and CNN is no different. We again pass the result of the convolution operation through </a:t>
            </a:r>
            <a:r>
              <a:rPr lang="en-US" i="1" dirty="0" err="1">
                <a:latin typeface="Calibri" panose="020F0502020204030204" pitchFamily="34" charset="0"/>
                <a:cs typeface="Calibri" panose="020F0502020204030204" pitchFamily="34" charset="0"/>
              </a:rPr>
              <a:t>relu</a:t>
            </a:r>
            <a:r>
              <a:rPr lang="en-US" dirty="0">
                <a:latin typeface="Calibri" panose="020F0502020204030204" pitchFamily="34" charset="0"/>
                <a:cs typeface="Calibri" panose="020F0502020204030204" pitchFamily="34" charset="0"/>
              </a:rPr>
              <a:t> activation function. So the values in the final feature maps are not actually the sums, but the </a:t>
            </a:r>
            <a:r>
              <a:rPr lang="en-US" dirty="0" err="1">
                <a:latin typeface="Calibri" panose="020F0502020204030204" pitchFamily="34" charset="0"/>
                <a:cs typeface="Calibri" panose="020F0502020204030204" pitchFamily="34" charset="0"/>
              </a:rPr>
              <a:t>relu</a:t>
            </a:r>
            <a:r>
              <a:rPr lang="en-US" dirty="0">
                <a:latin typeface="Calibri" panose="020F0502020204030204" pitchFamily="34" charset="0"/>
                <a:cs typeface="Calibri" panose="020F0502020204030204" pitchFamily="34" charset="0"/>
              </a:rPr>
              <a:t> function applied to them. We have omitted this in the figures above for simplicity. But keep in mind that any type of convolution involves a </a:t>
            </a:r>
            <a:r>
              <a:rPr lang="en-US" dirty="0" err="1">
                <a:latin typeface="Calibri" panose="020F0502020204030204" pitchFamily="34" charset="0"/>
                <a:cs typeface="Calibri" panose="020F0502020204030204" pitchFamily="34" charset="0"/>
              </a:rPr>
              <a:t>relu</a:t>
            </a:r>
            <a:r>
              <a:rPr lang="en-US" dirty="0">
                <a:latin typeface="Calibri" panose="020F0502020204030204" pitchFamily="34" charset="0"/>
                <a:cs typeface="Calibri" panose="020F0502020204030204" pitchFamily="34" charset="0"/>
              </a:rPr>
              <a:t> operation, without that the network won’t achieve its true potential</a:t>
            </a:r>
            <a:r>
              <a:rPr lang="en-US" dirty="0"/>
              <a:t>.</a:t>
            </a:r>
          </a:p>
        </p:txBody>
      </p:sp>
    </p:spTree>
    <p:extLst>
      <p:ext uri="{BB962C8B-B14F-4D97-AF65-F5344CB8AC3E}">
        <p14:creationId xmlns:p14="http://schemas.microsoft.com/office/powerpoint/2010/main" val="3540944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34BF9A5-9E78-437F-887C-EB8CBD0E2B59}"/>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Step-3: Stride and Padding:</a:t>
            </a:r>
          </a:p>
        </p:txBody>
      </p:sp>
      <p:pic>
        <p:nvPicPr>
          <p:cNvPr id="8194" name="Picture 2" descr="https://miro.medium.com/max/790/1*L4T6IXRalWoseBncjRr4wQ@2x.gif">
            <a:extLst>
              <a:ext uri="{FF2B5EF4-FFF2-40B4-BE49-F238E27FC236}">
                <a16:creationId xmlns:a16="http://schemas.microsoft.com/office/drawing/2014/main" id="{D856C302-5EF0-4862-9CB7-91A9ADE42C1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162020" y="1997612"/>
            <a:ext cx="4946119" cy="28925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FAA9F0E-C84C-40E7-97D7-64528031A50A}"/>
              </a:ext>
            </a:extLst>
          </p:cNvPr>
          <p:cNvSpPr>
            <a:spLocks noGrp="1"/>
          </p:cNvSpPr>
          <p:nvPr>
            <p:ph idx="1"/>
          </p:nvPr>
        </p:nvSpPr>
        <p:spPr>
          <a:xfrm>
            <a:off x="7181725" y="2837329"/>
            <a:ext cx="4512988" cy="3317938"/>
          </a:xfrm>
        </p:spPr>
        <p:txBody>
          <a:bodyPr anchor="t">
            <a:normAutofit/>
          </a:bodyPr>
          <a:lstStyle/>
          <a:p>
            <a:pPr marL="0" indent="0">
              <a:buNone/>
            </a:pPr>
            <a:r>
              <a:rPr lang="en-US" i="1" dirty="0">
                <a:solidFill>
                  <a:srgbClr val="FFFFFF"/>
                </a:solidFill>
                <a:latin typeface="Calibri" panose="020F0502020204030204" pitchFamily="34" charset="0"/>
                <a:cs typeface="Calibri" panose="020F0502020204030204" pitchFamily="34" charset="0"/>
              </a:rPr>
              <a:t>Stride</a:t>
            </a:r>
            <a:r>
              <a:rPr lang="en-US" dirty="0">
                <a:solidFill>
                  <a:srgbClr val="FFFFFF"/>
                </a:solidFill>
                <a:latin typeface="Calibri" panose="020F0502020204030204" pitchFamily="34" charset="0"/>
                <a:cs typeface="Calibri" panose="020F0502020204030204" pitchFamily="34" charset="0"/>
              </a:rPr>
              <a:t> specifies how much we move the convolution filter at each step. By default the value is 1, as you can see in the figure below.</a:t>
            </a:r>
          </a:p>
        </p:txBody>
      </p:sp>
      <p:cxnSp>
        <p:nvCxnSpPr>
          <p:cNvPr id="5" name="Straight Arrow Connector 4">
            <a:extLst>
              <a:ext uri="{FF2B5EF4-FFF2-40B4-BE49-F238E27FC236}">
                <a16:creationId xmlns:a16="http://schemas.microsoft.com/office/drawing/2014/main" id="{9FCE42C6-2682-4C0D-A17B-DB553E34AC63}"/>
              </a:ext>
            </a:extLst>
          </p:cNvPr>
          <p:cNvCxnSpPr>
            <a:cxnSpLocks/>
          </p:cNvCxnSpPr>
          <p:nvPr/>
        </p:nvCxnSpPr>
        <p:spPr>
          <a:xfrm>
            <a:off x="2690191" y="3167270"/>
            <a:ext cx="7421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6683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miro.medium.com/max/721/1*4wZt9G7W7CchZO-5rVxl5g@2x.gif">
            <a:extLst>
              <a:ext uri="{FF2B5EF4-FFF2-40B4-BE49-F238E27FC236}">
                <a16:creationId xmlns:a16="http://schemas.microsoft.com/office/drawing/2014/main" id="{D37585EB-6301-4510-B758-DF1B0DDDFBA4}"/>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3863" y="2160588"/>
            <a:ext cx="6044311" cy="3881437"/>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EE867674-805E-4DCF-877B-F792021A6CA8}"/>
              </a:ext>
            </a:extLst>
          </p:cNvPr>
          <p:cNvSpPr/>
          <p:nvPr/>
        </p:nvSpPr>
        <p:spPr>
          <a:xfrm>
            <a:off x="5605670" y="3750365"/>
            <a:ext cx="808382" cy="2915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3828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9" name="Rectangle 138">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5"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Isosceles Triangle 148">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 name="Isosceles Triangle 152">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5" name="Freeform: Shape 154">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44" name="Picture 4" descr="https://miro.medium.com/max/1063/1*W2D564Gkad9lj3_6t9I2PA@2x.gif">
            <a:extLst>
              <a:ext uri="{FF2B5EF4-FFF2-40B4-BE49-F238E27FC236}">
                <a16:creationId xmlns:a16="http://schemas.microsoft.com/office/drawing/2014/main" id="{C2A0B82B-8C4A-4B81-A4DA-C1BBD59C86C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134691" y="1586879"/>
            <a:ext cx="5059398" cy="315557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C7AED8C-73EC-423E-8492-B9E417CC95D5}"/>
              </a:ext>
            </a:extLst>
          </p:cNvPr>
          <p:cNvSpPr>
            <a:spLocks noGrp="1"/>
          </p:cNvSpPr>
          <p:nvPr>
            <p:ph idx="1"/>
          </p:nvPr>
        </p:nvSpPr>
        <p:spPr>
          <a:xfrm>
            <a:off x="6330513" y="1322363"/>
            <a:ext cx="5364200" cy="4832904"/>
          </a:xfrm>
        </p:spPr>
        <p:txBody>
          <a:bodyPr anchor="t">
            <a:normAutofit/>
          </a:bodyPr>
          <a:lstStyle/>
          <a:p>
            <a:pPr marL="0" indent="0">
              <a:lnSpc>
                <a:spcPct val="90000"/>
              </a:lnSpc>
              <a:buNone/>
            </a:pPr>
            <a:r>
              <a:rPr lang="en-US" dirty="0">
                <a:solidFill>
                  <a:srgbClr val="FFFFFF"/>
                </a:solidFill>
                <a:latin typeface="Calibri" panose="020F0502020204030204" pitchFamily="34" charset="0"/>
                <a:cs typeface="Calibri" panose="020F0502020204030204" pitchFamily="34" charset="0"/>
              </a:rPr>
              <a:t>We see that the size of the feature map is smaller than the input, because the convolution filter needs to be contained in the input. If we want to maintain the same dimensionality, we can use </a:t>
            </a:r>
            <a:r>
              <a:rPr lang="en-US" i="1" dirty="0">
                <a:solidFill>
                  <a:srgbClr val="FFFFFF"/>
                </a:solidFill>
                <a:latin typeface="Calibri" panose="020F0502020204030204" pitchFamily="34" charset="0"/>
                <a:cs typeface="Calibri" panose="020F0502020204030204" pitchFamily="34" charset="0"/>
              </a:rPr>
              <a:t>padding</a:t>
            </a:r>
            <a:r>
              <a:rPr lang="en-US" dirty="0">
                <a:solidFill>
                  <a:srgbClr val="FFFFFF"/>
                </a:solidFill>
                <a:latin typeface="Calibri" panose="020F0502020204030204" pitchFamily="34" charset="0"/>
                <a:cs typeface="Calibri" panose="020F0502020204030204" pitchFamily="34" charset="0"/>
              </a:rPr>
              <a:t> to surround the input with zeros. Check the animation below.</a:t>
            </a:r>
          </a:p>
          <a:p>
            <a:pPr marL="0" indent="0">
              <a:lnSpc>
                <a:spcPct val="90000"/>
              </a:lnSpc>
              <a:buNone/>
            </a:pPr>
            <a:endParaRPr lang="en-US" dirty="0">
              <a:solidFill>
                <a:srgbClr val="FFFFFF"/>
              </a:solidFill>
              <a:latin typeface="Calibri" panose="020F0502020204030204" pitchFamily="34" charset="0"/>
              <a:cs typeface="Calibri" panose="020F0502020204030204" pitchFamily="34" charset="0"/>
            </a:endParaRPr>
          </a:p>
          <a:p>
            <a:pPr marL="0" indent="0">
              <a:lnSpc>
                <a:spcPct val="90000"/>
              </a:lnSpc>
              <a:buNone/>
            </a:pPr>
            <a:r>
              <a:rPr lang="en-US" dirty="0">
                <a:solidFill>
                  <a:srgbClr val="FFFFFF"/>
                </a:solidFill>
                <a:latin typeface="Calibri" panose="020F0502020204030204" pitchFamily="34" charset="0"/>
                <a:cs typeface="Calibri" panose="020F0502020204030204" pitchFamily="34" charset="0"/>
              </a:rPr>
              <a:t>The gray area around the input is the padding. We either pad with zeros or the values on the edge. Now the dimensionality of the feature map matches the input. Padding is commonly used in CNN to preserve the size of the feature maps, otherwise they would shrink at each layer, which is not desirable. </a:t>
            </a:r>
          </a:p>
        </p:txBody>
      </p:sp>
      <p:sp>
        <p:nvSpPr>
          <p:cNvPr id="5" name="Arrow: Right 4">
            <a:extLst>
              <a:ext uri="{FF2B5EF4-FFF2-40B4-BE49-F238E27FC236}">
                <a16:creationId xmlns:a16="http://schemas.microsoft.com/office/drawing/2014/main" id="{835A42EE-2447-4294-8665-1646F0845858}"/>
              </a:ext>
            </a:extLst>
          </p:cNvPr>
          <p:cNvSpPr/>
          <p:nvPr/>
        </p:nvSpPr>
        <p:spPr>
          <a:xfrm>
            <a:off x="2703444" y="2743201"/>
            <a:ext cx="587536"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929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F567-5E47-2747-4EDD-4BD232238D41}"/>
              </a:ext>
            </a:extLst>
          </p:cNvPr>
          <p:cNvSpPr>
            <a:spLocks noGrp="1"/>
          </p:cNvSpPr>
          <p:nvPr>
            <p:ph type="title"/>
          </p:nvPr>
        </p:nvSpPr>
        <p:spPr/>
        <p:txBody>
          <a:bodyPr/>
          <a:lstStyle/>
          <a:p>
            <a:r>
              <a:rPr lang="en-IN" dirty="0"/>
              <a:t>Padding</a:t>
            </a:r>
          </a:p>
        </p:txBody>
      </p:sp>
      <p:sp>
        <p:nvSpPr>
          <p:cNvPr id="3" name="Content Placeholder 2">
            <a:extLst>
              <a:ext uri="{FF2B5EF4-FFF2-40B4-BE49-F238E27FC236}">
                <a16:creationId xmlns:a16="http://schemas.microsoft.com/office/drawing/2014/main" id="{34FBDAED-7370-3798-8C8B-278B8CA81FBD}"/>
              </a:ext>
            </a:extLst>
          </p:cNvPr>
          <p:cNvSpPr>
            <a:spLocks noGrp="1"/>
          </p:cNvSpPr>
          <p:nvPr>
            <p:ph idx="1"/>
          </p:nvPr>
        </p:nvSpPr>
        <p:spPr>
          <a:xfrm>
            <a:off x="677334" y="1389529"/>
            <a:ext cx="8596668" cy="4651833"/>
          </a:xfrm>
        </p:spPr>
        <p:txBody>
          <a:bodyPr>
            <a:normAutofit fontScale="85000" lnSpcReduction="20000"/>
          </a:bodyPr>
          <a:lstStyle/>
          <a:p>
            <a:r>
              <a:rPr lang="en-US" dirty="0"/>
              <a:t>Padding In order to </a:t>
            </a:r>
            <a:r>
              <a:rPr lang="en-US" dirty="0" err="1"/>
              <a:t>to</a:t>
            </a:r>
            <a:r>
              <a:rPr lang="en-US" dirty="0"/>
              <a:t> use deep neural networks we really need to use paddings. </a:t>
            </a:r>
          </a:p>
          <a:p>
            <a:r>
              <a:rPr lang="en-US" dirty="0"/>
              <a:t>Assume that a 6x6 matrix convolved with 3x3 filter/kernel gives us a 4x4 matrix. To give it a general rule, if a matrix </a:t>
            </a:r>
            <a:r>
              <a:rPr lang="en-US" dirty="0" err="1"/>
              <a:t>nxn</a:t>
            </a:r>
            <a:r>
              <a:rPr lang="en-US" dirty="0"/>
              <a:t> is convolved with </a:t>
            </a:r>
            <a:r>
              <a:rPr lang="en-US" dirty="0" err="1"/>
              <a:t>fxf</a:t>
            </a:r>
            <a:r>
              <a:rPr lang="en-US" dirty="0"/>
              <a:t> filter/kernel give us n-f+1,n-f+1 matrix. </a:t>
            </a:r>
          </a:p>
          <a:p>
            <a:r>
              <a:rPr lang="en-US" dirty="0"/>
              <a:t>The convolution operation shrinks the matrix if f&gt;1. We want to apply convolution operation multiple times, but if the image shrinks we will lose a lot of data on this process.</a:t>
            </a:r>
          </a:p>
          <a:p>
            <a:r>
              <a:rPr lang="en-US" dirty="0"/>
              <a:t> Also the edges pixels are used less than other pixels in an image.</a:t>
            </a:r>
          </a:p>
          <a:p>
            <a:r>
              <a:rPr lang="en-US" dirty="0"/>
              <a:t> So the problems with convolutions are: </a:t>
            </a:r>
          </a:p>
          <a:p>
            <a:r>
              <a:rPr lang="en-US" dirty="0"/>
              <a:t>Shrinks output. throwing away a lot of information that are in the edges. </a:t>
            </a:r>
          </a:p>
          <a:p>
            <a:r>
              <a:rPr lang="en-US" dirty="0"/>
              <a:t>To solve these problems we can pad the input image before convolution by adding some rows and columns to it.</a:t>
            </a:r>
          </a:p>
          <a:p>
            <a:r>
              <a:rPr lang="en-US" dirty="0"/>
              <a:t> We will call the padding amount P the number of row/columns that we will insert in top, bottom, left and right of the image. </a:t>
            </a:r>
          </a:p>
          <a:p>
            <a:r>
              <a:rPr lang="en-US" dirty="0"/>
              <a:t>In almost all the cases the padding values are zeros. </a:t>
            </a:r>
          </a:p>
          <a:p>
            <a:r>
              <a:rPr lang="en-US" dirty="0"/>
              <a:t>The general rule now, if a matrix </a:t>
            </a:r>
            <a:r>
              <a:rPr lang="en-US" dirty="0" err="1"/>
              <a:t>nxn</a:t>
            </a:r>
            <a:r>
              <a:rPr lang="en-US" dirty="0"/>
              <a:t> is convolved with </a:t>
            </a:r>
            <a:r>
              <a:rPr lang="en-US" dirty="0" err="1"/>
              <a:t>fxf</a:t>
            </a:r>
            <a:r>
              <a:rPr lang="en-US" dirty="0"/>
              <a:t> filter/kernel and padding p give us n+2p-f+1,n+2p-f+1 matrix.</a:t>
            </a:r>
          </a:p>
          <a:p>
            <a:r>
              <a:rPr lang="en-US" dirty="0"/>
              <a:t> If n = 6, f = 3, and p = 1 Then the output image will have n+2p-f+1 = 6+2-3+1 = 6 . We maintain the size of the image.</a:t>
            </a:r>
            <a:endParaRPr lang="en-IN" dirty="0"/>
          </a:p>
        </p:txBody>
      </p:sp>
    </p:spTree>
    <p:extLst>
      <p:ext uri="{BB962C8B-B14F-4D97-AF65-F5344CB8AC3E}">
        <p14:creationId xmlns:p14="http://schemas.microsoft.com/office/powerpoint/2010/main" val="16642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16B7-5589-9729-BF27-2E96B29FCCFE}"/>
              </a:ext>
            </a:extLst>
          </p:cNvPr>
          <p:cNvSpPr>
            <a:spLocks noGrp="1"/>
          </p:cNvSpPr>
          <p:nvPr>
            <p:ph type="title"/>
          </p:nvPr>
        </p:nvSpPr>
        <p:spPr/>
        <p:txBody>
          <a:bodyPr/>
          <a:lstStyle/>
          <a:p>
            <a:r>
              <a:rPr lang="en-IN" dirty="0"/>
              <a:t>Stride</a:t>
            </a:r>
          </a:p>
        </p:txBody>
      </p:sp>
      <p:sp>
        <p:nvSpPr>
          <p:cNvPr id="3" name="Content Placeholder 2">
            <a:extLst>
              <a:ext uri="{FF2B5EF4-FFF2-40B4-BE49-F238E27FC236}">
                <a16:creationId xmlns:a16="http://schemas.microsoft.com/office/drawing/2014/main" id="{D5C764A6-0732-5560-AF80-69F1C024CD82}"/>
              </a:ext>
            </a:extLst>
          </p:cNvPr>
          <p:cNvSpPr>
            <a:spLocks noGrp="1"/>
          </p:cNvSpPr>
          <p:nvPr>
            <p:ph idx="1"/>
          </p:nvPr>
        </p:nvSpPr>
        <p:spPr/>
        <p:txBody>
          <a:bodyPr/>
          <a:lstStyle/>
          <a:p>
            <a:r>
              <a:rPr lang="en-US" dirty="0" err="1"/>
              <a:t>Strided</a:t>
            </a:r>
            <a:r>
              <a:rPr lang="en-US" dirty="0"/>
              <a:t> convolution </a:t>
            </a:r>
            <a:r>
              <a:rPr lang="en-US" dirty="0" err="1"/>
              <a:t>Strided</a:t>
            </a:r>
            <a:r>
              <a:rPr lang="en-US" dirty="0"/>
              <a:t> convolution is another piece that are used in CNNs. </a:t>
            </a:r>
          </a:p>
          <a:p>
            <a:r>
              <a:rPr lang="en-US" dirty="0"/>
              <a:t>We will call stride S . </a:t>
            </a:r>
          </a:p>
          <a:p>
            <a:r>
              <a:rPr lang="en-US" dirty="0"/>
              <a:t>When we are making the convolution operation we used S to tell us the number of pixels we will jump when we are convolving filter/kernel. </a:t>
            </a:r>
          </a:p>
          <a:p>
            <a:r>
              <a:rPr lang="en-US" dirty="0"/>
              <a:t>The last examples we described S was 1. </a:t>
            </a:r>
          </a:p>
          <a:p>
            <a:r>
              <a:rPr lang="en-US" dirty="0"/>
              <a:t>Now the general rule are:</a:t>
            </a:r>
          </a:p>
          <a:p>
            <a:pPr lvl="1">
              <a:buFont typeface="Wingdings" panose="05000000000000000000" pitchFamily="2" charset="2"/>
              <a:buChar char="q"/>
            </a:pPr>
            <a:r>
              <a:rPr lang="en-US" dirty="0"/>
              <a:t>	 if a matrix </a:t>
            </a:r>
            <a:r>
              <a:rPr lang="en-US" dirty="0" err="1"/>
              <a:t>nxn</a:t>
            </a:r>
            <a:r>
              <a:rPr lang="en-US" dirty="0"/>
              <a:t> is convolved with </a:t>
            </a:r>
            <a:r>
              <a:rPr lang="en-US" dirty="0" err="1"/>
              <a:t>fxf</a:t>
            </a:r>
            <a:r>
              <a:rPr lang="en-US" dirty="0"/>
              <a:t> filter/kernel and padding p and stride s </a:t>
            </a:r>
          </a:p>
          <a:p>
            <a:pPr marL="457200" lvl="1" indent="0">
              <a:buNone/>
            </a:pPr>
            <a:r>
              <a:rPr lang="en-US" dirty="0"/>
              <a:t>            it give us (n+2p-f)/s + 1,(n+2p-f)/s + 1 matrix.</a:t>
            </a:r>
            <a:endParaRPr lang="en-IN" dirty="0"/>
          </a:p>
        </p:txBody>
      </p:sp>
    </p:spTree>
    <p:extLst>
      <p:ext uri="{BB962C8B-B14F-4D97-AF65-F5344CB8AC3E}">
        <p14:creationId xmlns:p14="http://schemas.microsoft.com/office/powerpoint/2010/main" val="403302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A11AD-582B-05F6-3BDB-D2EEEDBCF814}"/>
              </a:ext>
            </a:extLst>
          </p:cNvPr>
          <p:cNvSpPr>
            <a:spLocks noGrp="1"/>
          </p:cNvSpPr>
          <p:nvPr>
            <p:ph type="title"/>
          </p:nvPr>
        </p:nvSpPr>
        <p:spPr/>
        <p:txBody>
          <a:bodyPr/>
          <a:lstStyle/>
          <a:p>
            <a:r>
              <a:rPr lang="en-IN" dirty="0"/>
              <a:t>1Convolution layer</a:t>
            </a:r>
          </a:p>
        </p:txBody>
      </p:sp>
      <p:pic>
        <p:nvPicPr>
          <p:cNvPr id="4" name="Content Placeholder 3">
            <a:extLst>
              <a:ext uri="{FF2B5EF4-FFF2-40B4-BE49-F238E27FC236}">
                <a16:creationId xmlns:a16="http://schemas.microsoft.com/office/drawing/2014/main" id="{1723FAEE-87F6-0719-899B-CE87A7DCF200}"/>
              </a:ext>
            </a:extLst>
          </p:cNvPr>
          <p:cNvPicPr>
            <a:picLocks noGrp="1" noChangeAspect="1"/>
          </p:cNvPicPr>
          <p:nvPr>
            <p:ph idx="1"/>
          </p:nvPr>
        </p:nvPicPr>
        <p:blipFill>
          <a:blip r:embed="rId2"/>
          <a:stretch>
            <a:fillRect/>
          </a:stretch>
        </p:blipFill>
        <p:spPr>
          <a:xfrm>
            <a:off x="1174376" y="2312894"/>
            <a:ext cx="8099626" cy="3406588"/>
          </a:xfrm>
          <a:prstGeom prst="rect">
            <a:avLst/>
          </a:prstGeom>
        </p:spPr>
      </p:pic>
    </p:spTree>
    <p:extLst>
      <p:ext uri="{BB962C8B-B14F-4D97-AF65-F5344CB8AC3E}">
        <p14:creationId xmlns:p14="http://schemas.microsoft.com/office/powerpoint/2010/main" val="282513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D69DF-75A0-467D-A67F-68205C4BBE11}"/>
              </a:ext>
            </a:extLst>
          </p:cNvPr>
          <p:cNvSpPr>
            <a:spLocks noGrp="1"/>
          </p:cNvSpPr>
          <p:nvPr>
            <p:ph type="title"/>
          </p:nvPr>
        </p:nvSpPr>
        <p:spPr>
          <a:xfrm>
            <a:off x="1286933" y="609600"/>
            <a:ext cx="10197494" cy="1099457"/>
          </a:xfrm>
        </p:spPr>
        <p:txBody>
          <a:bodyPr>
            <a:normAutofit/>
          </a:bodyPr>
          <a:lstStyle/>
          <a:p>
            <a:r>
              <a:rPr lang="en-US" dirty="0">
                <a:solidFill>
                  <a:schemeClr val="tx2"/>
                </a:solidFill>
              </a:rPr>
              <a:t>Step-4: Pooling</a:t>
            </a:r>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DA28792-4EB9-44F8-8530-DB0A65DCD819}"/>
              </a:ext>
            </a:extLst>
          </p:cNvPr>
          <p:cNvGraphicFramePr>
            <a:graphicFrameLocks noGrp="1"/>
          </p:cNvGraphicFramePr>
          <p:nvPr>
            <p:ph idx="1"/>
            <p:extLst>
              <p:ext uri="{D42A27DB-BD31-4B8C-83A1-F6EECF244321}">
                <p14:modId xmlns:p14="http://schemas.microsoft.com/office/powerpoint/2010/main" val="147122533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39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8BC9-DF93-9199-ABDD-844D156ECC75}"/>
              </a:ext>
            </a:extLst>
          </p:cNvPr>
          <p:cNvSpPr>
            <a:spLocks noGrp="1"/>
          </p:cNvSpPr>
          <p:nvPr>
            <p:ph type="title"/>
          </p:nvPr>
        </p:nvSpPr>
        <p:spPr/>
        <p:txBody>
          <a:bodyPr/>
          <a:lstStyle/>
          <a:p>
            <a:r>
              <a:rPr lang="en-IN" dirty="0"/>
              <a:t>Why CNN</a:t>
            </a:r>
          </a:p>
        </p:txBody>
      </p:sp>
      <p:sp>
        <p:nvSpPr>
          <p:cNvPr id="3" name="Content Placeholder 2">
            <a:extLst>
              <a:ext uri="{FF2B5EF4-FFF2-40B4-BE49-F238E27FC236}">
                <a16:creationId xmlns:a16="http://schemas.microsoft.com/office/drawing/2014/main" id="{E3E68FF2-ECB9-7761-7E22-C39A4C8F8B7C}"/>
              </a:ext>
            </a:extLst>
          </p:cNvPr>
          <p:cNvSpPr>
            <a:spLocks noGrp="1"/>
          </p:cNvSpPr>
          <p:nvPr>
            <p:ph idx="1"/>
          </p:nvPr>
        </p:nvSpPr>
        <p:spPr/>
        <p:txBody>
          <a:bodyPr/>
          <a:lstStyle/>
          <a:p>
            <a:r>
              <a:rPr lang="en-US" dirty="0"/>
              <a:t>One of the challenges of computer vision problem that images can be so large and we want a fast and accurate algorithm to work with that. </a:t>
            </a:r>
          </a:p>
          <a:p>
            <a:r>
              <a:rPr lang="en-US" dirty="0"/>
              <a:t>For example, a 1000x1000 image will represent 3 million feature/input to the full connected neural network. </a:t>
            </a:r>
          </a:p>
          <a:p>
            <a:r>
              <a:rPr lang="en-US" dirty="0"/>
              <a:t>If the following hidden layer contains 1000, then we will want to learn weights of the shape [1000, 3 million] which is 3 billion parameter only in the first layer and </a:t>
            </a:r>
            <a:r>
              <a:rPr lang="en-US" dirty="0" err="1"/>
              <a:t>thats</a:t>
            </a:r>
            <a:r>
              <a:rPr lang="en-US" dirty="0"/>
              <a:t> so computationally expensive! </a:t>
            </a:r>
          </a:p>
          <a:p>
            <a:r>
              <a:rPr lang="en-US" dirty="0"/>
              <a:t>One of the solutions is to build this using convolution layers instead of the fully connected layers.</a:t>
            </a:r>
            <a:endParaRPr lang="en-IN" dirty="0"/>
          </a:p>
        </p:txBody>
      </p:sp>
    </p:spTree>
    <p:extLst>
      <p:ext uri="{BB962C8B-B14F-4D97-AF65-F5344CB8AC3E}">
        <p14:creationId xmlns:p14="http://schemas.microsoft.com/office/powerpoint/2010/main" val="1163185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7" name="Rectangle 13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Isosceles Triangle 15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 name="Freeform: Shape 15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266" name="Picture 2" descr="https://miro.medium.com/max/1172/1*ReZNSf_Yr7Q1nqegGirsMQ@2x.png">
            <a:extLst>
              <a:ext uri="{FF2B5EF4-FFF2-40B4-BE49-F238E27FC236}">
                <a16:creationId xmlns:a16="http://schemas.microsoft.com/office/drawing/2014/main" id="{387BB6F1-9AAA-4537-857E-748896149E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5371" y="2365899"/>
            <a:ext cx="4962768" cy="205135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BCE6BF2-B64B-4446-A5A7-F6FE18340DA5}"/>
              </a:ext>
            </a:extLst>
          </p:cNvPr>
          <p:cNvSpPr>
            <a:spLocks noGrp="1"/>
          </p:cNvSpPr>
          <p:nvPr>
            <p:ph idx="1"/>
          </p:nvPr>
        </p:nvSpPr>
        <p:spPr>
          <a:xfrm>
            <a:off x="6891958" y="1705738"/>
            <a:ext cx="4512988" cy="3317938"/>
          </a:xfrm>
        </p:spPr>
        <p:txBody>
          <a:bodyPr anchor="t">
            <a:normAutofit/>
          </a:bodyPr>
          <a:lstStyle/>
          <a:p>
            <a:r>
              <a:rPr lang="en-US" dirty="0">
                <a:solidFill>
                  <a:srgbClr val="FFFFFF"/>
                </a:solidFill>
                <a:latin typeface="Calibri" panose="020F0502020204030204" pitchFamily="34" charset="0"/>
                <a:cs typeface="Calibri" panose="020F0502020204030204" pitchFamily="34" charset="0"/>
              </a:rPr>
              <a:t>Here is the result of max pooling using a 2x2 window and stride 2. Each color denotes a different window. Since both the window size and stride are 2, the windows are not overlapping.</a:t>
            </a:r>
          </a:p>
          <a:p>
            <a:r>
              <a:rPr lang="en-US" dirty="0">
                <a:solidFill>
                  <a:srgbClr val="FFFFFF"/>
                </a:solidFill>
                <a:latin typeface="Calibri" panose="020F0502020204030204" pitchFamily="34" charset="0"/>
                <a:cs typeface="Calibri" panose="020F0502020204030204" pitchFamily="34" charset="0"/>
              </a:rPr>
              <a:t>Note that this window and stride configuration halves the size of the feature map. This is the main use case of pooling, </a:t>
            </a:r>
            <a:r>
              <a:rPr lang="en-US" dirty="0" err="1">
                <a:solidFill>
                  <a:srgbClr val="FFFFFF"/>
                </a:solidFill>
                <a:latin typeface="Calibri" panose="020F0502020204030204" pitchFamily="34" charset="0"/>
                <a:cs typeface="Calibri" panose="020F0502020204030204" pitchFamily="34" charset="0"/>
              </a:rPr>
              <a:t>downsampling</a:t>
            </a:r>
            <a:r>
              <a:rPr lang="en-US" dirty="0">
                <a:solidFill>
                  <a:srgbClr val="FFFFFF"/>
                </a:solidFill>
                <a:latin typeface="Calibri" panose="020F0502020204030204" pitchFamily="34" charset="0"/>
                <a:cs typeface="Calibri" panose="020F0502020204030204" pitchFamily="34" charset="0"/>
              </a:rPr>
              <a:t> the feature map while keeping the important information.</a:t>
            </a:r>
          </a:p>
        </p:txBody>
      </p:sp>
    </p:spTree>
    <p:extLst>
      <p:ext uri="{BB962C8B-B14F-4D97-AF65-F5344CB8AC3E}">
        <p14:creationId xmlns:p14="http://schemas.microsoft.com/office/powerpoint/2010/main" val="1471076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7" name="Rectangle 13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Isosceles Triangle 15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 name="Freeform: Shape 15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290" name="Picture 2" descr="https://miro.medium.com/max/876/1*sExirX4-kgM0P66PysNQ4A@2x.png">
            <a:extLst>
              <a:ext uri="{FF2B5EF4-FFF2-40B4-BE49-F238E27FC236}">
                <a16:creationId xmlns:a16="http://schemas.microsoft.com/office/drawing/2014/main" id="{570A0B4D-21DA-429F-B95E-EAA3343D69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2036801"/>
            <a:ext cx="3856774" cy="28732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22FF302-DDD2-4327-9D4F-393383199873}"/>
              </a:ext>
            </a:extLst>
          </p:cNvPr>
          <p:cNvSpPr>
            <a:spLocks noGrp="1"/>
          </p:cNvSpPr>
          <p:nvPr>
            <p:ph idx="1"/>
          </p:nvPr>
        </p:nvSpPr>
        <p:spPr>
          <a:xfrm>
            <a:off x="6738425" y="1842868"/>
            <a:ext cx="4956288" cy="4312399"/>
          </a:xfrm>
        </p:spPr>
        <p:txBody>
          <a:bodyPr anchor="t">
            <a:normAutofit/>
          </a:bodyPr>
          <a:lstStyle/>
          <a:p>
            <a:pPr marL="0" indent="0">
              <a:lnSpc>
                <a:spcPct val="90000"/>
              </a:lnSpc>
              <a:buNone/>
            </a:pPr>
            <a:r>
              <a:rPr lang="en-US" dirty="0">
                <a:solidFill>
                  <a:srgbClr val="FFFFFF"/>
                </a:solidFill>
                <a:latin typeface="Calibri" panose="020F0502020204030204" pitchFamily="34" charset="0"/>
                <a:cs typeface="Calibri" panose="020F0502020204030204" pitchFamily="34" charset="0"/>
              </a:rPr>
              <a:t>Now let’s work out the feature map dimensions before and after pooling. If the input to the pooling layer has the dimensionality 32x32x10, using the same pooling parameters described above, the result will be a 16x16x10 feature map. Both the height and width of the feature map are halved, but the depth doesn’t change because pooling works independently on each depth slice the input.</a:t>
            </a:r>
          </a:p>
          <a:p>
            <a:pPr marL="0" indent="0">
              <a:lnSpc>
                <a:spcPct val="90000"/>
              </a:lnSpc>
              <a:buNone/>
            </a:pPr>
            <a:endParaRPr lang="en-US" dirty="0">
              <a:solidFill>
                <a:srgbClr val="FFFFFF"/>
              </a:solidFill>
              <a:latin typeface="Calibri" panose="020F0502020204030204" pitchFamily="34" charset="0"/>
              <a:cs typeface="Calibri" panose="020F0502020204030204" pitchFamily="34" charset="0"/>
            </a:endParaRPr>
          </a:p>
          <a:p>
            <a:pPr marL="0" indent="0">
              <a:lnSpc>
                <a:spcPct val="90000"/>
              </a:lnSpc>
              <a:buNone/>
            </a:pPr>
            <a:r>
              <a:rPr lang="en-US" dirty="0">
                <a:solidFill>
                  <a:srgbClr val="FFFFFF"/>
                </a:solidFill>
                <a:latin typeface="Calibri" panose="020F0502020204030204" pitchFamily="34" charset="0"/>
                <a:cs typeface="Calibri" panose="020F0502020204030204" pitchFamily="34" charset="0"/>
              </a:rPr>
              <a:t> By halving the height and the width, we reduced the number of weights to 1/4 of the input. Considering that we typically deal with millions of weights in CNN architectures, this reduction is a pretty big deal.</a:t>
            </a:r>
          </a:p>
          <a:p>
            <a:pPr marL="0" indent="0">
              <a:lnSpc>
                <a:spcPct val="90000"/>
              </a:lnSpc>
              <a:buNone/>
            </a:pPr>
            <a:endParaRPr lang="en-US" dirty="0">
              <a:solidFill>
                <a:srgbClr val="FFFFFF"/>
              </a:solidFill>
              <a:latin typeface="Calibri" panose="020F0502020204030204" pitchFamily="34" charset="0"/>
              <a:cs typeface="Calibri" panose="020F0502020204030204" pitchFamily="34" charset="0"/>
            </a:endParaRPr>
          </a:p>
          <a:p>
            <a:pPr marL="0" indent="0">
              <a:lnSpc>
                <a:spcPct val="90000"/>
              </a:lnSpc>
              <a:buNone/>
            </a:pPr>
            <a:endParaRPr lang="en-US" sz="1500" dirty="0">
              <a:solidFill>
                <a:srgbClr val="FFFFFF"/>
              </a:solidFill>
            </a:endParaRPr>
          </a:p>
        </p:txBody>
      </p:sp>
    </p:spTree>
    <p:extLst>
      <p:ext uri="{BB962C8B-B14F-4D97-AF65-F5344CB8AC3E}">
        <p14:creationId xmlns:p14="http://schemas.microsoft.com/office/powerpoint/2010/main" val="488362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FC42-0797-42BA-99C8-413CB1179F94}"/>
              </a:ext>
            </a:extLst>
          </p:cNvPr>
          <p:cNvSpPr>
            <a:spLocks noGrp="1"/>
          </p:cNvSpPr>
          <p:nvPr>
            <p:ph type="title"/>
          </p:nvPr>
        </p:nvSpPr>
        <p:spPr>
          <a:xfrm>
            <a:off x="170897" y="201637"/>
            <a:ext cx="8596668" cy="615001"/>
          </a:xfrm>
        </p:spPr>
        <p:txBody>
          <a:bodyPr>
            <a:normAutofit fontScale="90000"/>
          </a:bodyPr>
          <a:lstStyle/>
          <a:p>
            <a:r>
              <a:rPr lang="en-US" b="1" u="sng" dirty="0">
                <a:solidFill>
                  <a:schemeClr val="tx2"/>
                </a:solidFill>
              </a:rPr>
              <a:t>Hyperparameters:</a:t>
            </a:r>
            <a:br>
              <a:rPr lang="en-US" b="1" dirty="0"/>
            </a:br>
            <a:endParaRPr lang="en-US" dirty="0"/>
          </a:p>
        </p:txBody>
      </p:sp>
      <p:sp>
        <p:nvSpPr>
          <p:cNvPr id="3" name="Content Placeholder 2">
            <a:extLst>
              <a:ext uri="{FF2B5EF4-FFF2-40B4-BE49-F238E27FC236}">
                <a16:creationId xmlns:a16="http://schemas.microsoft.com/office/drawing/2014/main" id="{C0839313-31A4-4D6E-BE56-7ADE718DC758}"/>
              </a:ext>
            </a:extLst>
          </p:cNvPr>
          <p:cNvSpPr>
            <a:spLocks noGrp="1"/>
          </p:cNvSpPr>
          <p:nvPr>
            <p:ph idx="1"/>
          </p:nvPr>
        </p:nvSpPr>
        <p:spPr>
          <a:xfrm>
            <a:off x="170895" y="1111347"/>
            <a:ext cx="10258565" cy="5342462"/>
          </a:xfrm>
        </p:spPr>
        <p:txBody>
          <a:bodyPr>
            <a:normAutofit lnSpcReduction="10000"/>
          </a:bodyPr>
          <a:lstStyle/>
          <a:p>
            <a:pPr marL="0" indent="0">
              <a:buNone/>
            </a:pPr>
            <a:r>
              <a:rPr lang="en-US" dirty="0">
                <a:latin typeface="Calibri" panose="020F0502020204030204" pitchFamily="34" charset="0"/>
                <a:cs typeface="Calibri" panose="020F0502020204030204" pitchFamily="34" charset="0"/>
              </a:rPr>
              <a:t>Let’s now only consider a convolution layer ignoring pooling, and go over the hyperparameter choices we need to make. We have 4 important hyperparameters to decide on:</a:t>
            </a:r>
          </a:p>
          <a:p>
            <a:r>
              <a:rPr lang="en-US" b="1" u="sng" dirty="0">
                <a:latin typeface="Calibri" panose="020F0502020204030204" pitchFamily="34" charset="0"/>
                <a:cs typeface="Calibri" panose="020F0502020204030204" pitchFamily="34" charset="0"/>
              </a:rPr>
              <a:t>Filter size: </a:t>
            </a:r>
          </a:p>
          <a:p>
            <a:pPr marL="0" indent="0" algn="just">
              <a:buNone/>
            </a:pPr>
            <a:r>
              <a:rPr lang="en-US" dirty="0">
                <a:latin typeface="Calibri" panose="020F0502020204030204" pitchFamily="34" charset="0"/>
                <a:cs typeface="Calibri" panose="020F0502020204030204" pitchFamily="34" charset="0"/>
              </a:rPr>
              <a:t>        we typically use 3x3 filters, but 5x5 or 7x7 are also used depending on the application. There are also 1x1 filters which we will explore in another article, at first sight it might look strange but they have interesting applications. Remember that these filters are 3D and have a depth dimension as well, but since the depth of a filter at a given layer is equal to the depth of its input, we omit that.</a:t>
            </a:r>
          </a:p>
          <a:p>
            <a:r>
              <a:rPr lang="en-US" b="1" u="sng" dirty="0">
                <a:latin typeface="Calibri" panose="020F0502020204030204" pitchFamily="34" charset="0"/>
                <a:cs typeface="Calibri" panose="020F0502020204030204" pitchFamily="34" charset="0"/>
              </a:rPr>
              <a:t>Filter count: </a:t>
            </a:r>
          </a:p>
          <a:p>
            <a:pPr marL="0" indent="0">
              <a:buNone/>
            </a:pPr>
            <a:r>
              <a:rPr lang="en-US" dirty="0">
                <a:latin typeface="Calibri" panose="020F0502020204030204" pitchFamily="34" charset="0"/>
                <a:cs typeface="Calibri" panose="020F0502020204030204" pitchFamily="34" charset="0"/>
              </a:rPr>
              <a:t>        this is the most variable parameter, it’s a power of two anywhere between 32 and 1024. Using more filters results in a more powerful model, but we risk overfitting due to increased parameter count. Usually we start with a small number of filters at the initial layers, and progressively increase the count as we go deeper into the network.</a:t>
            </a:r>
          </a:p>
          <a:p>
            <a:r>
              <a:rPr lang="en-US" b="1" u="sng" dirty="0">
                <a:latin typeface="Calibri" panose="020F0502020204030204" pitchFamily="34" charset="0"/>
                <a:cs typeface="Calibri" panose="020F0502020204030204" pitchFamily="34" charset="0"/>
              </a:rPr>
              <a:t>Stride: </a:t>
            </a:r>
          </a:p>
          <a:p>
            <a:pPr marL="0" indent="0">
              <a:buNone/>
            </a:pPr>
            <a:r>
              <a:rPr lang="en-US" dirty="0">
                <a:latin typeface="Calibri" panose="020F0502020204030204" pitchFamily="34" charset="0"/>
                <a:cs typeface="Calibri" panose="020F0502020204030204" pitchFamily="34" charset="0"/>
              </a:rPr>
              <a:t>     we keep it at the default value 1.</a:t>
            </a:r>
          </a:p>
          <a:p>
            <a:r>
              <a:rPr lang="en-US" b="1" u="sng" dirty="0">
                <a:latin typeface="Calibri" panose="020F0502020204030204" pitchFamily="34" charset="0"/>
                <a:cs typeface="Calibri" panose="020F0502020204030204" pitchFamily="34" charset="0"/>
              </a:rPr>
              <a:t>Padding: </a:t>
            </a:r>
          </a:p>
          <a:p>
            <a:pPr marL="0" indent="0">
              <a:buNone/>
            </a:pPr>
            <a:r>
              <a:rPr lang="en-US" dirty="0">
                <a:latin typeface="Calibri" panose="020F0502020204030204" pitchFamily="34" charset="0"/>
                <a:cs typeface="Calibri" panose="020F0502020204030204" pitchFamily="34" charset="0"/>
              </a:rPr>
              <a:t>     we usually use padding.</a:t>
            </a:r>
          </a:p>
          <a:p>
            <a:pPr marL="0" indent="0">
              <a:buNone/>
            </a:pPr>
            <a:endParaRPr lang="en-US" dirty="0"/>
          </a:p>
        </p:txBody>
      </p:sp>
    </p:spTree>
    <p:extLst>
      <p:ext uri="{BB962C8B-B14F-4D97-AF65-F5344CB8AC3E}">
        <p14:creationId xmlns:p14="http://schemas.microsoft.com/office/powerpoint/2010/main" val="922216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2052F-D1E9-47C1-B629-5C78D04FAE19}"/>
              </a:ext>
            </a:extLst>
          </p:cNvPr>
          <p:cNvSpPr>
            <a:spLocks noGrp="1"/>
          </p:cNvSpPr>
          <p:nvPr>
            <p:ph type="title"/>
          </p:nvPr>
        </p:nvSpPr>
        <p:spPr>
          <a:xfrm>
            <a:off x="94238" y="74516"/>
            <a:ext cx="8596668" cy="742122"/>
          </a:xfrm>
        </p:spPr>
        <p:txBody>
          <a:bodyPr/>
          <a:lstStyle/>
          <a:p>
            <a:r>
              <a:rPr lang="en-US" dirty="0">
                <a:solidFill>
                  <a:schemeClr val="tx1"/>
                </a:solidFill>
              </a:rPr>
              <a:t>Step-5: Fully Connected</a:t>
            </a:r>
          </a:p>
        </p:txBody>
      </p:sp>
      <p:sp>
        <p:nvSpPr>
          <p:cNvPr id="3" name="Content Placeholder 2">
            <a:extLst>
              <a:ext uri="{FF2B5EF4-FFF2-40B4-BE49-F238E27FC236}">
                <a16:creationId xmlns:a16="http://schemas.microsoft.com/office/drawing/2014/main" id="{ECC9FD1D-5BEE-4BE0-890F-5261973EE0BF}"/>
              </a:ext>
            </a:extLst>
          </p:cNvPr>
          <p:cNvSpPr>
            <a:spLocks noGrp="1"/>
          </p:cNvSpPr>
          <p:nvPr>
            <p:ph idx="1"/>
          </p:nvPr>
        </p:nvSpPr>
        <p:spPr>
          <a:xfrm>
            <a:off x="372532" y="2080592"/>
            <a:ext cx="9725623" cy="1974574"/>
          </a:xfrm>
        </p:spPr>
        <p:txBody>
          <a:bodyPr/>
          <a:lstStyle/>
          <a:p>
            <a:pPr marL="0" indent="0">
              <a:buNone/>
            </a:pPr>
            <a:r>
              <a:rPr lang="en-US" dirty="0">
                <a:latin typeface="Calibri" panose="020F0502020204030204" pitchFamily="34" charset="0"/>
                <a:cs typeface="Calibri" panose="020F0502020204030204" pitchFamily="34" charset="0"/>
              </a:rPr>
              <a:t>After the convolution + pooling layers we add a couple of fully connected layers to wrap up the CNN architecture. This is the same fully connected ANN architecture</a:t>
            </a:r>
          </a:p>
          <a:p>
            <a:pPr marL="0" indent="0">
              <a:buNone/>
            </a:pPr>
            <a:r>
              <a:rPr lang="en-US" dirty="0">
                <a:latin typeface="Calibri" panose="020F0502020204030204" pitchFamily="34" charset="0"/>
                <a:cs typeface="Calibri" panose="020F0502020204030204" pitchFamily="34" charset="0"/>
              </a:rPr>
              <a:t>Remember that the output of both convolution and pooling layers are 3D volumes, but a fully connected layer expects a 1D vector of numbers. So we </a:t>
            </a:r>
            <a:r>
              <a:rPr lang="en-US" i="1" dirty="0">
                <a:latin typeface="Calibri" panose="020F0502020204030204" pitchFamily="34" charset="0"/>
                <a:cs typeface="Calibri" panose="020F0502020204030204" pitchFamily="34" charset="0"/>
              </a:rPr>
              <a:t>flatten</a:t>
            </a:r>
            <a:r>
              <a:rPr lang="en-US" dirty="0">
                <a:latin typeface="Calibri" panose="020F0502020204030204" pitchFamily="34" charset="0"/>
                <a:cs typeface="Calibri" panose="020F0502020204030204" pitchFamily="34" charset="0"/>
              </a:rPr>
              <a:t> the output of the final pooling layer to a vector and that becomes the input to the fully connected layer. Flattening is simply arranging the 3D volume of numbers into a 1D vector, nothing fancy happens here.</a:t>
            </a:r>
          </a:p>
        </p:txBody>
      </p:sp>
    </p:spTree>
    <p:extLst>
      <p:ext uri="{BB962C8B-B14F-4D97-AF65-F5344CB8AC3E}">
        <p14:creationId xmlns:p14="http://schemas.microsoft.com/office/powerpoint/2010/main" val="2222480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0D06-6962-4F61-ABED-C4935B02EBDF}"/>
              </a:ext>
            </a:extLst>
          </p:cNvPr>
          <p:cNvSpPr>
            <a:spLocks noGrp="1"/>
          </p:cNvSpPr>
          <p:nvPr>
            <p:ph type="title"/>
          </p:nvPr>
        </p:nvSpPr>
        <p:spPr>
          <a:xfrm>
            <a:off x="0" y="167281"/>
            <a:ext cx="8596668" cy="649357"/>
          </a:xfrm>
        </p:spPr>
        <p:txBody>
          <a:bodyPr>
            <a:normAutofit fontScale="90000"/>
          </a:bodyPr>
          <a:lstStyle/>
          <a:p>
            <a:r>
              <a:rPr lang="en-US" b="1" dirty="0"/>
              <a:t> </a:t>
            </a:r>
            <a:r>
              <a:rPr lang="en-US" b="1" dirty="0">
                <a:solidFill>
                  <a:schemeClr val="tx1"/>
                </a:solidFill>
              </a:rPr>
              <a:t>Intuition:</a:t>
            </a:r>
            <a:br>
              <a:rPr lang="en-US" b="1" dirty="0"/>
            </a:br>
            <a:endParaRPr lang="en-US" dirty="0"/>
          </a:p>
        </p:txBody>
      </p:sp>
      <p:sp>
        <p:nvSpPr>
          <p:cNvPr id="3" name="Content Placeholder 2">
            <a:extLst>
              <a:ext uri="{FF2B5EF4-FFF2-40B4-BE49-F238E27FC236}">
                <a16:creationId xmlns:a16="http://schemas.microsoft.com/office/drawing/2014/main" id="{9C196747-BDE0-4C40-9358-4A0DCA7687B1}"/>
              </a:ext>
            </a:extLst>
          </p:cNvPr>
          <p:cNvSpPr>
            <a:spLocks noGrp="1"/>
          </p:cNvSpPr>
          <p:nvPr>
            <p:ph idx="1"/>
          </p:nvPr>
        </p:nvSpPr>
        <p:spPr>
          <a:xfrm>
            <a:off x="92765" y="1113183"/>
            <a:ext cx="9541565" cy="3737113"/>
          </a:xfrm>
        </p:spPr>
        <p:txBody>
          <a:bodyPr/>
          <a:lstStyle/>
          <a:p>
            <a:r>
              <a:rPr lang="en-US" dirty="0">
                <a:latin typeface="Calibri" panose="020F0502020204030204" pitchFamily="34" charset="0"/>
                <a:cs typeface="Calibri" panose="020F0502020204030204" pitchFamily="34" charset="0"/>
              </a:rPr>
              <a:t>A CNN model can be thought as a combination of two components: feature extraction part and the classification part. The convolution + pooling layers perform feature extraction. For example given an image, the convolution layer detects features such as two eyes, long ears, four legs, a short tail and so on. The fully connected layers then act as a classifier on top of these features, and assign a probability for the input image being a dog.</a:t>
            </a:r>
          </a:p>
          <a:p>
            <a:r>
              <a:rPr lang="en-US" dirty="0">
                <a:latin typeface="Calibri" panose="020F0502020204030204" pitchFamily="34" charset="0"/>
                <a:cs typeface="Calibri" panose="020F0502020204030204" pitchFamily="34" charset="0"/>
              </a:rPr>
              <a:t>The convolution layers are the main powerhouse of a CNN model. Automatically detecting meaningful features given only an image and a label is not an easy task. The convolution layers learn such complex features by building on top of each other. The first layers detect edges, the next layers combine them to detect shapes, to following layers merge this information to infer that this is a nose. To be clear, the CNN doesn’t know what a nose is. By seeing a lot of them in images, it learns to detect that as a feature. The fully connected layers learn how to use these features produced by convolutions in order to correctly classify the images.</a:t>
            </a:r>
          </a:p>
          <a:p>
            <a:pPr marL="0" indent="0">
              <a:buNone/>
            </a:pPr>
            <a:endParaRPr lang="en-US" dirty="0"/>
          </a:p>
        </p:txBody>
      </p:sp>
    </p:spTree>
    <p:extLst>
      <p:ext uri="{BB962C8B-B14F-4D97-AF65-F5344CB8AC3E}">
        <p14:creationId xmlns:p14="http://schemas.microsoft.com/office/powerpoint/2010/main" val="1901739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314" name="Picture 2" descr="https://miro.medium.com/max/1740/1*uUYc126RU4mnTWwckEbctw@2x.png">
            <a:extLst>
              <a:ext uri="{FF2B5EF4-FFF2-40B4-BE49-F238E27FC236}">
                <a16:creationId xmlns:a16="http://schemas.microsoft.com/office/drawing/2014/main" id="{4CD638C3-B4F8-46D5-BDC0-03D7A839C7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0245" y="1406768"/>
            <a:ext cx="4956529" cy="399113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8266E66-1ECF-40B9-8369-A20A7EBDB982}"/>
              </a:ext>
            </a:extLst>
          </p:cNvPr>
          <p:cNvSpPr>
            <a:spLocks noGrp="1"/>
          </p:cNvSpPr>
          <p:nvPr>
            <p:ph idx="1"/>
          </p:nvPr>
        </p:nvSpPr>
        <p:spPr>
          <a:xfrm>
            <a:off x="6537292" y="1730327"/>
            <a:ext cx="5157421" cy="2124222"/>
          </a:xfrm>
        </p:spPr>
        <p:txBody>
          <a:bodyPr anchor="t">
            <a:normAutofit/>
          </a:bodyPr>
          <a:lstStyle/>
          <a:p>
            <a:pPr marL="0" indent="0">
              <a:buNone/>
            </a:pPr>
            <a:r>
              <a:rPr lang="en-US" u="sng" dirty="0">
                <a:solidFill>
                  <a:srgbClr val="FFFFFF"/>
                </a:solidFill>
              </a:rPr>
              <a:t>Example:</a:t>
            </a:r>
          </a:p>
          <a:p>
            <a:pPr marL="0" indent="0">
              <a:buNone/>
            </a:pPr>
            <a:r>
              <a:rPr lang="en-US" dirty="0">
                <a:solidFill>
                  <a:srgbClr val="FFFFFF"/>
                </a:solidFill>
                <a:latin typeface="Calibri" panose="020F0502020204030204" pitchFamily="34" charset="0"/>
                <a:cs typeface="Calibri" panose="020F0502020204030204" pitchFamily="34" charset="0"/>
              </a:rPr>
              <a:t>We will use the following architecture: 4 convolution + pooling layers, followed by 2 fully connected layers. </a:t>
            </a:r>
          </a:p>
        </p:txBody>
      </p:sp>
    </p:spTree>
    <p:extLst>
      <p:ext uri="{BB962C8B-B14F-4D97-AF65-F5344CB8AC3E}">
        <p14:creationId xmlns:p14="http://schemas.microsoft.com/office/powerpoint/2010/main" val="1195569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DD56-1F60-4449-98DB-BD7BD9ED3F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A29E45-7348-478B-929B-3552216F6E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957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8" name="Picture 2" descr="Image result for convolutional neural network">
            <a:extLst>
              <a:ext uri="{FF2B5EF4-FFF2-40B4-BE49-F238E27FC236}">
                <a16:creationId xmlns:a16="http://schemas.microsoft.com/office/drawing/2014/main" id="{7557BFB0-18EE-4402-8863-20935F43DE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6273" y="1815548"/>
            <a:ext cx="8813052" cy="433346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DF0BE96-EB7C-4E59-B23F-E034457CC5DA}"/>
              </a:ext>
            </a:extLst>
          </p:cNvPr>
          <p:cNvSpPr>
            <a:spLocks noGrp="1"/>
          </p:cNvSpPr>
          <p:nvPr>
            <p:ph idx="1"/>
          </p:nvPr>
        </p:nvSpPr>
        <p:spPr>
          <a:xfrm>
            <a:off x="239151" y="345858"/>
            <a:ext cx="9139656" cy="1722093"/>
          </a:xfrm>
        </p:spPr>
        <p:txBody>
          <a:bodyPr>
            <a:normAutofit/>
          </a:bodyPr>
          <a:lstStyle/>
          <a:p>
            <a:pPr marL="0" indent="0">
              <a:buNone/>
            </a:pPr>
            <a:r>
              <a:rPr lang="en-US" sz="2000" b="1" u="sng" dirty="0">
                <a:latin typeface="Calibri" panose="020F0502020204030204" pitchFamily="34" charset="0"/>
                <a:cs typeface="Calibri" panose="020F0502020204030204" pitchFamily="34" charset="0"/>
              </a:rPr>
              <a:t>Introduction</a:t>
            </a:r>
          </a:p>
          <a:p>
            <a:pPr marL="0" indent="0">
              <a:buNone/>
            </a:pPr>
            <a:r>
              <a:rPr lang="en-US" sz="1500" dirty="0"/>
              <a:t>Convolutional Neural Networks (CNNs) are neural networks that automatically extract useful features (without manual hand-tuning) from data-points like images to solve some given task like image classification or object detection.</a:t>
            </a:r>
          </a:p>
        </p:txBody>
      </p:sp>
    </p:spTree>
    <p:extLst>
      <p:ext uri="{BB962C8B-B14F-4D97-AF65-F5344CB8AC3E}">
        <p14:creationId xmlns:p14="http://schemas.microsoft.com/office/powerpoint/2010/main" val="325714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7" name="Rectangle 13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Isosceles Triangle 15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 name="Freeform: Shape 15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https://miro.medium.com/max/2008/1*uulvWMFJMidBfbH9tMVNTw@2x.png">
            <a:extLst>
              <a:ext uri="{FF2B5EF4-FFF2-40B4-BE49-F238E27FC236}">
                <a16:creationId xmlns:a16="http://schemas.microsoft.com/office/drawing/2014/main" id="{B7251A68-C441-441D-BCA4-79A19B71C9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962" y="1899138"/>
            <a:ext cx="5250457" cy="341097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37AEA10-E13F-4D1F-9041-65A141697D17}"/>
              </a:ext>
            </a:extLst>
          </p:cNvPr>
          <p:cNvSpPr>
            <a:spLocks noGrp="1"/>
          </p:cNvSpPr>
          <p:nvPr>
            <p:ph idx="1"/>
          </p:nvPr>
        </p:nvSpPr>
        <p:spPr>
          <a:xfrm>
            <a:off x="6537291" y="1705738"/>
            <a:ext cx="5093263" cy="3317938"/>
          </a:xfrm>
        </p:spPr>
        <p:txBody>
          <a:bodyPr anchor="t">
            <a:normAutofit/>
          </a:bodyPr>
          <a:lstStyle/>
          <a:p>
            <a:pPr marL="0" indent="0">
              <a:buNone/>
            </a:pPr>
            <a:r>
              <a:rPr lang="en-US" b="1" dirty="0">
                <a:solidFill>
                  <a:srgbClr val="FFFFFF"/>
                </a:solidFill>
              </a:rPr>
              <a:t> </a:t>
            </a:r>
            <a:r>
              <a:rPr lang="en-US" b="1" dirty="0">
                <a:solidFill>
                  <a:srgbClr val="FFFFFF"/>
                </a:solidFill>
                <a:latin typeface="Calibri" panose="020F0502020204030204" pitchFamily="34" charset="0"/>
                <a:cs typeface="Calibri" panose="020F0502020204030204" pitchFamily="34" charset="0"/>
              </a:rPr>
              <a:t>Architecture:</a:t>
            </a:r>
          </a:p>
          <a:p>
            <a:pPr marL="0" indent="0">
              <a:buNone/>
            </a:pPr>
            <a:endParaRPr lang="en-US" b="1" dirty="0">
              <a:solidFill>
                <a:srgbClr val="FFFFFF"/>
              </a:solidFill>
              <a:latin typeface="Calibri" panose="020F0502020204030204" pitchFamily="34" charset="0"/>
              <a:cs typeface="Calibri" panose="020F0502020204030204" pitchFamily="34" charset="0"/>
            </a:endParaRPr>
          </a:p>
          <a:p>
            <a:pPr marL="0" indent="0">
              <a:buNone/>
            </a:pPr>
            <a:r>
              <a:rPr lang="en-US" dirty="0">
                <a:solidFill>
                  <a:srgbClr val="FFFFFF"/>
                </a:solidFill>
                <a:latin typeface="Calibri" panose="020F0502020204030204" pitchFamily="34" charset="0"/>
                <a:cs typeface="Calibri" panose="020F0502020204030204" pitchFamily="34" charset="0"/>
              </a:rPr>
              <a:t>There is an input image that we’re working with. We perform a series convolution + pooling operations, followed by a number of fully connected layers. If we are performing multiclass classification the output is </a:t>
            </a:r>
            <a:r>
              <a:rPr lang="en-US" dirty="0" err="1">
                <a:solidFill>
                  <a:srgbClr val="FFFFFF"/>
                </a:solidFill>
                <a:latin typeface="Calibri" panose="020F0502020204030204" pitchFamily="34" charset="0"/>
                <a:cs typeface="Calibri" panose="020F0502020204030204" pitchFamily="34" charset="0"/>
              </a:rPr>
              <a:t>softmax</a:t>
            </a:r>
            <a:r>
              <a:rPr lang="en-US" dirty="0">
                <a:solidFill>
                  <a:srgbClr val="FFFFFF"/>
                </a:solidFill>
                <a:latin typeface="Calibri" panose="020F0502020204030204" pitchFamily="34" charset="0"/>
                <a:cs typeface="Calibri" panose="020F0502020204030204" pitchFamily="34" charset="0"/>
              </a:rPr>
              <a:t>. We will now dive into each component.</a:t>
            </a:r>
            <a:endParaRPr lang="en-US" b="1" dirty="0">
              <a:solidFill>
                <a:srgbClr val="FFFFFF"/>
              </a:solidFill>
              <a:latin typeface="Calibri" panose="020F0502020204030204" pitchFamily="34" charset="0"/>
              <a:cs typeface="Calibri" panose="020F0502020204030204" pitchFamily="34" charset="0"/>
            </a:endParaRPr>
          </a:p>
          <a:p>
            <a:pPr marL="0" indent="0">
              <a:buNone/>
            </a:pPr>
            <a:endParaRPr lang="en-US" dirty="0">
              <a:solidFill>
                <a:srgbClr val="FFFFFF"/>
              </a:solidFill>
            </a:endParaRPr>
          </a:p>
        </p:txBody>
      </p:sp>
    </p:spTree>
    <p:extLst>
      <p:ext uri="{BB962C8B-B14F-4D97-AF65-F5344CB8AC3E}">
        <p14:creationId xmlns:p14="http://schemas.microsoft.com/office/powerpoint/2010/main" val="246414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A856-D9A4-4906-9400-57D7EF99D344}"/>
              </a:ext>
            </a:extLst>
          </p:cNvPr>
          <p:cNvSpPr>
            <a:spLocks noGrp="1"/>
          </p:cNvSpPr>
          <p:nvPr>
            <p:ph type="title"/>
          </p:nvPr>
        </p:nvSpPr>
        <p:spPr>
          <a:xfrm>
            <a:off x="114626" y="202349"/>
            <a:ext cx="8596668" cy="614289"/>
          </a:xfrm>
        </p:spPr>
        <p:txBody>
          <a:bodyPr>
            <a:normAutofit fontScale="90000"/>
          </a:bodyPr>
          <a:lstStyle/>
          <a:p>
            <a:r>
              <a:rPr lang="en-US" b="1" dirty="0">
                <a:solidFill>
                  <a:schemeClr val="tx1"/>
                </a:solidFill>
              </a:rPr>
              <a:t>Convolution:</a:t>
            </a:r>
            <a:br>
              <a:rPr lang="en-US" b="1" dirty="0"/>
            </a:br>
            <a:endParaRPr lang="en-US" dirty="0"/>
          </a:p>
        </p:txBody>
      </p:sp>
      <p:sp>
        <p:nvSpPr>
          <p:cNvPr id="3" name="Content Placeholder 2">
            <a:extLst>
              <a:ext uri="{FF2B5EF4-FFF2-40B4-BE49-F238E27FC236}">
                <a16:creationId xmlns:a16="http://schemas.microsoft.com/office/drawing/2014/main" id="{3FD82A6B-C61E-47EB-AE96-8F1C262BBDE8}"/>
              </a:ext>
            </a:extLst>
          </p:cNvPr>
          <p:cNvSpPr>
            <a:spLocks noGrp="1"/>
          </p:cNvSpPr>
          <p:nvPr>
            <p:ph idx="1"/>
          </p:nvPr>
        </p:nvSpPr>
        <p:spPr>
          <a:xfrm>
            <a:off x="181153" y="1006656"/>
            <a:ext cx="9792841" cy="1655559"/>
          </a:xfrm>
        </p:spPr>
        <p:txBody>
          <a:bodyPr/>
          <a:lstStyle/>
          <a:p>
            <a:pPr marL="0" indent="0">
              <a:buNone/>
            </a:pPr>
            <a:r>
              <a:rPr lang="en-US" dirty="0">
                <a:latin typeface="Calibri" panose="020F0502020204030204" pitchFamily="34" charset="0"/>
                <a:cs typeface="Calibri" panose="020F0502020204030204" pitchFamily="34" charset="0"/>
              </a:rPr>
              <a:t>The main building block of CNN is the convolutional layer. Convolution is a mathematical operation to merge two sets of information. In our case the convolution is applied on the input data using a </a:t>
            </a:r>
            <a:r>
              <a:rPr lang="en-US" i="1" dirty="0">
                <a:latin typeface="Calibri" panose="020F0502020204030204" pitchFamily="34" charset="0"/>
                <a:cs typeface="Calibri" panose="020F0502020204030204" pitchFamily="34" charset="0"/>
              </a:rPr>
              <a:t>convolution filter</a:t>
            </a:r>
            <a:r>
              <a:rPr lang="en-US" dirty="0">
                <a:latin typeface="Calibri" panose="020F0502020204030204" pitchFamily="34" charset="0"/>
                <a:cs typeface="Calibri" panose="020F0502020204030204" pitchFamily="34" charset="0"/>
              </a:rPr>
              <a:t> to produce a </a:t>
            </a:r>
            <a:r>
              <a:rPr lang="en-US" i="1" dirty="0">
                <a:latin typeface="Calibri" panose="020F0502020204030204" pitchFamily="34" charset="0"/>
                <a:cs typeface="Calibri" panose="020F0502020204030204" pitchFamily="34" charset="0"/>
              </a:rPr>
              <a:t>feature map</a:t>
            </a:r>
            <a:r>
              <a:rPr lang="en-US" dirty="0">
                <a:latin typeface="Calibri" panose="020F0502020204030204" pitchFamily="34" charset="0"/>
                <a:cs typeface="Calibri" panose="020F0502020204030204" pitchFamily="34" charset="0"/>
              </a:rPr>
              <a:t>. There are a lot of terms being used so let’s visualize them one by one.</a:t>
            </a:r>
          </a:p>
          <a:p>
            <a:pPr marL="0" indent="0">
              <a:buNone/>
            </a:pPr>
            <a:endParaRPr lang="en-US" dirty="0"/>
          </a:p>
        </p:txBody>
      </p:sp>
      <p:pic>
        <p:nvPicPr>
          <p:cNvPr id="2050" name="Picture 2" descr="https://miro.medium.com/max/1026/1*cTEp-IvCCUYPTT0QpE3Gjg@2x.png">
            <a:extLst>
              <a:ext uri="{FF2B5EF4-FFF2-40B4-BE49-F238E27FC236}">
                <a16:creationId xmlns:a16="http://schemas.microsoft.com/office/drawing/2014/main" id="{E8F724A3-C52D-4749-8A9F-3FB1830941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482" y="2662215"/>
            <a:ext cx="6100835" cy="371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08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7" name="Rectangle 13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Isosceles Triangle 15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 name="Freeform: Shape 15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https://miro.medium.com/max/1018/1*ghaknijNGolaA3DpjvDxfQ@2x.png">
            <a:extLst>
              <a:ext uri="{FF2B5EF4-FFF2-40B4-BE49-F238E27FC236}">
                <a16:creationId xmlns:a16="http://schemas.microsoft.com/office/drawing/2014/main" id="{2714E977-9B38-45EE-907B-E40C1C7670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2297134"/>
            <a:ext cx="3856774" cy="27391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87DD41C-FE1D-4960-A3FC-4BD2828D0B91}"/>
              </a:ext>
            </a:extLst>
          </p:cNvPr>
          <p:cNvSpPr>
            <a:spLocks noGrp="1"/>
          </p:cNvSpPr>
          <p:nvPr>
            <p:ph idx="1"/>
          </p:nvPr>
        </p:nvSpPr>
        <p:spPr>
          <a:xfrm>
            <a:off x="6832528" y="1389031"/>
            <a:ext cx="4512988" cy="4176882"/>
          </a:xfrm>
        </p:spPr>
        <p:txBody>
          <a:bodyPr anchor="t">
            <a:normAutofit fontScale="92500" lnSpcReduction="20000"/>
          </a:bodyPr>
          <a:lstStyle/>
          <a:p>
            <a:pPr>
              <a:lnSpc>
                <a:spcPct val="90000"/>
              </a:lnSpc>
            </a:pPr>
            <a:r>
              <a:rPr lang="en-US" sz="1900" dirty="0">
                <a:solidFill>
                  <a:srgbClr val="FFFFFF"/>
                </a:solidFill>
                <a:latin typeface="Calibri" panose="020F0502020204030204" pitchFamily="34" charset="0"/>
                <a:cs typeface="Calibri" panose="020F0502020204030204" pitchFamily="34" charset="0"/>
              </a:rPr>
              <a:t>On the left side is the input to the convolution layer, for example the input image. On the right is the convolution </a:t>
            </a:r>
            <a:r>
              <a:rPr lang="en-US" sz="1900" i="1" dirty="0">
                <a:solidFill>
                  <a:srgbClr val="FFFFFF"/>
                </a:solidFill>
                <a:latin typeface="Calibri" panose="020F0502020204030204" pitchFamily="34" charset="0"/>
                <a:cs typeface="Calibri" panose="020F0502020204030204" pitchFamily="34" charset="0"/>
              </a:rPr>
              <a:t>filter</a:t>
            </a:r>
            <a:r>
              <a:rPr lang="en-US" sz="1900" dirty="0">
                <a:solidFill>
                  <a:srgbClr val="FFFFFF"/>
                </a:solidFill>
                <a:latin typeface="Calibri" panose="020F0502020204030204" pitchFamily="34" charset="0"/>
                <a:cs typeface="Calibri" panose="020F0502020204030204" pitchFamily="34" charset="0"/>
              </a:rPr>
              <a:t>, also called the </a:t>
            </a:r>
            <a:r>
              <a:rPr lang="en-US" sz="1900" i="1" dirty="0">
                <a:solidFill>
                  <a:srgbClr val="FFFFFF"/>
                </a:solidFill>
                <a:latin typeface="Calibri" panose="020F0502020204030204" pitchFamily="34" charset="0"/>
                <a:cs typeface="Calibri" panose="020F0502020204030204" pitchFamily="34" charset="0"/>
              </a:rPr>
              <a:t>kernel</a:t>
            </a:r>
            <a:r>
              <a:rPr lang="en-US" sz="1900" dirty="0">
                <a:solidFill>
                  <a:srgbClr val="FFFFFF"/>
                </a:solidFill>
                <a:latin typeface="Calibri" panose="020F0502020204030204" pitchFamily="34" charset="0"/>
                <a:cs typeface="Calibri" panose="020F0502020204030204" pitchFamily="34" charset="0"/>
              </a:rPr>
              <a:t>, we will use these terms interchangeably. This is called a </a:t>
            </a:r>
            <a:r>
              <a:rPr lang="en-US" sz="1900" i="1" dirty="0">
                <a:solidFill>
                  <a:srgbClr val="FFFFFF"/>
                </a:solidFill>
                <a:latin typeface="Calibri" panose="020F0502020204030204" pitchFamily="34" charset="0"/>
                <a:cs typeface="Calibri" panose="020F0502020204030204" pitchFamily="34" charset="0"/>
              </a:rPr>
              <a:t>3x3 convolution </a:t>
            </a:r>
            <a:r>
              <a:rPr lang="en-US" sz="1900" dirty="0">
                <a:solidFill>
                  <a:srgbClr val="FFFFFF"/>
                </a:solidFill>
                <a:latin typeface="Calibri" panose="020F0502020204030204" pitchFamily="34" charset="0"/>
                <a:cs typeface="Calibri" panose="020F0502020204030204" pitchFamily="34" charset="0"/>
              </a:rPr>
              <a:t>due to the shape of the filter.</a:t>
            </a:r>
          </a:p>
          <a:p>
            <a:pPr>
              <a:lnSpc>
                <a:spcPct val="90000"/>
              </a:lnSpc>
            </a:pPr>
            <a:endParaRPr lang="en-US" sz="1900" dirty="0">
              <a:solidFill>
                <a:srgbClr val="FFFFFF"/>
              </a:solidFill>
              <a:latin typeface="Calibri" panose="020F0502020204030204" pitchFamily="34" charset="0"/>
              <a:cs typeface="Calibri" panose="020F0502020204030204" pitchFamily="34" charset="0"/>
            </a:endParaRPr>
          </a:p>
          <a:p>
            <a:pPr>
              <a:lnSpc>
                <a:spcPct val="90000"/>
              </a:lnSpc>
            </a:pPr>
            <a:endParaRPr lang="en-US" sz="1900" dirty="0">
              <a:solidFill>
                <a:srgbClr val="FFFFFF"/>
              </a:solidFill>
              <a:latin typeface="Calibri" panose="020F0502020204030204" pitchFamily="34" charset="0"/>
              <a:cs typeface="Calibri" panose="020F0502020204030204" pitchFamily="34" charset="0"/>
            </a:endParaRPr>
          </a:p>
          <a:p>
            <a:pPr>
              <a:lnSpc>
                <a:spcPct val="90000"/>
              </a:lnSpc>
            </a:pPr>
            <a:r>
              <a:rPr lang="en-US" sz="1900" dirty="0">
                <a:solidFill>
                  <a:srgbClr val="FFFFFF"/>
                </a:solidFill>
                <a:latin typeface="Calibri" panose="020F0502020204030204" pitchFamily="34" charset="0"/>
                <a:cs typeface="Calibri" panose="020F0502020204030204" pitchFamily="34" charset="0"/>
              </a:rPr>
              <a:t>We perform the convolution operation by sliding this filter over the input. At every location, we do element-wise matrix multiplication and sum the result. This sum goes into the feature map. The green area where the convolution operation takes place is called the </a:t>
            </a:r>
            <a:r>
              <a:rPr lang="en-US" sz="1900" i="1" dirty="0">
                <a:solidFill>
                  <a:srgbClr val="FFFFFF"/>
                </a:solidFill>
                <a:latin typeface="Calibri" panose="020F0502020204030204" pitchFamily="34" charset="0"/>
                <a:cs typeface="Calibri" panose="020F0502020204030204" pitchFamily="34" charset="0"/>
              </a:rPr>
              <a:t>receptive field</a:t>
            </a:r>
            <a:r>
              <a:rPr lang="en-US" sz="1900" dirty="0">
                <a:solidFill>
                  <a:srgbClr val="FFFFFF"/>
                </a:solidFill>
                <a:latin typeface="Calibri" panose="020F0502020204030204" pitchFamily="34" charset="0"/>
                <a:cs typeface="Calibri" panose="020F0502020204030204" pitchFamily="34" charset="0"/>
              </a:rPr>
              <a:t>. Due to the size of the filter the receptive field is also 3x3.</a:t>
            </a:r>
          </a:p>
          <a:p>
            <a:pPr>
              <a:lnSpc>
                <a:spcPct val="90000"/>
              </a:lnSpc>
            </a:pPr>
            <a:endParaRPr lang="en-US" sz="1900" dirty="0">
              <a:solidFill>
                <a:srgbClr val="FFFFFF"/>
              </a:solidFill>
              <a:latin typeface="Calibri" panose="020F0502020204030204" pitchFamily="34" charset="0"/>
              <a:cs typeface="Calibri" panose="020F0502020204030204" pitchFamily="34" charset="0"/>
            </a:endParaRPr>
          </a:p>
          <a:p>
            <a:pPr>
              <a:lnSpc>
                <a:spcPct val="90000"/>
              </a:lnSpc>
            </a:pPr>
            <a:endParaRPr lang="en-US" sz="1300" dirty="0">
              <a:solidFill>
                <a:srgbClr val="FFFFFF"/>
              </a:solidFill>
            </a:endParaRPr>
          </a:p>
        </p:txBody>
      </p:sp>
    </p:spTree>
    <p:extLst>
      <p:ext uri="{BB962C8B-B14F-4D97-AF65-F5344CB8AC3E}">
        <p14:creationId xmlns:p14="http://schemas.microsoft.com/office/powerpoint/2010/main" val="579124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descr="https://miro.medium.com/max/1018/1*oxOsZPfZFxgGZw2ycQnenw@2x.png">
            <a:extLst>
              <a:ext uri="{FF2B5EF4-FFF2-40B4-BE49-F238E27FC236}">
                <a16:creationId xmlns:a16="http://schemas.microsoft.com/office/drawing/2014/main" id="{7DDE09B7-2D7F-49D3-B821-DDA518CAB7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8526" y="1575582"/>
            <a:ext cx="5026945" cy="371387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724FCAF-A25D-4F90-8173-AF488D95A313}"/>
              </a:ext>
            </a:extLst>
          </p:cNvPr>
          <p:cNvSpPr>
            <a:spLocks noGrp="1"/>
          </p:cNvSpPr>
          <p:nvPr>
            <p:ph idx="1"/>
          </p:nvPr>
        </p:nvSpPr>
        <p:spPr>
          <a:xfrm>
            <a:off x="6855386" y="1775791"/>
            <a:ext cx="4839327" cy="4379476"/>
          </a:xfrm>
        </p:spPr>
        <p:txBody>
          <a:bodyPr anchor="t">
            <a:normAutofit/>
          </a:bodyPr>
          <a:lstStyle/>
          <a:p>
            <a:pPr marL="0" indent="0">
              <a:buNone/>
            </a:pPr>
            <a:r>
              <a:rPr lang="en-US" dirty="0">
                <a:solidFill>
                  <a:srgbClr val="FFFFFF"/>
                </a:solidFill>
                <a:latin typeface="Calibri" panose="020F0502020204030204" pitchFamily="34" charset="0"/>
                <a:cs typeface="Calibri" panose="020F0502020204030204" pitchFamily="34" charset="0"/>
              </a:rPr>
              <a:t>Here the filter is at the top left, the output of the convolution operation “4” is shown in the resulting feature map. We then slide the filter to the right and perform the same operation, adding that result to the feature map as well.</a:t>
            </a:r>
          </a:p>
        </p:txBody>
      </p:sp>
    </p:spTree>
    <p:extLst>
      <p:ext uri="{BB962C8B-B14F-4D97-AF65-F5344CB8AC3E}">
        <p14:creationId xmlns:p14="http://schemas.microsoft.com/office/powerpoint/2010/main" val="38085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https://miro.medium.com/max/900/1*VVvdh-BUKFh2pwDD0kPeRA@2x.gif">
            <a:extLst>
              <a:ext uri="{FF2B5EF4-FFF2-40B4-BE49-F238E27FC236}">
                <a16:creationId xmlns:a16="http://schemas.microsoft.com/office/drawing/2014/main" id="{ECA5F91C-7B5B-4E94-89CF-6DFF59DD27B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14430" y="1948069"/>
            <a:ext cx="5104770" cy="297778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7157E2F-08F5-4682-91C8-E86528962977}"/>
              </a:ext>
            </a:extLst>
          </p:cNvPr>
          <p:cNvSpPr>
            <a:spLocks noGrp="1"/>
          </p:cNvSpPr>
          <p:nvPr>
            <p:ph idx="1"/>
          </p:nvPr>
        </p:nvSpPr>
        <p:spPr>
          <a:xfrm>
            <a:off x="6855386" y="1948069"/>
            <a:ext cx="4839327" cy="4207198"/>
          </a:xfrm>
        </p:spPr>
        <p:txBody>
          <a:bodyPr anchor="t">
            <a:normAutofit/>
          </a:bodyPr>
          <a:lstStyle/>
          <a:p>
            <a:pPr marL="0" indent="0">
              <a:buNone/>
            </a:pPr>
            <a:r>
              <a:rPr lang="en-US" dirty="0">
                <a:solidFill>
                  <a:srgbClr val="FFFFFF"/>
                </a:solidFill>
                <a:latin typeface="Calibri" panose="020F0502020204030204" pitchFamily="34" charset="0"/>
                <a:cs typeface="Calibri" panose="020F0502020204030204" pitchFamily="34" charset="0"/>
              </a:rPr>
              <a:t>We continue like this and aggregate the convolution results in the feature map. Here’s an animation that shows the entire convolution operation.</a:t>
            </a:r>
          </a:p>
        </p:txBody>
      </p:sp>
    </p:spTree>
    <p:extLst>
      <p:ext uri="{BB962C8B-B14F-4D97-AF65-F5344CB8AC3E}">
        <p14:creationId xmlns:p14="http://schemas.microsoft.com/office/powerpoint/2010/main" val="643981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E2762AF-BF1B-43A7-8307-C514ED8FA7E0}"/>
              </a:ext>
            </a:extLst>
          </p:cNvPr>
          <p:cNvGraphicFramePr>
            <a:graphicFrameLocks noGrp="1"/>
          </p:cNvGraphicFramePr>
          <p:nvPr>
            <p:ph idx="1"/>
            <p:extLst>
              <p:ext uri="{D42A27DB-BD31-4B8C-83A1-F6EECF244321}">
                <p14:modId xmlns:p14="http://schemas.microsoft.com/office/powerpoint/2010/main" val="2186947486"/>
              </p:ext>
            </p:extLst>
          </p:nvPr>
        </p:nvGraphicFramePr>
        <p:xfrm>
          <a:off x="842597" y="375871"/>
          <a:ext cx="10735113" cy="56661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D9D3ADE2-9096-47D9-8C27-E143E2900B95}"/>
              </a:ext>
            </a:extLst>
          </p:cNvPr>
          <p:cNvSpPr txBox="1"/>
          <p:nvPr/>
        </p:nvSpPr>
        <p:spPr>
          <a:xfrm flipH="1">
            <a:off x="986624" y="375871"/>
            <a:ext cx="2816750" cy="369332"/>
          </a:xfrm>
          <a:prstGeom prst="rect">
            <a:avLst/>
          </a:prstGeom>
          <a:noFill/>
        </p:spPr>
        <p:txBody>
          <a:bodyPr wrap="square" rtlCol="0">
            <a:spAutoFit/>
          </a:bodyPr>
          <a:lstStyle/>
          <a:p>
            <a:r>
              <a:rPr lang="en-US" dirty="0"/>
              <a:t>Important Note:</a:t>
            </a:r>
          </a:p>
        </p:txBody>
      </p:sp>
    </p:spTree>
    <p:extLst>
      <p:ext uri="{BB962C8B-B14F-4D97-AF65-F5344CB8AC3E}">
        <p14:creationId xmlns:p14="http://schemas.microsoft.com/office/powerpoint/2010/main" val="42494043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2178</Words>
  <Application>Microsoft Office PowerPoint</Application>
  <PresentationFormat>Widescreen</PresentationFormat>
  <Paragraphs>83</Paragraphs>
  <Slides>26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Trebuchet MS</vt:lpstr>
      <vt:lpstr>Wingdings</vt:lpstr>
      <vt:lpstr>Wingdings 3</vt:lpstr>
      <vt:lpstr>Facet</vt:lpstr>
      <vt:lpstr>Convolution Neural Network</vt:lpstr>
      <vt:lpstr>Why CNN</vt:lpstr>
      <vt:lpstr>PowerPoint Presentation</vt:lpstr>
      <vt:lpstr>PowerPoint Presentation</vt:lpstr>
      <vt:lpstr>Convolution: </vt:lpstr>
      <vt:lpstr>PowerPoint Presentation</vt:lpstr>
      <vt:lpstr>PowerPoint Presentation</vt:lpstr>
      <vt:lpstr>PowerPoint Presentation</vt:lpstr>
      <vt:lpstr>PowerPoint Presentation</vt:lpstr>
      <vt:lpstr>PowerPoint Presentation</vt:lpstr>
      <vt:lpstr>PowerPoint Presentation</vt:lpstr>
      <vt:lpstr>Step-2 Non-linearity </vt:lpstr>
      <vt:lpstr>Step-3: Stride and Padding:</vt:lpstr>
      <vt:lpstr>PowerPoint Presentation</vt:lpstr>
      <vt:lpstr>PowerPoint Presentation</vt:lpstr>
      <vt:lpstr>Padding</vt:lpstr>
      <vt:lpstr>Stride</vt:lpstr>
      <vt:lpstr>1Convolution layer</vt:lpstr>
      <vt:lpstr>Step-4: Pooling</vt:lpstr>
      <vt:lpstr>PowerPoint Presentation</vt:lpstr>
      <vt:lpstr>PowerPoint Presentation</vt:lpstr>
      <vt:lpstr>Hyperparameters: </vt:lpstr>
      <vt:lpstr>Step-5: Fully Connected</vt:lpstr>
      <vt:lpstr> Intuition: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 Neural Network</dc:title>
  <dc:creator>Nallagoni Omkar</dc:creator>
  <cp:lastModifiedBy>OMKAR NALLAGONI</cp:lastModifiedBy>
  <cp:revision>2</cp:revision>
  <dcterms:created xsi:type="dcterms:W3CDTF">2019-12-12T11:55:24Z</dcterms:created>
  <dcterms:modified xsi:type="dcterms:W3CDTF">2024-02-22T18:48:40Z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61bb9fab-9d9e-455d-a052-fcb8facae270</vt:lpwstr>
  </property>
  <property fmtid="{D5CDD505-2E9C-101B-9397-08002B2CF9AE}" pid="3" name="HCLClassification">
    <vt:lpwstr>HCL_Cla5s_Publ1c</vt:lpwstr>
  </property>
  <property fmtid="{D5CDD505-2E9C-101B-9397-08002B2CF9AE}" pid="4" name="HCL_Cla5s_D6">
    <vt:lpwstr>False</vt:lpwstr>
  </property>
</Properties>
</file>