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9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6"/>
    <p:restoredTop sz="94613"/>
  </p:normalViewPr>
  <p:slideViewPr>
    <p:cSldViewPr snapToGrid="0" snapToObjects="1">
      <p:cViewPr varScale="1">
        <p:scale>
          <a:sx n="110" d="100"/>
          <a:sy n="110" d="100"/>
        </p:scale>
        <p:origin x="18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394C"/>
          </a:solidFill>
          <a:ln w="9525" cap="flat" cmpd="sng">
            <a:solidFill>
              <a:srgbClr val="FFBE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1403648" y="2330574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94658" marR="0" lvl="1" indent="-958" algn="ctr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9316" marR="0" lvl="2" indent="-1916" algn="ctr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83976" marR="0" lvl="3" indent="-2876" algn="ctr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78634" marR="0" lvl="4" indent="-3834" algn="ctr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73291" marR="0" lvl="5" indent="-4791" algn="ctr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67950" marR="0" lvl="6" indent="-5750" algn="ctr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62608" marR="0" lvl="7" indent="-6708" algn="ctr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57265" marR="0" lvl="8" indent="-7665" algn="ctr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245875" y="530810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57780" marR="0" lvl="1" indent="-2180" algn="ctr" rtl="0">
              <a:spcBef>
                <a:spcPts val="45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5558" marR="0" lvl="2" indent="-4358" algn="ctr" rtl="0">
              <a:spcBef>
                <a:spcPts val="45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73341" marR="0" lvl="3" indent="-6541" algn="ctr" rtl="0">
              <a:spcBef>
                <a:spcPts val="45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1121" marR="0" lvl="4" indent="-8721" algn="ctr" rtl="0">
              <a:spcBef>
                <a:spcPts val="45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88901" marR="0" lvl="5" indent="-10901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146679" marR="0" lvl="6" indent="-379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04462" marR="0" lvl="7" indent="-2562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862243" marR="0" lvl="8" indent="-4743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2912876" y="5308107"/>
            <a:ext cx="2895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57780" marR="0" lvl="1" indent="-2180" algn="ctr" rtl="0">
              <a:spcBef>
                <a:spcPts val="45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5558" marR="0" lvl="2" indent="-4358" algn="ctr" rtl="0">
              <a:spcBef>
                <a:spcPts val="45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73341" marR="0" lvl="3" indent="-6541" algn="ctr" rtl="0">
              <a:spcBef>
                <a:spcPts val="45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1121" marR="0" lvl="4" indent="-8721" algn="ctr" rtl="0">
              <a:spcBef>
                <a:spcPts val="45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88901" marR="0" lvl="5" indent="-10901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146679" marR="0" lvl="6" indent="-379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04462" marR="0" lvl="7" indent="-2562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862243" marR="0" lvl="8" indent="-4743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/>
          <p:nvPr/>
        </p:nvSpPr>
        <p:spPr>
          <a:xfrm>
            <a:off x="182865" y="4324350"/>
            <a:ext cx="1270500" cy="356400"/>
          </a:xfrm>
          <a:prstGeom prst="rect">
            <a:avLst/>
          </a:prstGeom>
          <a:noFill/>
          <a:ln>
            <a:noFill/>
          </a:ln>
        </p:spPr>
        <p:txBody>
          <a:bodyPr lIns="100800" tIns="50375" rIns="100800" bIns="503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Indonesia</a:t>
            </a:r>
            <a:r>
              <a:rPr lang="en-GB"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3200400" y="4324350"/>
            <a:ext cx="1270500" cy="356400"/>
          </a:xfrm>
          <a:prstGeom prst="rect">
            <a:avLst/>
          </a:prstGeom>
          <a:noFill/>
          <a:ln>
            <a:noFill/>
          </a:ln>
        </p:spPr>
        <p:txBody>
          <a:bodyPr lIns="100800" tIns="50375" rIns="100800" bIns="503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Philippines</a:t>
            </a: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1691631" y="4324350"/>
            <a:ext cx="1270500" cy="356400"/>
          </a:xfrm>
          <a:prstGeom prst="rect">
            <a:avLst/>
          </a:prstGeom>
          <a:noFill/>
          <a:ln>
            <a:noFill/>
          </a:ln>
        </p:spPr>
        <p:txBody>
          <a:bodyPr lIns="100800" tIns="50375" rIns="100800" bIns="503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Malaysia</a:t>
            </a: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6297344" y="4324350"/>
            <a:ext cx="1270500" cy="356400"/>
          </a:xfrm>
          <a:prstGeom prst="rect">
            <a:avLst/>
          </a:prstGeom>
          <a:noFill/>
          <a:ln>
            <a:noFill/>
          </a:ln>
        </p:spPr>
        <p:txBody>
          <a:bodyPr lIns="100800" tIns="50375" rIns="100800" bIns="503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Thailand</a:t>
            </a: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4788575" y="4324350"/>
            <a:ext cx="1270500" cy="356400"/>
          </a:xfrm>
          <a:prstGeom prst="rect">
            <a:avLst/>
          </a:prstGeom>
          <a:noFill/>
          <a:ln>
            <a:noFill/>
          </a:ln>
        </p:spPr>
        <p:txBody>
          <a:bodyPr lIns="100800" tIns="50375" rIns="100800" bIns="503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Singapore</a:t>
            </a: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7726703" y="4324350"/>
            <a:ext cx="1270500" cy="356400"/>
          </a:xfrm>
          <a:prstGeom prst="rect">
            <a:avLst/>
          </a:prstGeom>
          <a:noFill/>
          <a:ln>
            <a:noFill/>
          </a:ln>
        </p:spPr>
        <p:txBody>
          <a:bodyPr lIns="100800" tIns="50375" rIns="100800" bIns="503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Vietnam</a:t>
            </a:r>
          </a:p>
        </p:txBody>
      </p:sp>
      <p:pic>
        <p:nvPicPr>
          <p:cNvPr id="41" name="Shape 41" descr="Ladada Effortless Shopping - Transparent Backgroun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90800" y="666750"/>
            <a:ext cx="4059600" cy="18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251519" y="52793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57780" marR="0" lvl="1" indent="-2180" algn="ctr" rtl="0">
              <a:spcBef>
                <a:spcPts val="45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5558" marR="0" lvl="2" indent="-4358" algn="ctr" rtl="0">
              <a:spcBef>
                <a:spcPts val="45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73341" marR="0" lvl="3" indent="-6541" algn="ctr" rtl="0">
              <a:spcBef>
                <a:spcPts val="45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1121" marR="0" lvl="4" indent="-8721" algn="ctr" rtl="0">
              <a:spcBef>
                <a:spcPts val="45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88901" marR="0" lvl="5" indent="-10901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146679" marR="0" lvl="6" indent="-379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04462" marR="0" lvl="7" indent="-2562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862243" marR="0" lvl="8" indent="-4743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2" y="5279303"/>
            <a:ext cx="2895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57780" marR="0" lvl="1" indent="-2180" algn="ctr" rtl="0">
              <a:spcBef>
                <a:spcPts val="45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5558" marR="0" lvl="2" indent="-4358" algn="ctr" rtl="0">
              <a:spcBef>
                <a:spcPts val="45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73341" marR="0" lvl="3" indent="-6541" algn="ctr" rtl="0">
              <a:spcBef>
                <a:spcPts val="45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1121" marR="0" lvl="4" indent="-8721" algn="ctr" rtl="0">
              <a:spcBef>
                <a:spcPts val="45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88901" marR="0" lvl="5" indent="-10901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146679" marR="0" lvl="6" indent="-379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04462" marR="0" lvl="7" indent="-2562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862243" marR="0" lvl="8" indent="-4743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856288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81600" tIns="40800" rIns="81600" bIns="4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1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GB" sz="1100" b="0" i="0" u="none" strike="noStrike" cap="non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34002" y="121500"/>
            <a:ext cx="7218000" cy="70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47" name="Shape 47"/>
          <p:cNvGrpSpPr/>
          <p:nvPr/>
        </p:nvGrpSpPr>
        <p:grpSpPr>
          <a:xfrm>
            <a:off x="245494" y="881658"/>
            <a:ext cx="8434800" cy="3746412"/>
            <a:chOff x="245491" y="1175544"/>
            <a:chExt cx="8434800" cy="4995216"/>
          </a:xfrm>
        </p:grpSpPr>
        <p:cxnSp>
          <p:nvCxnSpPr>
            <p:cNvPr id="48" name="Shape 48"/>
            <p:cNvCxnSpPr/>
            <p:nvPr/>
          </p:nvCxnSpPr>
          <p:spPr>
            <a:xfrm>
              <a:off x="245491" y="1175544"/>
              <a:ext cx="8434800" cy="0"/>
            </a:xfrm>
            <a:prstGeom prst="straightConnector1">
              <a:avLst/>
            </a:prstGeom>
            <a:noFill/>
            <a:ln w="222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Shape 49"/>
            <p:cNvCxnSpPr/>
            <p:nvPr/>
          </p:nvCxnSpPr>
          <p:spPr>
            <a:xfrm>
              <a:off x="245491" y="6170760"/>
              <a:ext cx="8434800" cy="0"/>
            </a:xfrm>
            <a:prstGeom prst="straightConnector1">
              <a:avLst/>
            </a:prstGeom>
            <a:noFill/>
            <a:ln w="222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50828" y="895351"/>
            <a:ext cx="84360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6073" marR="0" lvl="0" indent="-191773" algn="l" rtl="0">
              <a:spcBef>
                <a:spcPts val="360"/>
              </a:spcBef>
              <a:buClr>
                <a:schemeClr val="dk1"/>
              </a:buClr>
              <a:buSzPct val="1000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3162" marR="0" lvl="1" indent="-142462" algn="l" rtl="0">
              <a:spcBef>
                <a:spcPts val="360"/>
              </a:spcBef>
              <a:buClr>
                <a:schemeClr val="dk1"/>
              </a:buClr>
              <a:buSzPct val="100000"/>
              <a:buFont typeface="Helvetica Neue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20246" marR="0" lvl="2" indent="-93146" algn="l" rtl="0">
              <a:spcBef>
                <a:spcPts val="360"/>
              </a:spcBef>
              <a:buClr>
                <a:schemeClr val="dk1"/>
              </a:buClr>
              <a:buSzPct val="1000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28346" marR="0" lvl="3" indent="-94846" algn="l" rtl="0">
              <a:spcBef>
                <a:spcPts val="360"/>
              </a:spcBef>
              <a:buClr>
                <a:schemeClr val="dk1"/>
              </a:buClr>
              <a:buSzPct val="100000"/>
              <a:buFont typeface="Helvetica Neue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36445" marR="0" lvl="4" indent="-96545" algn="l" rtl="0">
              <a:spcBef>
                <a:spcPts val="360"/>
              </a:spcBef>
              <a:buClr>
                <a:schemeClr val="dk1"/>
              </a:buClr>
              <a:buSzPct val="1000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44543" marR="0" lvl="5" indent="-98243" algn="l" rtl="0">
              <a:spcBef>
                <a:spcPts val="360"/>
              </a:spcBef>
              <a:buClr>
                <a:schemeClr val="dk1"/>
              </a:buClr>
              <a:buSzPct val="1000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652642" marR="0" lvl="6" indent="-99942" algn="l" rtl="0">
              <a:spcBef>
                <a:spcPts val="360"/>
              </a:spcBef>
              <a:buClr>
                <a:schemeClr val="dk1"/>
              </a:buClr>
              <a:buSzPct val="1000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060743" marR="0" lvl="7" indent="-101643" algn="l" rtl="0">
              <a:spcBef>
                <a:spcPts val="360"/>
              </a:spcBef>
              <a:buClr>
                <a:schemeClr val="dk1"/>
              </a:buClr>
              <a:buSzPct val="1000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468839" marR="0" lvl="8" indent="-90639" algn="l" rtl="0">
              <a:spcBef>
                <a:spcPts val="360"/>
              </a:spcBef>
              <a:buClr>
                <a:schemeClr val="dk1"/>
              </a:buClr>
              <a:buSzPct val="1000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/>
        <p:spPr>
          <a:xfrm>
            <a:off x="1591" y="1192"/>
            <a:ext cx="1500" cy="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50828" y="1200151"/>
            <a:ext cx="84360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6073" marR="0" lvl="0" indent="-191773" algn="l" rtl="0">
              <a:spcBef>
                <a:spcPts val="360"/>
              </a:spcBef>
              <a:buClr>
                <a:schemeClr val="dk1"/>
              </a:buClr>
              <a:buSzPct val="1000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3162" marR="0" lvl="1" indent="-142462" algn="l" rtl="0">
              <a:spcBef>
                <a:spcPts val="360"/>
              </a:spcBef>
              <a:buClr>
                <a:schemeClr val="dk1"/>
              </a:buClr>
              <a:buSzPct val="100000"/>
              <a:buFont typeface="Helvetica Neue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20246" marR="0" lvl="2" indent="-93146" algn="l" rtl="0">
              <a:spcBef>
                <a:spcPts val="360"/>
              </a:spcBef>
              <a:buClr>
                <a:schemeClr val="dk1"/>
              </a:buClr>
              <a:buSzPct val="1000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28346" marR="0" lvl="3" indent="-94846" algn="l" rtl="0">
              <a:spcBef>
                <a:spcPts val="360"/>
              </a:spcBef>
              <a:buClr>
                <a:schemeClr val="dk1"/>
              </a:buClr>
              <a:buSzPct val="100000"/>
              <a:buFont typeface="Helvetica Neue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36445" marR="0" lvl="4" indent="-96545" algn="l" rtl="0">
              <a:spcBef>
                <a:spcPts val="360"/>
              </a:spcBef>
              <a:buClr>
                <a:schemeClr val="dk1"/>
              </a:buClr>
              <a:buSzPct val="1000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44543" marR="0" lvl="5" indent="-98243" algn="l" rtl="0">
              <a:spcBef>
                <a:spcPts val="360"/>
              </a:spcBef>
              <a:buClr>
                <a:schemeClr val="dk1"/>
              </a:buClr>
              <a:buSzPct val="1000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652642" marR="0" lvl="6" indent="-99942" algn="l" rtl="0">
              <a:spcBef>
                <a:spcPts val="360"/>
              </a:spcBef>
              <a:buClr>
                <a:schemeClr val="dk1"/>
              </a:buClr>
              <a:buSzPct val="1000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060743" marR="0" lvl="7" indent="-101643" algn="l" rtl="0">
              <a:spcBef>
                <a:spcPts val="360"/>
              </a:spcBef>
              <a:buClr>
                <a:schemeClr val="dk1"/>
              </a:buClr>
              <a:buSzPct val="1000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468839" marR="0" lvl="8" indent="-90639" algn="l" rtl="0">
              <a:spcBef>
                <a:spcPts val="360"/>
              </a:spcBef>
              <a:buClr>
                <a:schemeClr val="dk1"/>
              </a:buClr>
              <a:buSzPct val="1000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245875" y="530810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57780" marR="0" lvl="1" indent="-2180" algn="ctr" rtl="0">
              <a:spcBef>
                <a:spcPts val="45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5558" marR="0" lvl="2" indent="-4358" algn="ctr" rtl="0">
              <a:spcBef>
                <a:spcPts val="45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73341" marR="0" lvl="3" indent="-6541" algn="ctr" rtl="0">
              <a:spcBef>
                <a:spcPts val="45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1121" marR="0" lvl="4" indent="-8721" algn="ctr" rtl="0">
              <a:spcBef>
                <a:spcPts val="45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88901" marR="0" lvl="5" indent="-10901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146679" marR="0" lvl="6" indent="-379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04462" marR="0" lvl="7" indent="-2562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862243" marR="0" lvl="8" indent="-4743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2912876" y="5308107"/>
            <a:ext cx="2895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57780" marR="0" lvl="1" indent="-2180" algn="ctr" rtl="0">
              <a:spcBef>
                <a:spcPts val="45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5558" marR="0" lvl="2" indent="-4358" algn="ctr" rtl="0">
              <a:spcBef>
                <a:spcPts val="45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73341" marR="0" lvl="3" indent="-6541" algn="ctr" rtl="0">
              <a:spcBef>
                <a:spcPts val="45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31121" marR="0" lvl="4" indent="-8721" algn="ctr" rtl="0">
              <a:spcBef>
                <a:spcPts val="45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88901" marR="0" lvl="5" indent="-10901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146679" marR="0" lvl="6" indent="-379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04462" marR="0" lvl="7" indent="-2562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862243" marR="0" lvl="8" indent="-4743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81600" tIns="40800" rIns="81600" bIns="4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-639116" y="2166136"/>
            <a:ext cx="504000" cy="37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89000" tIns="44500" rIns="89000" bIns="445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185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205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229</a:t>
            </a:r>
          </a:p>
        </p:txBody>
      </p:sp>
      <p:sp>
        <p:nvSpPr>
          <p:cNvPr id="12" name="Shape 12"/>
          <p:cNvSpPr/>
          <p:nvPr/>
        </p:nvSpPr>
        <p:spPr>
          <a:xfrm>
            <a:off x="-639116" y="2599361"/>
            <a:ext cx="504000" cy="37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89000" tIns="44500" rIns="89000" bIns="445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217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217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217</a:t>
            </a:r>
          </a:p>
        </p:txBody>
      </p:sp>
      <p:sp>
        <p:nvSpPr>
          <p:cNvPr id="13" name="Shape 13"/>
          <p:cNvSpPr/>
          <p:nvPr/>
        </p:nvSpPr>
        <p:spPr>
          <a:xfrm>
            <a:off x="-639116" y="3032589"/>
            <a:ext cx="504000" cy="37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89000" tIns="44500" rIns="89000" bIns="445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192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4" name="Shape 14"/>
          <p:cNvSpPr/>
          <p:nvPr/>
        </p:nvSpPr>
        <p:spPr>
          <a:xfrm>
            <a:off x="-639116" y="3465817"/>
            <a:ext cx="504000" cy="37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89000" tIns="44500" rIns="89000" bIns="445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49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133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156</a:t>
            </a:r>
          </a:p>
        </p:txBody>
      </p:sp>
      <p:sp>
        <p:nvSpPr>
          <p:cNvPr id="15" name="Shape 15"/>
          <p:cNvSpPr/>
          <p:nvPr/>
        </p:nvSpPr>
        <p:spPr>
          <a:xfrm>
            <a:off x="-639116" y="3899044"/>
            <a:ext cx="504000" cy="37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89000" tIns="44500" rIns="89000" bIns="445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243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112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</a:p>
        </p:txBody>
      </p:sp>
      <p:sp>
        <p:nvSpPr>
          <p:cNvPr id="16" name="Shape 16"/>
          <p:cNvSpPr/>
          <p:nvPr/>
        </p:nvSpPr>
        <p:spPr>
          <a:xfrm>
            <a:off x="-639116" y="0"/>
            <a:ext cx="504000" cy="37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89000" tIns="44500" rIns="89000" bIns="445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7" name="Shape 17"/>
          <p:cNvSpPr txBox="1"/>
          <p:nvPr/>
        </p:nvSpPr>
        <p:spPr>
          <a:xfrm>
            <a:off x="-2096050" y="87201"/>
            <a:ext cx="1425900" cy="243900"/>
          </a:xfrm>
          <a:prstGeom prst="rect">
            <a:avLst/>
          </a:prstGeom>
          <a:noFill/>
          <a:ln>
            <a:noFill/>
          </a:ln>
        </p:spPr>
        <p:txBody>
          <a:bodyPr lIns="89000" tIns="44500" rIns="89000" bIns="445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Body Text</a:t>
            </a:r>
          </a:p>
        </p:txBody>
      </p:sp>
      <p:sp>
        <p:nvSpPr>
          <p:cNvPr id="18" name="Shape 18"/>
          <p:cNvSpPr/>
          <p:nvPr/>
        </p:nvSpPr>
        <p:spPr>
          <a:xfrm>
            <a:off x="-639116" y="433227"/>
            <a:ext cx="504000" cy="37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9000" tIns="44500" rIns="89000" bIns="445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255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255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255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-2096050" y="520427"/>
            <a:ext cx="1425900" cy="243900"/>
          </a:xfrm>
          <a:prstGeom prst="rect">
            <a:avLst/>
          </a:prstGeom>
          <a:noFill/>
          <a:ln>
            <a:noFill/>
          </a:ln>
        </p:spPr>
        <p:txBody>
          <a:bodyPr lIns="89000" tIns="44500" rIns="89000" bIns="445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</a:p>
        </p:txBody>
      </p:sp>
      <p:sp>
        <p:nvSpPr>
          <p:cNvPr id="20" name="Shape 20"/>
          <p:cNvSpPr/>
          <p:nvPr/>
        </p:nvSpPr>
        <p:spPr>
          <a:xfrm>
            <a:off x="-639116" y="862328"/>
            <a:ext cx="504000" cy="37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89000" tIns="44500" rIns="89000" bIns="445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85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142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213</a:t>
            </a:r>
          </a:p>
        </p:txBody>
      </p:sp>
      <p:sp>
        <p:nvSpPr>
          <p:cNvPr id="21" name="Shape 21"/>
          <p:cNvSpPr txBox="1"/>
          <p:nvPr/>
        </p:nvSpPr>
        <p:spPr>
          <a:xfrm>
            <a:off x="-2096050" y="885901"/>
            <a:ext cx="1425900" cy="397800"/>
          </a:xfrm>
          <a:prstGeom prst="rect">
            <a:avLst/>
          </a:prstGeom>
          <a:noFill/>
          <a:ln>
            <a:noFill/>
          </a:ln>
        </p:spPr>
        <p:txBody>
          <a:bodyPr lIns="89000" tIns="44500" rIns="89000" bIns="445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Message Box,</a:t>
            </a:r>
            <a:br>
              <a:rPr lang="en-GB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 Highlight</a:t>
            </a:r>
          </a:p>
        </p:txBody>
      </p:sp>
      <p:sp>
        <p:nvSpPr>
          <p:cNvPr id="22" name="Shape 22"/>
          <p:cNvSpPr/>
          <p:nvPr/>
        </p:nvSpPr>
        <p:spPr>
          <a:xfrm>
            <a:off x="-639116" y="1299680"/>
            <a:ext cx="504000" cy="37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89000" tIns="44500" rIns="89000" bIns="445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F37021"/>
                </a:solidFill>
                <a:latin typeface="Arial"/>
                <a:ea typeface="Arial"/>
                <a:cs typeface="Arial"/>
                <a:sym typeface="Arial"/>
              </a:rPr>
              <a:t>205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F37021"/>
                </a:solidFill>
                <a:latin typeface="Arial"/>
                <a:ea typeface="Arial"/>
                <a:cs typeface="Arial"/>
                <a:sym typeface="Arial"/>
              </a:rPr>
              <a:t>217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F37021"/>
                </a:solidFill>
                <a:latin typeface="Arial"/>
                <a:ea typeface="Arial"/>
                <a:cs typeface="Arial"/>
                <a:sym typeface="Arial"/>
              </a:rPr>
              <a:t>221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-2818591" y="1337438"/>
            <a:ext cx="2148300" cy="397799"/>
          </a:xfrm>
          <a:prstGeom prst="rect">
            <a:avLst/>
          </a:prstGeom>
          <a:noFill/>
          <a:ln>
            <a:noFill/>
          </a:ln>
        </p:spPr>
        <p:txBody>
          <a:bodyPr lIns="89000" tIns="44500" rIns="89000" bIns="445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Heading Boxes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000" b="1" i="0" u="none" strike="noStrike" cap="none">
                <a:solidFill>
                  <a:srgbClr val="F37021"/>
                </a:solidFill>
                <a:latin typeface="Arial"/>
                <a:ea typeface="Arial"/>
                <a:cs typeface="Arial"/>
                <a:sym typeface="Arial"/>
              </a:rPr>
              <a:t>TEXT IS ACCENT 6 / CAPS</a:t>
            </a:r>
          </a:p>
        </p:txBody>
      </p:sp>
      <p:sp>
        <p:nvSpPr>
          <p:cNvPr id="24" name="Shape 24"/>
          <p:cNvSpPr/>
          <p:nvPr/>
        </p:nvSpPr>
        <p:spPr>
          <a:xfrm>
            <a:off x="-639116" y="1736133"/>
            <a:ext cx="504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89000" tIns="44500" rIns="89000" bIns="445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255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192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-2096050" y="1759707"/>
            <a:ext cx="1425900" cy="397800"/>
          </a:xfrm>
          <a:prstGeom prst="rect">
            <a:avLst/>
          </a:prstGeom>
          <a:noFill/>
          <a:ln>
            <a:noFill/>
          </a:ln>
        </p:spPr>
        <p:txBody>
          <a:bodyPr lIns="89000" tIns="44500" rIns="89000" bIns="445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Primary Eight</a:t>
            </a:r>
            <a:br>
              <a:rPr lang="en-GB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Chart Colours</a:t>
            </a:r>
          </a:p>
        </p:txBody>
      </p:sp>
      <p:sp>
        <p:nvSpPr>
          <p:cNvPr id="26" name="Shape 26"/>
          <p:cNvSpPr/>
          <p:nvPr/>
        </p:nvSpPr>
        <p:spPr>
          <a:xfrm>
            <a:off x="-639116" y="4332269"/>
            <a:ext cx="504000" cy="378000"/>
          </a:xfrm>
          <a:prstGeom prst="rect">
            <a:avLst/>
          </a:prstGeom>
          <a:solidFill>
            <a:srgbClr val="8092AA"/>
          </a:solidFill>
          <a:ln>
            <a:noFill/>
          </a:ln>
        </p:spPr>
        <p:txBody>
          <a:bodyPr lIns="89000" tIns="44500" rIns="89000" bIns="445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128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170</a:t>
            </a:r>
          </a:p>
        </p:txBody>
      </p:sp>
      <p:sp>
        <p:nvSpPr>
          <p:cNvPr id="27" name="Shape 27"/>
          <p:cNvSpPr/>
          <p:nvPr/>
        </p:nvSpPr>
        <p:spPr>
          <a:xfrm>
            <a:off x="-639116" y="4765500"/>
            <a:ext cx="504000" cy="3780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lIns="89000" tIns="44500" rIns="89000" bIns="445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79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129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189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34002" y="121500"/>
            <a:ext cx="7218000" cy="70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2000" b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indent="0">
              <a:spcBef>
                <a:spcPts val="0"/>
              </a:spcBef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indent="0">
              <a:spcBef>
                <a:spcPts val="0"/>
              </a:spcBef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indent="0">
              <a:spcBef>
                <a:spcPts val="0"/>
              </a:spcBef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indent="0">
              <a:spcBef>
                <a:spcPts val="0"/>
              </a:spcBef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indent="0">
              <a:spcBef>
                <a:spcPts val="0"/>
              </a:spcBef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indent="0">
              <a:spcBef>
                <a:spcPts val="0"/>
              </a:spcBef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indent="0">
              <a:spcBef>
                <a:spcPts val="0"/>
              </a:spcBef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29" name="Shape 29" descr="Lazada Group Logo.jpg"/>
          <p:cNvPicPr preferRelativeResize="0"/>
          <p:nvPr/>
        </p:nvPicPr>
        <p:blipFill rotWithShape="1">
          <a:blip r:embed="rId4">
            <a:alphaModFix/>
          </a:blip>
          <a:srcRect l="7466" t="27988" r="7985" b="30029"/>
          <a:stretch/>
        </p:blipFill>
        <p:spPr>
          <a:xfrm>
            <a:off x="7772400" y="133350"/>
            <a:ext cx="1088700" cy="350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403648" y="2330574"/>
            <a:ext cx="6400800" cy="131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Seller Transparency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Relationship between Seller Age and Sales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/>
              <a:t>aoeui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688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Relationship between Seller Size and Sales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dirty="0"/>
              <a:t>We use size of sellers as a badge criteria to reward to sellers. Those sellers which perform well through the metrics of product popularity ratio (average purchase of the products/count of distinct products). Will be known as niche</a:t>
            </a:r>
            <a:endParaRPr lang="en-US" sz="1200" dirty="0"/>
          </a:p>
          <a:p>
            <a:endParaRPr lang="en-SG" sz="1200" dirty="0"/>
          </a:p>
          <a:p>
            <a:endParaRPr lang="en-SG" sz="1200" dirty="0"/>
          </a:p>
          <a:p>
            <a:endParaRPr lang="en-SG" sz="1200" dirty="0"/>
          </a:p>
          <a:p>
            <a:endParaRPr lang="en-SG" sz="1200" dirty="0"/>
          </a:p>
          <a:p>
            <a:r>
              <a:rPr lang="en-SG" sz="1200" dirty="0"/>
              <a:t>Age matters to determine the total purchase of sellers. The older the seller is, the higher is the total purchase. However, this is not reflected for all categories</a:t>
            </a:r>
          </a:p>
          <a:p>
            <a:pPr marL="114300" indent="0">
              <a:buNone/>
            </a:pPr>
            <a:endParaRPr lang="en-SG" sz="1200" dirty="0"/>
          </a:p>
          <a:p>
            <a:pPr marL="114300" indent="0">
              <a:buNone/>
            </a:pPr>
            <a:endParaRPr lang="en-SG" sz="1200" dirty="0"/>
          </a:p>
          <a:p>
            <a:r>
              <a:rPr lang="en-SG" sz="1200" dirty="0"/>
              <a:t>Seller with early to on time deliveries are more likely to receive higher total purchases. Further analysis shown that most of these sellers are </a:t>
            </a:r>
            <a:r>
              <a:rPr lang="en-SG" sz="1200" dirty="0" err="1"/>
              <a:t>dropshipping</a:t>
            </a:r>
            <a:r>
              <a:rPr lang="en-SG" sz="1200" dirty="0"/>
              <a:t> their goods and these analysis are more likely to be found in the local rather than international sellers</a:t>
            </a:r>
          </a:p>
          <a:p>
            <a:endParaRPr lang="en-SG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8" y="3642364"/>
            <a:ext cx="3065417" cy="902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135" y="1447822"/>
            <a:ext cx="2151017" cy="821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579" y="1396208"/>
            <a:ext cx="1837781" cy="924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1974" y="2649038"/>
            <a:ext cx="1750425" cy="621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7222" y="2556611"/>
            <a:ext cx="660346" cy="71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9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Relationship between Seller Delivery and Sales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/>
              <a:t>aoeui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580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Difference between Price of Assortment and Sales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/>
              <a:t>aoeui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311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on Seller Return Rate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/>
              <a:t>aoeui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678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on Seller-initiated Cancellation Rate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/>
              <a:t>aoeui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5829863"/>
      </p:ext>
    </p:extLst>
  </p:cSld>
  <p:clrMapOvr>
    <a:masterClrMapping/>
  </p:clrMapOvr>
</p:sld>
</file>

<file path=ppt/theme/theme1.xml><?xml version="1.0" encoding="utf-8"?>
<a:theme xmlns:a="http://schemas.openxmlformats.org/drawingml/2006/main" name="Lazada - Effortless Shopping 16x9">
  <a:themeElements>
    <a:clrScheme name="lazada theme">
      <a:dk1>
        <a:srgbClr val="000000"/>
      </a:dk1>
      <a:lt1>
        <a:srgbClr val="FFFFFF"/>
      </a:lt1>
      <a:dk2>
        <a:srgbClr val="CDD9DD"/>
      </a:dk2>
      <a:lt2>
        <a:srgbClr val="558ED5"/>
      </a:lt2>
      <a:accent1>
        <a:srgbClr val="FFC000"/>
      </a:accent1>
      <a:accent2>
        <a:srgbClr val="B9CDE5"/>
      </a:accent2>
      <a:accent3>
        <a:srgbClr val="D9D9D9"/>
      </a:accent3>
      <a:accent4>
        <a:srgbClr val="C00000"/>
      </a:accent4>
      <a:accent5>
        <a:srgbClr val="31859C"/>
      </a:accent5>
      <a:accent6>
        <a:srgbClr val="F37021"/>
      </a:accent6>
      <a:hlink>
        <a:srgbClr val="8092AA"/>
      </a:hlink>
      <a:folHlink>
        <a:srgbClr val="4F81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159</Words>
  <Application>Microsoft Office PowerPoint</Application>
  <PresentationFormat>On-screen Show (16:9)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Neue</vt:lpstr>
      <vt:lpstr>Lazada - Effortless Shopping 16x9</vt:lpstr>
      <vt:lpstr>PowerPoint Presentation</vt:lpstr>
      <vt:lpstr>Relationship between Seller Age and Sales</vt:lpstr>
      <vt:lpstr>Relationship between Seller Size and Sales</vt:lpstr>
      <vt:lpstr>Relationship between Seller Delivery and Sales</vt:lpstr>
      <vt:lpstr>Difference between Price of Assortment and Sales</vt:lpstr>
      <vt:lpstr>Analysis on Seller Return Rate</vt:lpstr>
      <vt:lpstr>Analysis on Seller-initiated Cancellation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Vincent Tatan (Lazada Group)</cp:lastModifiedBy>
  <cp:revision>79</cp:revision>
  <dcterms:modified xsi:type="dcterms:W3CDTF">2017-03-13T07:38:35Z</dcterms:modified>
</cp:coreProperties>
</file>