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5" r:id="rId5"/>
    <p:sldId id="261" r:id="rId6"/>
    <p:sldId id="258" r:id="rId7"/>
    <p:sldId id="262" r:id="rId8"/>
    <p:sldId id="264" r:id="rId9"/>
    <p:sldId id="260" r:id="rId10"/>
    <p:sldId id="269" r:id="rId11"/>
    <p:sldId id="270" r:id="rId12"/>
    <p:sldId id="267" r:id="rId13"/>
    <p:sldId id="273" r:id="rId14"/>
    <p:sldId id="274" r:id="rId15"/>
    <p:sldId id="275" r:id="rId16"/>
    <p:sldId id="27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28"/>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26159264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3D789A9-3457-7D45-8050-F1C56581319B}" type="datetimeFigureOut">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115746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1679082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404354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1328135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524066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1549425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AD691-A313-7F4D-8F55-702181BEC4D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2457086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302118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250926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3D789A9-3457-7D45-8050-F1C56581319B}" type="datetimeFigureOut">
              <a:rPr lang="en-US" smtClean="0"/>
              <a:t>9/7/21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148415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3D789A9-3457-7D45-8050-F1C56581319B}" type="datetimeFigureOut">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320836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3D789A9-3457-7D45-8050-F1C56581319B}" type="datetimeFigureOut">
              <a:rPr lang="en-US" smtClean="0"/>
              <a:t>9/7/21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415398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3D789A9-3457-7D45-8050-F1C56581319B}" type="datetimeFigureOut">
              <a:rPr lang="en-US" smtClean="0"/>
              <a:t>9/7/21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395419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3D789A9-3457-7D45-8050-F1C56581319B}" type="datetimeFigureOut">
              <a:rPr lang="en-US" smtClean="0"/>
              <a:t>9/7/21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110667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3D789A9-3457-7D45-8050-F1C56581319B}" type="datetimeFigureOut">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170646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3D789A9-3457-7D45-8050-F1C56581319B}" type="datetimeFigureOut">
              <a:rPr lang="en-US" smtClean="0"/>
              <a:t>9/7/21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AD691-A313-7F4D-8F55-702181BEC4D3}" type="slidenum">
              <a:rPr lang="en-US" smtClean="0"/>
              <a:t>‹#›</a:t>
            </a:fld>
            <a:endParaRPr lang="en-US"/>
          </a:p>
        </p:txBody>
      </p:sp>
    </p:spTree>
    <p:extLst>
      <p:ext uri="{BB962C8B-B14F-4D97-AF65-F5344CB8AC3E}">
        <p14:creationId xmlns:p14="http://schemas.microsoft.com/office/powerpoint/2010/main" val="166927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D789A9-3457-7D45-8050-F1C56581319B}" type="datetimeFigureOut">
              <a:rPr lang="en-US" smtClean="0"/>
              <a:t>9/7/21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6AD691-A313-7F4D-8F55-702181BEC4D3}" type="slidenum">
              <a:rPr lang="en-US" smtClean="0"/>
              <a:t>‹#›</a:t>
            </a:fld>
            <a:endParaRPr lang="en-US"/>
          </a:p>
        </p:txBody>
      </p:sp>
    </p:spTree>
    <p:extLst>
      <p:ext uri="{BB962C8B-B14F-4D97-AF65-F5344CB8AC3E}">
        <p14:creationId xmlns:p14="http://schemas.microsoft.com/office/powerpoint/2010/main" val="28176097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4EF2F-323D-744B-B238-9F454B22F39A}"/>
              </a:ext>
            </a:extLst>
          </p:cNvPr>
          <p:cNvSpPr/>
          <p:nvPr/>
        </p:nvSpPr>
        <p:spPr>
          <a:xfrm>
            <a:off x="1203434" y="929513"/>
            <a:ext cx="9785131" cy="2554545"/>
          </a:xfrm>
          <a:prstGeom prst="rect">
            <a:avLst/>
          </a:prstGeom>
        </p:spPr>
        <p:txBody>
          <a:bodyPr wrap="square">
            <a:spAutoFit/>
          </a:bodyPr>
          <a:lstStyle/>
          <a:p>
            <a:r>
              <a:rPr lang="en-IE" sz="4000" b="1" dirty="0"/>
              <a:t>A STUDY EXPERIMENTING WITH CNN ENSEMBLE, DEEPMIND PERCEIVER AND GENETIC ALGORITHMS ON COVID DETECTION USING CHEST X-RAYS</a:t>
            </a:r>
            <a:endParaRPr lang="en-US" sz="4000" b="1" dirty="0"/>
          </a:p>
        </p:txBody>
      </p:sp>
      <p:sp>
        <p:nvSpPr>
          <p:cNvPr id="5" name="Rectangle 4">
            <a:extLst>
              <a:ext uri="{FF2B5EF4-FFF2-40B4-BE49-F238E27FC236}">
                <a16:creationId xmlns:a16="http://schemas.microsoft.com/office/drawing/2014/main" id="{21EC0C18-D909-6047-8897-8BC401252DBA}"/>
              </a:ext>
            </a:extLst>
          </p:cNvPr>
          <p:cNvSpPr/>
          <p:nvPr/>
        </p:nvSpPr>
        <p:spPr>
          <a:xfrm>
            <a:off x="8145517" y="4451159"/>
            <a:ext cx="3226676" cy="1477328"/>
          </a:xfrm>
          <a:prstGeom prst="rect">
            <a:avLst/>
          </a:prstGeom>
        </p:spPr>
        <p:txBody>
          <a:bodyPr wrap="square">
            <a:spAutoFit/>
          </a:bodyPr>
          <a:lstStyle/>
          <a:p>
            <a:r>
              <a:rPr lang="en-IE" dirty="0"/>
              <a:t>By </a:t>
            </a:r>
          </a:p>
          <a:p>
            <a:r>
              <a:rPr lang="en-IE" dirty="0" err="1"/>
              <a:t>Srinivasaraghavan</a:t>
            </a:r>
            <a:r>
              <a:rPr lang="en-IE" dirty="0"/>
              <a:t> Seshadhri R00195470 </a:t>
            </a:r>
          </a:p>
          <a:p>
            <a:r>
              <a:rPr lang="en-IE" dirty="0"/>
              <a:t>MSc Artificial Intelligence </a:t>
            </a:r>
          </a:p>
          <a:p>
            <a:r>
              <a:rPr lang="en-IE" dirty="0"/>
              <a:t>2020-2021 </a:t>
            </a:r>
            <a:endParaRPr lang="en-US" dirty="0"/>
          </a:p>
        </p:txBody>
      </p:sp>
      <p:pic>
        <p:nvPicPr>
          <p:cNvPr id="1026" name="Picture 2" descr="Current News &amp;amp; Events | CIT">
            <a:extLst>
              <a:ext uri="{FF2B5EF4-FFF2-40B4-BE49-F238E27FC236}">
                <a16:creationId xmlns:a16="http://schemas.microsoft.com/office/drawing/2014/main" id="{50D02A77-2244-5341-8C6F-DE1238729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807" y="4275423"/>
            <a:ext cx="44577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738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2EC26C-E868-9745-8650-085CA7532DB0}"/>
              </a:ext>
            </a:extLst>
          </p:cNvPr>
          <p:cNvSpPr/>
          <p:nvPr/>
        </p:nvSpPr>
        <p:spPr>
          <a:xfrm>
            <a:off x="4065604" y="0"/>
            <a:ext cx="4060792" cy="923330"/>
          </a:xfrm>
          <a:prstGeom prst="rect">
            <a:avLst/>
          </a:prstGeom>
          <a:noFill/>
        </p:spPr>
        <p:txBody>
          <a:bodyPr wrap="none" lIns="91440" tIns="45720" rIns="91440" bIns="45720">
            <a:spAutoFit/>
          </a:bodyPr>
          <a:lstStyle/>
          <a:p>
            <a:pPr algn="ctr"/>
            <a:r>
              <a:rPr lang="en-GB" sz="5400" b="1" dirty="0">
                <a:ln w="9525">
                  <a:solidFill>
                    <a:schemeClr val="bg1"/>
                  </a:solidFill>
                  <a:prstDash val="solid"/>
                </a:ln>
                <a:effectLst>
                  <a:outerShdw blurRad="12700" dist="38100" dir="2700000" algn="tl" rotWithShape="0">
                    <a:schemeClr val="bg1">
                      <a:lumMod val="50000"/>
                    </a:schemeClr>
                  </a:outerShdw>
                </a:effectLst>
              </a:rPr>
              <a:t>Methodology</a:t>
            </a:r>
            <a:endPar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a:extLst>
              <a:ext uri="{FF2B5EF4-FFF2-40B4-BE49-F238E27FC236}">
                <a16:creationId xmlns:a16="http://schemas.microsoft.com/office/drawing/2014/main" id="{9021193A-2435-9D41-BF54-641D1FCA119F}"/>
              </a:ext>
            </a:extLst>
          </p:cNvPr>
          <p:cNvSpPr txBox="1"/>
          <p:nvPr/>
        </p:nvSpPr>
        <p:spPr>
          <a:xfrm>
            <a:off x="0" y="712152"/>
            <a:ext cx="12191999" cy="6186309"/>
          </a:xfrm>
          <a:prstGeom prst="rect">
            <a:avLst/>
          </a:prstGeom>
          <a:noFill/>
        </p:spPr>
        <p:txBody>
          <a:bodyPr wrap="square" rtlCol="0">
            <a:spAutoFit/>
          </a:bodyPr>
          <a:lstStyle/>
          <a:p>
            <a:r>
              <a:rPr lang="en-IE" dirty="0"/>
              <a:t>Image pre-processing:</a:t>
            </a:r>
            <a:br>
              <a:rPr lang="en-IE" dirty="0"/>
            </a:br>
            <a:r>
              <a:rPr lang="en-IE" dirty="0"/>
              <a:t>There were 10192 normal chest x ray and 3616 covid chest x ray images which were read, converted from 299x299 into a 128x128 3 channel array</a:t>
            </a:r>
          </a:p>
          <a:p>
            <a:endParaRPr lang="en-IE" dirty="0"/>
          </a:p>
          <a:p>
            <a:r>
              <a:rPr lang="en-IE" dirty="0"/>
              <a:t>Baseline CNN:</a:t>
            </a:r>
          </a:p>
          <a:p>
            <a:r>
              <a:rPr lang="en-IE" dirty="0"/>
              <a:t>The networks </a:t>
            </a:r>
            <a:r>
              <a:rPr lang="en-IE" dirty="0" err="1"/>
              <a:t>Xception</a:t>
            </a:r>
            <a:r>
              <a:rPr lang="en-IE" dirty="0"/>
              <a:t>, VGG16, VGG19, ResNet50, ResNet101, ResNet152, ResNet50V2, ResNet101V2, InceptionV3, InceptionResNetV2, </a:t>
            </a:r>
            <a:r>
              <a:rPr lang="en-IE" dirty="0" err="1"/>
              <a:t>MobileNet</a:t>
            </a:r>
            <a:r>
              <a:rPr lang="en-IE" dirty="0"/>
              <a:t>, MobileNetV2, DenseNet121, DenseNet169, DenseNet201, </a:t>
            </a:r>
            <a:r>
              <a:rPr lang="en-IE" dirty="0" err="1"/>
              <a:t>NASNetMobile</a:t>
            </a:r>
            <a:r>
              <a:rPr lang="en-IE" dirty="0"/>
              <a:t>, </a:t>
            </a:r>
            <a:r>
              <a:rPr lang="en-IE" dirty="0" err="1"/>
              <a:t>NASNetLarge</a:t>
            </a:r>
            <a:r>
              <a:rPr lang="en-IE" dirty="0"/>
              <a:t> were trained</a:t>
            </a:r>
          </a:p>
          <a:p>
            <a:endParaRPr lang="en-IE" dirty="0"/>
          </a:p>
          <a:p>
            <a:r>
              <a:rPr lang="en-IE" dirty="0"/>
              <a:t>Ensemble networks selection:</a:t>
            </a:r>
          </a:p>
          <a:p>
            <a:r>
              <a:rPr lang="en-IE" dirty="0"/>
              <a:t>Top 5 distinct networks which performed well were selected for ensembling techniques</a:t>
            </a:r>
          </a:p>
          <a:p>
            <a:endParaRPr lang="en-IE" dirty="0"/>
          </a:p>
          <a:p>
            <a:r>
              <a:rPr lang="en-IE" dirty="0"/>
              <a:t>Mean Ensemble:</a:t>
            </a:r>
          </a:p>
          <a:p>
            <a:r>
              <a:rPr lang="en-IE" dirty="0"/>
              <a:t>The 5 selected trained models were made to predict individually and their sigmoid outputs were averaged as an ensemble</a:t>
            </a:r>
          </a:p>
          <a:p>
            <a:endParaRPr lang="en-IE" dirty="0"/>
          </a:p>
          <a:p>
            <a:r>
              <a:rPr lang="en-IE" dirty="0"/>
              <a:t>ELM Ensemble:</a:t>
            </a:r>
          </a:p>
          <a:p>
            <a:r>
              <a:rPr lang="en-IE" dirty="0"/>
              <a:t>Following the previous experiment, based on individual learner predictions, their outputs were given as inputs to a single hidden layer neural network with 32 neurons and trained as an ensemble.</a:t>
            </a:r>
          </a:p>
          <a:p>
            <a:endParaRPr lang="en-IE" dirty="0"/>
          </a:p>
          <a:p>
            <a:r>
              <a:rPr lang="en-IE" dirty="0"/>
              <a:t>Deeper ANN:</a:t>
            </a:r>
          </a:p>
          <a:p>
            <a:r>
              <a:rPr lang="en-IE" dirty="0"/>
              <a:t>Ensemble Based on individual learner predictions, their outputs were given as inputs to a deeper neural network and trained as an ensemble</a:t>
            </a:r>
            <a:endParaRPr lang="en-US" dirty="0"/>
          </a:p>
        </p:txBody>
      </p:sp>
    </p:spTree>
    <p:extLst>
      <p:ext uri="{BB962C8B-B14F-4D97-AF65-F5344CB8AC3E}">
        <p14:creationId xmlns:p14="http://schemas.microsoft.com/office/powerpoint/2010/main" val="72282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DBD430-8DEC-AB4D-BB54-824FF38211D6}"/>
              </a:ext>
            </a:extLst>
          </p:cNvPr>
          <p:cNvSpPr/>
          <p:nvPr/>
        </p:nvSpPr>
        <p:spPr>
          <a:xfrm>
            <a:off x="0" y="2413337"/>
            <a:ext cx="12192000" cy="2031325"/>
          </a:xfrm>
          <a:prstGeom prst="rect">
            <a:avLst/>
          </a:prstGeom>
        </p:spPr>
        <p:txBody>
          <a:bodyPr wrap="square">
            <a:spAutoFit/>
          </a:bodyPr>
          <a:lstStyle/>
          <a:p>
            <a:endParaRPr lang="en-IE" dirty="0"/>
          </a:p>
          <a:p>
            <a:r>
              <a:rPr lang="en-IE" dirty="0"/>
              <a:t>Genetic Algorithm:</a:t>
            </a:r>
          </a:p>
          <a:p>
            <a:r>
              <a:rPr lang="en-IE" dirty="0" err="1"/>
              <a:t>KerasGA</a:t>
            </a:r>
            <a:r>
              <a:rPr lang="en-IE" dirty="0"/>
              <a:t> library was used to optimize the weights of a network</a:t>
            </a:r>
          </a:p>
          <a:p>
            <a:endParaRPr lang="en-IE" dirty="0"/>
          </a:p>
          <a:p>
            <a:r>
              <a:rPr lang="en-IE" dirty="0"/>
              <a:t>NEAT algorithm:</a:t>
            </a:r>
          </a:p>
          <a:p>
            <a:r>
              <a:rPr lang="en-IE" dirty="0"/>
              <a:t>A network topology was tried to be created and weights were tried to be optimized by a NEAT algorithm using </a:t>
            </a:r>
            <a:r>
              <a:rPr lang="en-IE" dirty="0" err="1"/>
              <a:t>PyTorch</a:t>
            </a:r>
            <a:r>
              <a:rPr lang="en-IE" dirty="0"/>
              <a:t>-NEAT library</a:t>
            </a:r>
          </a:p>
        </p:txBody>
      </p:sp>
    </p:spTree>
    <p:extLst>
      <p:ext uri="{BB962C8B-B14F-4D97-AF65-F5344CB8AC3E}">
        <p14:creationId xmlns:p14="http://schemas.microsoft.com/office/powerpoint/2010/main" val="87600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2EC26C-E868-9745-8650-085CA7532DB0}"/>
              </a:ext>
            </a:extLst>
          </p:cNvPr>
          <p:cNvSpPr/>
          <p:nvPr/>
        </p:nvSpPr>
        <p:spPr>
          <a:xfrm>
            <a:off x="2569502" y="381298"/>
            <a:ext cx="7053021"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Results and Conclusions</a:t>
            </a:r>
          </a:p>
        </p:txBody>
      </p:sp>
      <p:pic>
        <p:nvPicPr>
          <p:cNvPr id="5" name="Picture 4">
            <a:extLst>
              <a:ext uri="{FF2B5EF4-FFF2-40B4-BE49-F238E27FC236}">
                <a16:creationId xmlns:a16="http://schemas.microsoft.com/office/drawing/2014/main" id="{941EAE60-DC39-4D45-970F-28704C0A37A4}"/>
              </a:ext>
            </a:extLst>
          </p:cNvPr>
          <p:cNvPicPr>
            <a:picLocks noChangeAspect="1"/>
          </p:cNvPicPr>
          <p:nvPr/>
        </p:nvPicPr>
        <p:blipFill>
          <a:blip r:embed="rId2"/>
          <a:stretch>
            <a:fillRect/>
          </a:stretch>
        </p:blipFill>
        <p:spPr>
          <a:xfrm>
            <a:off x="3168939" y="1304628"/>
            <a:ext cx="5854121" cy="5536394"/>
          </a:xfrm>
          <a:prstGeom prst="rect">
            <a:avLst/>
          </a:prstGeom>
        </p:spPr>
      </p:pic>
      <p:sp>
        <p:nvSpPr>
          <p:cNvPr id="6" name="Rectangle 5">
            <a:extLst>
              <a:ext uri="{FF2B5EF4-FFF2-40B4-BE49-F238E27FC236}">
                <a16:creationId xmlns:a16="http://schemas.microsoft.com/office/drawing/2014/main" id="{285E33C5-96A6-5649-8D29-D165D29F73BF}"/>
              </a:ext>
            </a:extLst>
          </p:cNvPr>
          <p:cNvSpPr/>
          <p:nvPr/>
        </p:nvSpPr>
        <p:spPr>
          <a:xfrm>
            <a:off x="2076973" y="1231056"/>
            <a:ext cx="1091966" cy="523220"/>
          </a:xfrm>
          <a:prstGeom prst="rect">
            <a:avLst/>
          </a:prstGeom>
          <a:noFill/>
        </p:spPr>
        <p:txBody>
          <a:bodyPr wrap="none" lIns="91440" tIns="45720" rIns="91440" bIns="45720">
            <a:spAutoFit/>
          </a:bodyPr>
          <a:lstStyle/>
          <a:p>
            <a:pPr algn="ctr"/>
            <a:r>
              <a:rPr lang="en-GB"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CNNs:</a:t>
            </a:r>
          </a:p>
        </p:txBody>
      </p:sp>
    </p:spTree>
    <p:extLst>
      <p:ext uri="{BB962C8B-B14F-4D97-AF65-F5344CB8AC3E}">
        <p14:creationId xmlns:p14="http://schemas.microsoft.com/office/powerpoint/2010/main" val="26064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BAF579-8B9F-B843-B71A-C712FB742CB9}"/>
              </a:ext>
            </a:extLst>
          </p:cNvPr>
          <p:cNvPicPr>
            <a:picLocks noChangeAspect="1"/>
          </p:cNvPicPr>
          <p:nvPr/>
        </p:nvPicPr>
        <p:blipFill>
          <a:blip r:embed="rId2"/>
          <a:stretch>
            <a:fillRect/>
          </a:stretch>
        </p:blipFill>
        <p:spPr>
          <a:xfrm>
            <a:off x="1285092" y="745282"/>
            <a:ext cx="9182100" cy="2336800"/>
          </a:xfrm>
          <a:prstGeom prst="rect">
            <a:avLst/>
          </a:prstGeom>
        </p:spPr>
      </p:pic>
      <p:sp>
        <p:nvSpPr>
          <p:cNvPr id="4" name="Rectangle 3">
            <a:extLst>
              <a:ext uri="{FF2B5EF4-FFF2-40B4-BE49-F238E27FC236}">
                <a16:creationId xmlns:a16="http://schemas.microsoft.com/office/drawing/2014/main" id="{B749DD56-F764-8243-A9A9-A1B26AB9E245}"/>
              </a:ext>
            </a:extLst>
          </p:cNvPr>
          <p:cNvSpPr/>
          <p:nvPr/>
        </p:nvSpPr>
        <p:spPr>
          <a:xfrm>
            <a:off x="1285092" y="222062"/>
            <a:ext cx="2675734" cy="523220"/>
          </a:xfrm>
          <a:prstGeom prst="rect">
            <a:avLst/>
          </a:prstGeom>
          <a:noFill/>
        </p:spPr>
        <p:txBody>
          <a:bodyPr wrap="none" lIns="91440" tIns="45720" rIns="91440" bIns="45720">
            <a:spAutoFit/>
          </a:bodyPr>
          <a:lstStyle/>
          <a:p>
            <a:pPr algn="ctr"/>
            <a:r>
              <a:rPr lang="en-GB"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Mean Ensemble:</a:t>
            </a:r>
          </a:p>
        </p:txBody>
      </p:sp>
      <p:sp>
        <p:nvSpPr>
          <p:cNvPr id="5" name="Rectangle 4">
            <a:extLst>
              <a:ext uri="{FF2B5EF4-FFF2-40B4-BE49-F238E27FC236}">
                <a16:creationId xmlns:a16="http://schemas.microsoft.com/office/drawing/2014/main" id="{24F61BEE-9A50-4148-A8D1-C554DAD7AD7F}"/>
              </a:ext>
            </a:extLst>
          </p:cNvPr>
          <p:cNvSpPr/>
          <p:nvPr/>
        </p:nvSpPr>
        <p:spPr>
          <a:xfrm>
            <a:off x="1397303" y="3082082"/>
            <a:ext cx="2451313" cy="523220"/>
          </a:xfrm>
          <a:prstGeom prst="rect">
            <a:avLst/>
          </a:prstGeom>
          <a:noFill/>
        </p:spPr>
        <p:txBody>
          <a:bodyPr wrap="none" lIns="91440" tIns="45720" rIns="91440" bIns="45720">
            <a:spAutoFit/>
          </a:bodyPr>
          <a:lstStyle/>
          <a:p>
            <a:pPr algn="ctr"/>
            <a:r>
              <a:rPr lang="en-GB"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ELM Ensemble:</a:t>
            </a:r>
          </a:p>
        </p:txBody>
      </p:sp>
      <p:pic>
        <p:nvPicPr>
          <p:cNvPr id="8" name="Picture 7">
            <a:extLst>
              <a:ext uri="{FF2B5EF4-FFF2-40B4-BE49-F238E27FC236}">
                <a16:creationId xmlns:a16="http://schemas.microsoft.com/office/drawing/2014/main" id="{A53028CB-A63E-8849-8896-50B032C7504E}"/>
              </a:ext>
            </a:extLst>
          </p:cNvPr>
          <p:cNvPicPr>
            <a:picLocks noChangeAspect="1"/>
          </p:cNvPicPr>
          <p:nvPr/>
        </p:nvPicPr>
        <p:blipFill rotWithShape="1">
          <a:blip r:embed="rId3"/>
          <a:srcRect l="56464" t="34308" b="24486"/>
          <a:stretch/>
        </p:blipFill>
        <p:spPr>
          <a:xfrm>
            <a:off x="1397303" y="3775919"/>
            <a:ext cx="4697597" cy="2425184"/>
          </a:xfrm>
          <a:prstGeom prst="rect">
            <a:avLst/>
          </a:prstGeom>
        </p:spPr>
      </p:pic>
      <p:sp>
        <p:nvSpPr>
          <p:cNvPr id="9" name="Rectangle 8">
            <a:extLst>
              <a:ext uri="{FF2B5EF4-FFF2-40B4-BE49-F238E27FC236}">
                <a16:creationId xmlns:a16="http://schemas.microsoft.com/office/drawing/2014/main" id="{1CCE9076-B660-E34E-9813-249C006D29F7}"/>
              </a:ext>
            </a:extLst>
          </p:cNvPr>
          <p:cNvSpPr/>
          <p:nvPr/>
        </p:nvSpPr>
        <p:spPr>
          <a:xfrm>
            <a:off x="6802933" y="3082082"/>
            <a:ext cx="3674404" cy="523220"/>
          </a:xfrm>
          <a:prstGeom prst="rect">
            <a:avLst/>
          </a:prstGeom>
          <a:noFill/>
        </p:spPr>
        <p:txBody>
          <a:bodyPr wrap="none" lIns="91440" tIns="45720" rIns="91440" bIns="45720">
            <a:spAutoFit/>
          </a:bodyPr>
          <a:lstStyle/>
          <a:p>
            <a:pPr algn="ctr"/>
            <a:r>
              <a:rPr lang="en-GB"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Deeper ANN Ensemble:</a:t>
            </a:r>
          </a:p>
        </p:txBody>
      </p:sp>
      <p:pic>
        <p:nvPicPr>
          <p:cNvPr id="11" name="Picture 10">
            <a:extLst>
              <a:ext uri="{FF2B5EF4-FFF2-40B4-BE49-F238E27FC236}">
                <a16:creationId xmlns:a16="http://schemas.microsoft.com/office/drawing/2014/main" id="{DEC344D6-273A-7E4E-B32F-3821FD97DF2D}"/>
              </a:ext>
            </a:extLst>
          </p:cNvPr>
          <p:cNvPicPr>
            <a:picLocks noChangeAspect="1"/>
          </p:cNvPicPr>
          <p:nvPr/>
        </p:nvPicPr>
        <p:blipFill>
          <a:blip r:embed="rId4"/>
          <a:stretch>
            <a:fillRect/>
          </a:stretch>
        </p:blipFill>
        <p:spPr>
          <a:xfrm>
            <a:off x="6434520" y="3775917"/>
            <a:ext cx="4792965" cy="2425183"/>
          </a:xfrm>
          <a:prstGeom prst="rect">
            <a:avLst/>
          </a:prstGeom>
        </p:spPr>
      </p:pic>
    </p:spTree>
    <p:extLst>
      <p:ext uri="{BB962C8B-B14F-4D97-AF65-F5344CB8AC3E}">
        <p14:creationId xmlns:p14="http://schemas.microsoft.com/office/powerpoint/2010/main" val="397333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AFADF3-B6F1-EB4A-ABC8-53734EE0CA4D}"/>
              </a:ext>
            </a:extLst>
          </p:cNvPr>
          <p:cNvSpPr/>
          <p:nvPr/>
        </p:nvSpPr>
        <p:spPr>
          <a:xfrm>
            <a:off x="1122168" y="222062"/>
            <a:ext cx="3001591" cy="523220"/>
          </a:xfrm>
          <a:prstGeom prst="rect">
            <a:avLst/>
          </a:prstGeom>
          <a:noFill/>
        </p:spPr>
        <p:txBody>
          <a:bodyPr wrap="none" lIns="91440" tIns="45720" rIns="91440" bIns="45720">
            <a:spAutoFit/>
          </a:bodyPr>
          <a:lstStyle/>
          <a:p>
            <a:pPr algn="ctr"/>
            <a:r>
              <a:rPr lang="en-GB"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Genetic Algorithm:</a:t>
            </a:r>
          </a:p>
        </p:txBody>
      </p:sp>
      <p:sp>
        <p:nvSpPr>
          <p:cNvPr id="3" name="Rectangle 2">
            <a:extLst>
              <a:ext uri="{FF2B5EF4-FFF2-40B4-BE49-F238E27FC236}">
                <a16:creationId xmlns:a16="http://schemas.microsoft.com/office/drawing/2014/main" id="{390BE1CC-89EA-9F47-AA05-D906D7D54718}"/>
              </a:ext>
            </a:extLst>
          </p:cNvPr>
          <p:cNvSpPr/>
          <p:nvPr/>
        </p:nvSpPr>
        <p:spPr>
          <a:xfrm>
            <a:off x="2100731" y="3748283"/>
            <a:ext cx="1044453" cy="523220"/>
          </a:xfrm>
          <a:prstGeom prst="rect">
            <a:avLst/>
          </a:prstGeom>
          <a:noFill/>
        </p:spPr>
        <p:txBody>
          <a:bodyPr wrap="none" lIns="91440" tIns="45720" rIns="91440" bIns="45720">
            <a:spAutoFit/>
          </a:bodyPr>
          <a:lstStyle/>
          <a:p>
            <a:pPr algn="ctr"/>
            <a:r>
              <a:rPr lang="en-GB" sz="2800" b="1" dirty="0">
                <a:ln w="9525">
                  <a:solidFill>
                    <a:schemeClr val="bg1"/>
                  </a:solidFill>
                  <a:prstDash val="solid"/>
                </a:ln>
                <a:effectLst>
                  <a:outerShdw blurRad="12700" dist="38100" dir="2700000" algn="tl" rotWithShape="0">
                    <a:schemeClr val="bg1">
                      <a:lumMod val="50000"/>
                    </a:schemeClr>
                  </a:outerShdw>
                </a:effectLst>
              </a:rPr>
              <a:t>NEAT</a:t>
            </a:r>
            <a:r>
              <a:rPr lang="en-GB"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pic>
        <p:nvPicPr>
          <p:cNvPr id="5" name="Picture 4">
            <a:extLst>
              <a:ext uri="{FF2B5EF4-FFF2-40B4-BE49-F238E27FC236}">
                <a16:creationId xmlns:a16="http://schemas.microsoft.com/office/drawing/2014/main" id="{75654794-E5E6-EF42-8F88-40AD66E39713}"/>
              </a:ext>
            </a:extLst>
          </p:cNvPr>
          <p:cNvPicPr>
            <a:picLocks noChangeAspect="1"/>
          </p:cNvPicPr>
          <p:nvPr/>
        </p:nvPicPr>
        <p:blipFill>
          <a:blip r:embed="rId2"/>
          <a:stretch>
            <a:fillRect/>
          </a:stretch>
        </p:blipFill>
        <p:spPr>
          <a:xfrm>
            <a:off x="953814" y="745282"/>
            <a:ext cx="3807372" cy="3067050"/>
          </a:xfrm>
          <a:prstGeom prst="rect">
            <a:avLst/>
          </a:prstGeom>
        </p:spPr>
      </p:pic>
      <p:pic>
        <p:nvPicPr>
          <p:cNvPr id="7" name="Picture 6">
            <a:extLst>
              <a:ext uri="{FF2B5EF4-FFF2-40B4-BE49-F238E27FC236}">
                <a16:creationId xmlns:a16="http://schemas.microsoft.com/office/drawing/2014/main" id="{E0C5C499-23CB-1D4C-AED9-136615A1CE4D}"/>
              </a:ext>
            </a:extLst>
          </p:cNvPr>
          <p:cNvPicPr>
            <a:picLocks noChangeAspect="1"/>
          </p:cNvPicPr>
          <p:nvPr/>
        </p:nvPicPr>
        <p:blipFill>
          <a:blip r:embed="rId3"/>
          <a:stretch>
            <a:fillRect/>
          </a:stretch>
        </p:blipFill>
        <p:spPr>
          <a:xfrm>
            <a:off x="5340788" y="745282"/>
            <a:ext cx="4265667" cy="2742833"/>
          </a:xfrm>
          <a:prstGeom prst="rect">
            <a:avLst/>
          </a:prstGeom>
        </p:spPr>
      </p:pic>
      <p:sp>
        <p:nvSpPr>
          <p:cNvPr id="8" name="Rectangle 7">
            <a:extLst>
              <a:ext uri="{FF2B5EF4-FFF2-40B4-BE49-F238E27FC236}">
                <a16:creationId xmlns:a16="http://schemas.microsoft.com/office/drawing/2014/main" id="{9F5BBC62-1549-8842-A7AE-BE16FEEF7128}"/>
              </a:ext>
            </a:extLst>
          </p:cNvPr>
          <p:cNvSpPr/>
          <p:nvPr/>
        </p:nvSpPr>
        <p:spPr>
          <a:xfrm>
            <a:off x="1122168" y="4451327"/>
            <a:ext cx="9206296" cy="1754326"/>
          </a:xfrm>
          <a:prstGeom prst="rect">
            <a:avLst/>
          </a:prstGeom>
        </p:spPr>
        <p:txBody>
          <a:bodyPr wrap="square">
            <a:spAutoFit/>
          </a:bodyPr>
          <a:lstStyle/>
          <a:p>
            <a:r>
              <a:rPr lang="en-IE" dirty="0"/>
              <a:t>The algorithm was applied on 128x128 images. This time, the fitness was binary cross entropy and was to be minimized. Even after several hours, not even the first generation was completed. Therefore, in order to check if the code was correct and if the network worked, the images were down sampled to 10x10 and the code was rerun. Unsurprisingly the code worked and the algorithm tried to optimize it, but since there were too little features that were non correlated, there was nothing for the network to learn and hence the fitness was oscillating,</a:t>
            </a:r>
            <a:endParaRPr lang="en-US" dirty="0"/>
          </a:p>
        </p:txBody>
      </p:sp>
    </p:spTree>
    <p:extLst>
      <p:ext uri="{BB962C8B-B14F-4D97-AF65-F5344CB8AC3E}">
        <p14:creationId xmlns:p14="http://schemas.microsoft.com/office/powerpoint/2010/main" val="154120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3FE791-EB1B-3249-B71C-4A0386C3EAEF}"/>
              </a:ext>
            </a:extLst>
          </p:cNvPr>
          <p:cNvPicPr>
            <a:picLocks noChangeAspect="1"/>
          </p:cNvPicPr>
          <p:nvPr/>
        </p:nvPicPr>
        <p:blipFill>
          <a:blip r:embed="rId2"/>
          <a:stretch>
            <a:fillRect/>
          </a:stretch>
        </p:blipFill>
        <p:spPr>
          <a:xfrm>
            <a:off x="1908261" y="344183"/>
            <a:ext cx="7581900" cy="6438900"/>
          </a:xfrm>
          <a:prstGeom prst="rect">
            <a:avLst/>
          </a:prstGeom>
        </p:spPr>
      </p:pic>
      <p:sp>
        <p:nvSpPr>
          <p:cNvPr id="4" name="Rectangle 3">
            <a:extLst>
              <a:ext uri="{FF2B5EF4-FFF2-40B4-BE49-F238E27FC236}">
                <a16:creationId xmlns:a16="http://schemas.microsoft.com/office/drawing/2014/main" id="{9CAAC1E7-34AB-8749-8D3C-4B8197F98984}"/>
              </a:ext>
            </a:extLst>
          </p:cNvPr>
          <p:cNvSpPr/>
          <p:nvPr/>
        </p:nvSpPr>
        <p:spPr>
          <a:xfrm>
            <a:off x="127678" y="0"/>
            <a:ext cx="1669303" cy="523220"/>
          </a:xfrm>
          <a:prstGeom prst="rect">
            <a:avLst/>
          </a:prstGeom>
          <a:noFill/>
        </p:spPr>
        <p:txBody>
          <a:bodyPr wrap="none" lIns="91440" tIns="45720" rIns="91440" bIns="45720">
            <a:spAutoFit/>
          </a:bodyPr>
          <a:lstStyle/>
          <a:p>
            <a:pPr algn="ctr"/>
            <a:r>
              <a:rPr lang="en-GB"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Perceiver:</a:t>
            </a:r>
          </a:p>
        </p:txBody>
      </p:sp>
    </p:spTree>
    <p:extLst>
      <p:ext uri="{BB962C8B-B14F-4D97-AF65-F5344CB8AC3E}">
        <p14:creationId xmlns:p14="http://schemas.microsoft.com/office/powerpoint/2010/main" val="284584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2EC26C-E868-9745-8650-085CA7532DB0}"/>
              </a:ext>
            </a:extLst>
          </p:cNvPr>
          <p:cNvSpPr/>
          <p:nvPr/>
        </p:nvSpPr>
        <p:spPr>
          <a:xfrm>
            <a:off x="3533926" y="381298"/>
            <a:ext cx="5124160"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Areas to Improve</a:t>
            </a:r>
          </a:p>
        </p:txBody>
      </p:sp>
      <p:sp>
        <p:nvSpPr>
          <p:cNvPr id="3" name="Rectangle 2">
            <a:extLst>
              <a:ext uri="{FF2B5EF4-FFF2-40B4-BE49-F238E27FC236}">
                <a16:creationId xmlns:a16="http://schemas.microsoft.com/office/drawing/2014/main" id="{508F3815-73A3-CC43-936B-E7ED7755B5BD}"/>
              </a:ext>
            </a:extLst>
          </p:cNvPr>
          <p:cNvSpPr/>
          <p:nvPr/>
        </p:nvSpPr>
        <p:spPr>
          <a:xfrm>
            <a:off x="1671145" y="1613118"/>
            <a:ext cx="8849710" cy="1815882"/>
          </a:xfrm>
          <a:prstGeom prst="rect">
            <a:avLst/>
          </a:prstGeom>
          <a:noFill/>
        </p:spPr>
        <p:txBody>
          <a:bodyPr wrap="square" lIns="91440" tIns="45720" rIns="91440" bIns="45720">
            <a:spAutoFit/>
          </a:bodyPr>
          <a:lstStyle/>
          <a:p>
            <a:pPr marL="457200" indent="-457200" algn="just">
              <a:buFont typeface="Arial" panose="020B0604020202020204" pitchFamily="34" charset="0"/>
              <a:buChar char="•"/>
            </a:pPr>
            <a:r>
              <a:rPr lang="en-GB" sz="2800" dirty="0">
                <a:ln w="0"/>
                <a:solidFill>
                  <a:schemeClr val="bg1">
                    <a:lumMod val="50000"/>
                    <a:lumOff val="50000"/>
                  </a:schemeClr>
                </a:solidFill>
              </a:rPr>
              <a:t>P</a:t>
            </a:r>
            <a:r>
              <a:rPr lang="en-GB" sz="2800" b="0" cap="none" spc="0" dirty="0">
                <a:ln w="0"/>
                <a:solidFill>
                  <a:schemeClr val="bg1">
                    <a:lumMod val="50000"/>
                    <a:lumOff val="50000"/>
                  </a:schemeClr>
                </a:solidFill>
                <a:effectLst/>
              </a:rPr>
              <a:t>apers on Ensemble learning, genetic algorithm</a:t>
            </a:r>
          </a:p>
          <a:p>
            <a:pPr marL="457200" indent="-457200" algn="just">
              <a:buFont typeface="Arial" panose="020B0604020202020204" pitchFamily="34" charset="0"/>
              <a:buChar char="•"/>
            </a:pPr>
            <a:r>
              <a:rPr lang="en-GB" sz="2800" b="0" cap="none" spc="0" dirty="0">
                <a:ln w="0"/>
                <a:solidFill>
                  <a:schemeClr val="bg1">
                    <a:lumMod val="50000"/>
                    <a:lumOff val="50000"/>
                  </a:schemeClr>
                </a:solidFill>
                <a:effectLst/>
              </a:rPr>
              <a:t>Papers on ViT used for this application</a:t>
            </a:r>
          </a:p>
          <a:p>
            <a:pPr marL="457200" indent="-457200" algn="just">
              <a:buFont typeface="Arial" panose="020B0604020202020204" pitchFamily="34" charset="0"/>
              <a:buChar char="•"/>
            </a:pPr>
            <a:r>
              <a:rPr lang="en-GB" sz="2800" b="0" cap="none" spc="0" dirty="0">
                <a:ln w="0"/>
                <a:solidFill>
                  <a:schemeClr val="bg1">
                    <a:lumMod val="50000"/>
                    <a:lumOff val="50000"/>
                  </a:schemeClr>
                </a:solidFill>
                <a:effectLst/>
              </a:rPr>
              <a:t>Tables and figure identification and contents</a:t>
            </a:r>
          </a:p>
          <a:p>
            <a:pPr marL="457200" indent="-457200" algn="just">
              <a:buFont typeface="Arial" panose="020B0604020202020204" pitchFamily="34" charset="0"/>
              <a:buChar char="•"/>
            </a:pPr>
            <a:r>
              <a:rPr lang="en-GB" sz="2800" dirty="0">
                <a:ln w="0"/>
                <a:solidFill>
                  <a:schemeClr val="bg1">
                    <a:lumMod val="50000"/>
                    <a:lumOff val="50000"/>
                  </a:schemeClr>
                </a:solidFill>
              </a:rPr>
              <a:t>Formatting</a:t>
            </a:r>
            <a:endParaRPr lang="en-GB" sz="2800" b="0" cap="none" spc="0" dirty="0">
              <a:ln w="0"/>
              <a:solidFill>
                <a:schemeClr val="bg1">
                  <a:lumMod val="50000"/>
                  <a:lumOff val="50000"/>
                </a:schemeClr>
              </a:solidFill>
              <a:effectLst/>
            </a:endParaRPr>
          </a:p>
        </p:txBody>
      </p:sp>
    </p:spTree>
    <p:extLst>
      <p:ext uri="{BB962C8B-B14F-4D97-AF65-F5344CB8AC3E}">
        <p14:creationId xmlns:p14="http://schemas.microsoft.com/office/powerpoint/2010/main" val="2352922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2EC26C-E868-9745-8650-085CA7532DB0}"/>
              </a:ext>
            </a:extLst>
          </p:cNvPr>
          <p:cNvSpPr/>
          <p:nvPr/>
        </p:nvSpPr>
        <p:spPr>
          <a:xfrm>
            <a:off x="4204875" y="381298"/>
            <a:ext cx="3782254"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Future Work</a:t>
            </a:r>
          </a:p>
        </p:txBody>
      </p:sp>
      <p:sp>
        <p:nvSpPr>
          <p:cNvPr id="3" name="Rectangle 2">
            <a:extLst>
              <a:ext uri="{FF2B5EF4-FFF2-40B4-BE49-F238E27FC236}">
                <a16:creationId xmlns:a16="http://schemas.microsoft.com/office/drawing/2014/main" id="{508F3815-73A3-CC43-936B-E7ED7755B5BD}"/>
              </a:ext>
            </a:extLst>
          </p:cNvPr>
          <p:cNvSpPr/>
          <p:nvPr/>
        </p:nvSpPr>
        <p:spPr>
          <a:xfrm>
            <a:off x="0" y="1459944"/>
            <a:ext cx="12192000" cy="4832092"/>
          </a:xfrm>
          <a:prstGeom prst="rect">
            <a:avLst/>
          </a:prstGeom>
          <a:noFill/>
        </p:spPr>
        <p:txBody>
          <a:bodyPr wrap="square" lIns="91440" tIns="45720" rIns="91440" bIns="45720">
            <a:spAutoFit/>
          </a:bodyPr>
          <a:lstStyle/>
          <a:p>
            <a:pPr marL="457200" indent="-457200" algn="just">
              <a:buFont typeface="Arial" panose="020B0604020202020204" pitchFamily="34" charset="0"/>
              <a:buChar char="•"/>
            </a:pPr>
            <a:r>
              <a:rPr lang="en-GB" sz="2800" dirty="0">
                <a:ln w="0"/>
              </a:rPr>
              <a:t>To train the Perceiver, optimize it, evaluate and compare the performances against existing research in this application</a:t>
            </a:r>
          </a:p>
          <a:p>
            <a:pPr marL="457200" indent="-457200" algn="just">
              <a:buFont typeface="Arial" panose="020B0604020202020204" pitchFamily="34" charset="0"/>
              <a:buChar char="•"/>
            </a:pPr>
            <a:r>
              <a:rPr lang="en-GB" sz="2800" dirty="0">
                <a:ln w="0"/>
                <a:solidFill>
                  <a:schemeClr val="bg1">
                    <a:lumMod val="50000"/>
                    <a:lumOff val="50000"/>
                  </a:schemeClr>
                </a:solidFill>
              </a:rPr>
              <a:t>To understand and reason the strengths and weaknesses of each CNN  in this application</a:t>
            </a:r>
          </a:p>
          <a:p>
            <a:pPr marL="457200" indent="-457200" algn="just">
              <a:buFont typeface="Arial" panose="020B0604020202020204" pitchFamily="34" charset="0"/>
              <a:buChar char="•"/>
            </a:pPr>
            <a:r>
              <a:rPr lang="en-GB" sz="2800" dirty="0">
                <a:ln w="0"/>
              </a:rPr>
              <a:t>Fine tune CNNs and ensemble them</a:t>
            </a:r>
          </a:p>
          <a:p>
            <a:pPr marL="457200" indent="-457200" algn="just">
              <a:buFont typeface="Arial" panose="020B0604020202020204" pitchFamily="34" charset="0"/>
              <a:buChar char="•"/>
            </a:pPr>
            <a:r>
              <a:rPr lang="en-GB" sz="2800" dirty="0">
                <a:ln w="0"/>
                <a:solidFill>
                  <a:schemeClr val="bg1">
                    <a:lumMod val="50000"/>
                    <a:lumOff val="50000"/>
                  </a:schemeClr>
                </a:solidFill>
              </a:rPr>
              <a:t>Based on the above, analyse and interpret the trained ensemble network with its weights on each input</a:t>
            </a:r>
          </a:p>
          <a:p>
            <a:pPr marL="457200" indent="-457200" algn="just">
              <a:buFont typeface="Arial" panose="020B0604020202020204" pitchFamily="34" charset="0"/>
              <a:buChar char="•"/>
            </a:pPr>
            <a:r>
              <a:rPr lang="en-GB" sz="2800" dirty="0">
                <a:ln w="0"/>
              </a:rPr>
              <a:t>To check if this network identifies pneumonia Xray as covid </a:t>
            </a:r>
            <a:r>
              <a:rPr lang="en-GB" sz="2800" dirty="0" err="1">
                <a:ln w="0"/>
              </a:rPr>
              <a:t>xray</a:t>
            </a:r>
            <a:r>
              <a:rPr lang="en-GB" sz="2800" dirty="0">
                <a:ln w="0"/>
              </a:rPr>
              <a:t> and analyse its performance with other variations</a:t>
            </a:r>
          </a:p>
          <a:p>
            <a:pPr marL="457200" indent="-457200" algn="just">
              <a:buFont typeface="Arial" panose="020B0604020202020204" pitchFamily="34" charset="0"/>
              <a:buChar char="•"/>
            </a:pPr>
            <a:r>
              <a:rPr lang="en-GB" sz="2800" dirty="0">
                <a:ln w="0"/>
                <a:solidFill>
                  <a:schemeClr val="bg1">
                    <a:lumMod val="50000"/>
                    <a:lumOff val="50000"/>
                  </a:schemeClr>
                </a:solidFill>
              </a:rPr>
              <a:t>Computational power comparison in-between best networks</a:t>
            </a:r>
          </a:p>
          <a:p>
            <a:pPr marL="457200" indent="-457200" algn="just">
              <a:buFont typeface="Arial" panose="020B0604020202020204" pitchFamily="34" charset="0"/>
              <a:buChar char="•"/>
            </a:pPr>
            <a:r>
              <a:rPr lang="en-GB" sz="2800" dirty="0">
                <a:ln w="0"/>
              </a:rPr>
              <a:t>Applying Federated Learning Technique</a:t>
            </a:r>
          </a:p>
        </p:txBody>
      </p:sp>
    </p:spTree>
    <p:extLst>
      <p:ext uri="{BB962C8B-B14F-4D97-AF65-F5344CB8AC3E}">
        <p14:creationId xmlns:p14="http://schemas.microsoft.com/office/powerpoint/2010/main" val="321717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2EC26C-E868-9745-8650-085CA7532DB0}"/>
              </a:ext>
            </a:extLst>
          </p:cNvPr>
          <p:cNvSpPr/>
          <p:nvPr/>
        </p:nvSpPr>
        <p:spPr>
          <a:xfrm>
            <a:off x="4916543" y="381298"/>
            <a:ext cx="2358915"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Agenda</a:t>
            </a:r>
          </a:p>
        </p:txBody>
      </p:sp>
      <p:sp>
        <p:nvSpPr>
          <p:cNvPr id="3" name="Rectangle 2">
            <a:extLst>
              <a:ext uri="{FF2B5EF4-FFF2-40B4-BE49-F238E27FC236}">
                <a16:creationId xmlns:a16="http://schemas.microsoft.com/office/drawing/2014/main" id="{508F3815-73A3-CC43-936B-E7ED7755B5BD}"/>
              </a:ext>
            </a:extLst>
          </p:cNvPr>
          <p:cNvSpPr/>
          <p:nvPr/>
        </p:nvSpPr>
        <p:spPr>
          <a:xfrm>
            <a:off x="2629102" y="1496941"/>
            <a:ext cx="6924801" cy="5078313"/>
          </a:xfrm>
          <a:prstGeom prst="rect">
            <a:avLst/>
          </a:prstGeom>
          <a:noFill/>
        </p:spPr>
        <p:txBody>
          <a:bodyPr wrap="square" lIns="91440" tIns="45720" rIns="91440" bIns="45720">
            <a:spAutoFit/>
          </a:bodyPr>
          <a:lstStyle/>
          <a:p>
            <a:pPr marL="685800" indent="-685800" algn="just">
              <a:buFont typeface="Arial" panose="020B0604020202020204" pitchFamily="34" charset="0"/>
              <a:buChar char="•"/>
            </a:pPr>
            <a:r>
              <a:rPr lang="en-GB" sz="5400" dirty="0">
                <a:ln w="0"/>
                <a:solidFill>
                  <a:schemeClr val="accent1"/>
                </a:solidFill>
                <a:effectLst>
                  <a:outerShdw blurRad="38100" dist="25400" dir="5400000" algn="ctr" rotWithShape="0">
                    <a:srgbClr val="6E747A">
                      <a:alpha val="43000"/>
                    </a:srgbClr>
                  </a:outerShdw>
                </a:effectLst>
              </a:rPr>
              <a:t>Introduction</a:t>
            </a:r>
          </a:p>
          <a:p>
            <a:pPr marL="685800" indent="-685800" algn="just">
              <a:buFont typeface="Arial" panose="020B0604020202020204" pitchFamily="34" charset="0"/>
              <a:buChar char="•"/>
            </a:pPr>
            <a:r>
              <a:rPr lang="en-GB" sz="5400" dirty="0">
                <a:ln w="0"/>
                <a:solidFill>
                  <a:schemeClr val="accent1"/>
                </a:solidFill>
                <a:effectLst>
                  <a:outerShdw blurRad="38100" dist="25400" dir="5400000" algn="ctr" rotWithShape="0">
                    <a:srgbClr val="6E747A">
                      <a:alpha val="43000"/>
                    </a:srgbClr>
                  </a:outerShdw>
                </a:effectLst>
              </a:rPr>
              <a:t>Goals</a:t>
            </a:r>
          </a:p>
          <a:p>
            <a:pPr marL="685800" indent="-685800" algn="just">
              <a:buFont typeface="Arial" panose="020B0604020202020204" pitchFamily="34" charset="0"/>
              <a:buChar char="•"/>
            </a:pPr>
            <a:r>
              <a:rPr lang="en-GB" sz="5400" dirty="0">
                <a:ln w="0"/>
                <a:solidFill>
                  <a:schemeClr val="accent1"/>
                </a:solidFill>
                <a:effectLst>
                  <a:outerShdw blurRad="38100" dist="25400" dir="5400000" algn="ctr" rotWithShape="0">
                    <a:srgbClr val="6E747A">
                      <a:alpha val="43000"/>
                    </a:srgbClr>
                  </a:outerShdw>
                </a:effectLst>
              </a:rPr>
              <a:t>Existing research</a:t>
            </a:r>
          </a:p>
          <a:p>
            <a:pPr marL="685800" indent="-685800" algn="just">
              <a:buFont typeface="Arial" panose="020B0604020202020204" pitchFamily="34" charset="0"/>
              <a:buChar char="•"/>
            </a:pPr>
            <a:r>
              <a:rPr lang="en-GB" sz="5400" dirty="0">
                <a:ln w="0"/>
                <a:solidFill>
                  <a:schemeClr val="accent1"/>
                </a:solidFill>
                <a:effectLst>
                  <a:outerShdw blurRad="38100" dist="25400" dir="5400000" algn="ctr" rotWithShape="0">
                    <a:srgbClr val="6E747A">
                      <a:alpha val="43000"/>
                    </a:srgbClr>
                  </a:outerShdw>
                </a:effectLst>
              </a:rPr>
              <a:t>Differences</a:t>
            </a:r>
          </a:p>
          <a:p>
            <a:pPr marL="685800" indent="-685800" algn="just">
              <a:buFont typeface="Arial" panose="020B0604020202020204" pitchFamily="34" charset="0"/>
              <a:buChar char="•"/>
            </a:pPr>
            <a:r>
              <a:rPr lang="en-GB" sz="5400" dirty="0">
                <a:ln w="0"/>
                <a:solidFill>
                  <a:schemeClr val="accent1"/>
                </a:solidFill>
                <a:effectLst>
                  <a:outerShdw blurRad="38100" dist="25400" dir="5400000" algn="ctr" rotWithShape="0">
                    <a:srgbClr val="6E747A">
                      <a:alpha val="43000"/>
                    </a:srgbClr>
                  </a:outerShdw>
                </a:effectLst>
              </a:rPr>
              <a:t>Methodology</a:t>
            </a:r>
          </a:p>
          <a:p>
            <a:pPr marL="685800" indent="-685800" algn="just">
              <a:buFont typeface="Arial" panose="020B0604020202020204" pitchFamily="34" charset="0"/>
              <a:buChar char="•"/>
            </a:pPr>
            <a:r>
              <a:rPr lang="en-GB" sz="5400" dirty="0">
                <a:ln w="0"/>
                <a:solidFill>
                  <a:schemeClr val="accent1"/>
                </a:solidFill>
                <a:effectLst>
                  <a:outerShdw blurRad="38100" dist="25400" dir="5400000" algn="ctr" rotWithShape="0">
                    <a:srgbClr val="6E747A">
                      <a:alpha val="43000"/>
                    </a:srgbClr>
                  </a:outerShdw>
                </a:effectLst>
              </a:rPr>
              <a:t>Results &amp; Conclusion</a:t>
            </a:r>
          </a:p>
        </p:txBody>
      </p:sp>
    </p:spTree>
    <p:extLst>
      <p:ext uri="{BB962C8B-B14F-4D97-AF65-F5344CB8AC3E}">
        <p14:creationId xmlns:p14="http://schemas.microsoft.com/office/powerpoint/2010/main" val="281490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2EC26C-E868-9745-8650-085CA7532DB0}"/>
              </a:ext>
            </a:extLst>
          </p:cNvPr>
          <p:cNvSpPr/>
          <p:nvPr/>
        </p:nvSpPr>
        <p:spPr>
          <a:xfrm>
            <a:off x="4209335" y="381298"/>
            <a:ext cx="3773341"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3" name="Rectangle 2">
            <a:extLst>
              <a:ext uri="{FF2B5EF4-FFF2-40B4-BE49-F238E27FC236}">
                <a16:creationId xmlns:a16="http://schemas.microsoft.com/office/drawing/2014/main" id="{508F3815-73A3-CC43-936B-E7ED7755B5BD}"/>
              </a:ext>
            </a:extLst>
          </p:cNvPr>
          <p:cNvSpPr/>
          <p:nvPr/>
        </p:nvSpPr>
        <p:spPr>
          <a:xfrm>
            <a:off x="0" y="1459944"/>
            <a:ext cx="12192000" cy="3970318"/>
          </a:xfrm>
          <a:prstGeom prst="rect">
            <a:avLst/>
          </a:prstGeom>
          <a:noFill/>
        </p:spPr>
        <p:txBody>
          <a:bodyPr wrap="square" lIns="91440" tIns="45720" rIns="91440" bIns="45720">
            <a:spAutoFit/>
          </a:bodyPr>
          <a:lstStyle/>
          <a:p>
            <a:pPr marL="457200" indent="-457200" algn="just">
              <a:buFont typeface="Arial" panose="020B0604020202020204" pitchFamily="34" charset="0"/>
              <a:buChar char="•"/>
            </a:pPr>
            <a:r>
              <a:rPr lang="en-GB" sz="2800" b="0" cap="none" spc="0" dirty="0">
                <a:ln w="0"/>
                <a:effectLst/>
              </a:rPr>
              <a:t>COVID19 is continuing to increasing in many parts of the world</a:t>
            </a:r>
          </a:p>
          <a:p>
            <a:pPr marL="457200" indent="-457200" algn="just">
              <a:buFont typeface="Arial" panose="020B0604020202020204" pitchFamily="34" charset="0"/>
              <a:buChar char="•"/>
            </a:pPr>
            <a:r>
              <a:rPr lang="en-GB" sz="2800" b="0" cap="none" spc="0" dirty="0">
                <a:ln w="0"/>
                <a:solidFill>
                  <a:schemeClr val="tx1">
                    <a:lumMod val="75000"/>
                  </a:schemeClr>
                </a:solidFill>
                <a:effectLst/>
              </a:rPr>
              <a:t>Early diagnosis of the disease is crucial to save the patients</a:t>
            </a:r>
          </a:p>
          <a:p>
            <a:pPr marL="457200" indent="-457200" algn="just">
              <a:buFont typeface="Arial" panose="020B0604020202020204" pitchFamily="34" charset="0"/>
              <a:buChar char="•"/>
            </a:pPr>
            <a:r>
              <a:rPr lang="en-GB" sz="2800" dirty="0">
                <a:ln w="0"/>
              </a:rPr>
              <a:t>X-ray is faster, cost effective and non-invasive method</a:t>
            </a:r>
          </a:p>
          <a:p>
            <a:pPr marL="457200" indent="-457200" algn="just">
              <a:buFont typeface="Arial" panose="020B0604020202020204" pitchFamily="34" charset="0"/>
              <a:buChar char="•"/>
            </a:pPr>
            <a:r>
              <a:rPr lang="en-GB" sz="2800" dirty="0">
                <a:ln w="0"/>
                <a:solidFill>
                  <a:schemeClr val="tx1">
                    <a:lumMod val="75000"/>
                  </a:schemeClr>
                </a:solidFill>
              </a:rPr>
              <a:t>Number of Chest X-rays is very high</a:t>
            </a:r>
          </a:p>
          <a:p>
            <a:pPr marL="457200" indent="-457200" algn="just">
              <a:buFont typeface="Arial" panose="020B0604020202020204" pitchFamily="34" charset="0"/>
              <a:buChar char="•"/>
            </a:pPr>
            <a:r>
              <a:rPr lang="en-GB" sz="2800" dirty="0">
                <a:ln w="0"/>
              </a:rPr>
              <a:t>AI assistive diagnosis could be very helpful in such high volumes since they don’t get tired unlike humans and analyse data with very high number of data points</a:t>
            </a:r>
          </a:p>
          <a:p>
            <a:pPr marL="457200" indent="-457200" algn="just">
              <a:buFont typeface="Arial" panose="020B0604020202020204" pitchFamily="34" charset="0"/>
              <a:buChar char="•"/>
            </a:pPr>
            <a:r>
              <a:rPr lang="en-GB" sz="2800" b="0" cap="none" spc="0" dirty="0">
                <a:ln w="0"/>
                <a:solidFill>
                  <a:schemeClr val="tx1">
                    <a:lumMod val="75000"/>
                  </a:schemeClr>
                </a:solidFill>
                <a:effectLst/>
              </a:rPr>
              <a:t>This research </a:t>
            </a:r>
            <a:r>
              <a:rPr lang="en-GB" sz="2800" dirty="0">
                <a:ln w="0"/>
                <a:solidFill>
                  <a:schemeClr val="tx1">
                    <a:lumMod val="75000"/>
                  </a:schemeClr>
                </a:solidFill>
              </a:rPr>
              <a:t>is to experiment with different deep learning techniques on the same</a:t>
            </a:r>
            <a:endParaRPr lang="en-GB" sz="2800" b="0" cap="none" spc="0" dirty="0">
              <a:ln w="0"/>
              <a:solidFill>
                <a:schemeClr val="tx1">
                  <a:lumMod val="75000"/>
                </a:schemeClr>
              </a:solidFill>
              <a:effectLst/>
            </a:endParaRPr>
          </a:p>
        </p:txBody>
      </p:sp>
    </p:spTree>
    <p:extLst>
      <p:ext uri="{BB962C8B-B14F-4D97-AF65-F5344CB8AC3E}">
        <p14:creationId xmlns:p14="http://schemas.microsoft.com/office/powerpoint/2010/main" val="415589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2EC26C-E868-9745-8650-085CA7532DB0}"/>
              </a:ext>
            </a:extLst>
          </p:cNvPr>
          <p:cNvSpPr/>
          <p:nvPr/>
        </p:nvSpPr>
        <p:spPr>
          <a:xfrm>
            <a:off x="5203774" y="381298"/>
            <a:ext cx="1784464"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Goals</a:t>
            </a:r>
          </a:p>
        </p:txBody>
      </p:sp>
      <p:sp>
        <p:nvSpPr>
          <p:cNvPr id="3" name="Rectangle 2">
            <a:extLst>
              <a:ext uri="{FF2B5EF4-FFF2-40B4-BE49-F238E27FC236}">
                <a16:creationId xmlns:a16="http://schemas.microsoft.com/office/drawing/2014/main" id="{508F3815-73A3-CC43-936B-E7ED7755B5BD}"/>
              </a:ext>
            </a:extLst>
          </p:cNvPr>
          <p:cNvSpPr/>
          <p:nvPr/>
        </p:nvSpPr>
        <p:spPr>
          <a:xfrm>
            <a:off x="0" y="1207696"/>
            <a:ext cx="12192000" cy="3970318"/>
          </a:xfrm>
          <a:prstGeom prst="rect">
            <a:avLst/>
          </a:prstGeom>
          <a:noFill/>
        </p:spPr>
        <p:txBody>
          <a:bodyPr wrap="square" lIns="91440" tIns="45720" rIns="91440" bIns="45720">
            <a:spAutoFit/>
          </a:bodyPr>
          <a:lstStyle/>
          <a:p>
            <a:pPr marL="457200" indent="-457200" algn="just">
              <a:buFont typeface="Arial" panose="020B0604020202020204" pitchFamily="34" charset="0"/>
              <a:buChar char="•"/>
            </a:pPr>
            <a:r>
              <a:rPr lang="en-IE" sz="2800" dirty="0"/>
              <a:t>The main goal of this research is to try out new techniques in deep learning to identify covid from chest x rays and evaluate them.</a:t>
            </a:r>
            <a:endParaRPr lang="en-GB" sz="2800" b="0" cap="none" spc="0" dirty="0">
              <a:ln w="0"/>
              <a:gradFill>
                <a:gsLst>
                  <a:gs pos="21000">
                    <a:srgbClr val="53575C"/>
                  </a:gs>
                  <a:gs pos="88000">
                    <a:srgbClr val="C5C7CA"/>
                  </a:gs>
                </a:gsLst>
                <a:lin ang="5400000"/>
              </a:gradFill>
              <a:effectLst/>
            </a:endParaRPr>
          </a:p>
          <a:p>
            <a:pPr marL="457200" indent="-457200" algn="just">
              <a:buFont typeface="Arial" panose="020B0604020202020204" pitchFamily="34" charset="0"/>
              <a:buChar char="•"/>
            </a:pPr>
            <a:r>
              <a:rPr lang="en-GB" sz="2800" b="0" cap="none" spc="0" dirty="0">
                <a:ln w="0"/>
                <a:solidFill>
                  <a:schemeClr val="tx1">
                    <a:lumMod val="75000"/>
                  </a:schemeClr>
                </a:solidFill>
                <a:effectLst/>
              </a:rPr>
              <a:t>To assess the performance of CNNs without any image pre-processing techniques except rescaling them down to 128x128 to save computation</a:t>
            </a:r>
            <a:endParaRPr lang="en-GB" sz="2800" dirty="0">
              <a:ln w="0"/>
              <a:solidFill>
                <a:schemeClr val="tx1">
                  <a:lumMod val="75000"/>
                </a:schemeClr>
              </a:solidFill>
            </a:endParaRPr>
          </a:p>
          <a:p>
            <a:pPr marL="457200" indent="-457200" algn="just">
              <a:buFont typeface="Arial" panose="020B0604020202020204" pitchFamily="34" charset="0"/>
              <a:buChar char="•"/>
            </a:pPr>
            <a:r>
              <a:rPr lang="en-IE" sz="2800" dirty="0"/>
              <a:t>To evaluate the difference of using genetic algorithms to optimize the weights of a network against gradient based methods</a:t>
            </a:r>
            <a:endParaRPr lang="en-IE" sz="2800" b="0" cap="none" spc="0" dirty="0">
              <a:ln w="0"/>
              <a:gradFill>
                <a:gsLst>
                  <a:gs pos="21000">
                    <a:srgbClr val="53575C"/>
                  </a:gs>
                  <a:gs pos="88000">
                    <a:srgbClr val="C5C7CA"/>
                  </a:gs>
                </a:gsLst>
                <a:lin ang="5400000"/>
              </a:gradFill>
              <a:effectLst/>
            </a:endParaRPr>
          </a:p>
          <a:p>
            <a:pPr marL="457200" indent="-457200" algn="just">
              <a:buFont typeface="Arial" panose="020B0604020202020204" pitchFamily="34" charset="0"/>
              <a:buChar char="•"/>
            </a:pPr>
            <a:r>
              <a:rPr lang="en-IE" sz="2800" dirty="0">
                <a:ln w="0"/>
                <a:solidFill>
                  <a:schemeClr val="tx1">
                    <a:lumMod val="75000"/>
                  </a:schemeClr>
                </a:solidFill>
              </a:rPr>
              <a:t>To try out the Neuro-Evolution of Augmenting Topologies (NEAT) algorithm to find a more efficient and optimized network architecture</a:t>
            </a:r>
          </a:p>
          <a:p>
            <a:pPr marL="457200" indent="-457200" algn="just">
              <a:buFont typeface="Arial" panose="020B0604020202020204" pitchFamily="34" charset="0"/>
              <a:buChar char="•"/>
            </a:pPr>
            <a:r>
              <a:rPr lang="en-IE" sz="2800" dirty="0"/>
              <a:t>To implement the new </a:t>
            </a:r>
            <a:r>
              <a:rPr lang="en-IE" sz="2800" dirty="0" err="1"/>
              <a:t>Deepmind</a:t>
            </a:r>
            <a:r>
              <a:rPr lang="en-IE" sz="2800" dirty="0"/>
              <a:t> perceiver architecture</a:t>
            </a:r>
            <a:endParaRPr lang="en-GB" sz="2800" dirty="0"/>
          </a:p>
        </p:txBody>
      </p:sp>
    </p:spTree>
    <p:extLst>
      <p:ext uri="{BB962C8B-B14F-4D97-AF65-F5344CB8AC3E}">
        <p14:creationId xmlns:p14="http://schemas.microsoft.com/office/powerpoint/2010/main" val="227855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2EC26C-E868-9745-8650-085CA7532DB0}"/>
              </a:ext>
            </a:extLst>
          </p:cNvPr>
          <p:cNvSpPr/>
          <p:nvPr/>
        </p:nvSpPr>
        <p:spPr>
          <a:xfrm>
            <a:off x="3527261" y="381298"/>
            <a:ext cx="5137497"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Existing Research</a:t>
            </a:r>
          </a:p>
        </p:txBody>
      </p:sp>
      <p:sp>
        <p:nvSpPr>
          <p:cNvPr id="3" name="Rectangle 2">
            <a:extLst>
              <a:ext uri="{FF2B5EF4-FFF2-40B4-BE49-F238E27FC236}">
                <a16:creationId xmlns:a16="http://schemas.microsoft.com/office/drawing/2014/main" id="{508F3815-73A3-CC43-936B-E7ED7755B5BD}"/>
              </a:ext>
            </a:extLst>
          </p:cNvPr>
          <p:cNvSpPr/>
          <p:nvPr/>
        </p:nvSpPr>
        <p:spPr>
          <a:xfrm>
            <a:off x="0" y="1459944"/>
            <a:ext cx="12192000" cy="4401205"/>
          </a:xfrm>
          <a:prstGeom prst="rect">
            <a:avLst/>
          </a:prstGeom>
          <a:noFill/>
        </p:spPr>
        <p:txBody>
          <a:bodyPr wrap="square" lIns="91440" tIns="45720" rIns="91440" bIns="45720">
            <a:spAutoFit/>
          </a:bodyPr>
          <a:lstStyle/>
          <a:p>
            <a:pPr marL="457200" indent="-457200" algn="just">
              <a:buFont typeface="Arial" panose="020B0604020202020204" pitchFamily="34" charset="0"/>
              <a:buChar char="•"/>
            </a:pPr>
            <a:r>
              <a:rPr lang="en-GB" sz="2800" dirty="0">
                <a:ln w="0"/>
              </a:rPr>
              <a:t>A variety of NN and CNN based algorithms with different optimizers, image pre-processing (data balancing, histogram equalization etc) and image augmentation techniques</a:t>
            </a:r>
          </a:p>
          <a:p>
            <a:pPr marL="457200" indent="-457200" algn="just">
              <a:buFont typeface="Arial" panose="020B0604020202020204" pitchFamily="34" charset="0"/>
              <a:buChar char="•"/>
            </a:pPr>
            <a:endParaRPr lang="en-GB" sz="2800" dirty="0">
              <a:ln w="0"/>
              <a:gradFill>
                <a:gsLst>
                  <a:gs pos="21000">
                    <a:srgbClr val="53575C"/>
                  </a:gs>
                  <a:gs pos="88000">
                    <a:srgbClr val="C5C7CA"/>
                  </a:gs>
                </a:gsLst>
                <a:lin ang="5400000"/>
              </a:gradFill>
            </a:endParaRPr>
          </a:p>
          <a:p>
            <a:pPr marL="457200" indent="-457200" algn="just">
              <a:buFont typeface="Arial" panose="020B0604020202020204" pitchFamily="34" charset="0"/>
              <a:buChar char="•"/>
            </a:pPr>
            <a:r>
              <a:rPr lang="en-GB" sz="2800" dirty="0">
                <a:ln w="0"/>
              </a:rPr>
              <a:t>Different datasets used from a few hundred images to a few thousands (based on availability of data at the time of their research)</a:t>
            </a:r>
          </a:p>
          <a:p>
            <a:pPr marL="457200" indent="-457200" algn="just">
              <a:buFont typeface="Arial" panose="020B0604020202020204" pitchFamily="34" charset="0"/>
              <a:buChar char="•"/>
            </a:pPr>
            <a:endParaRPr lang="en-GB" sz="2800" b="0" cap="none" spc="0" dirty="0">
              <a:ln w="0"/>
              <a:gradFill>
                <a:gsLst>
                  <a:gs pos="21000">
                    <a:srgbClr val="53575C"/>
                  </a:gs>
                  <a:gs pos="88000">
                    <a:srgbClr val="C5C7CA"/>
                  </a:gs>
                </a:gsLst>
                <a:lin ang="5400000"/>
              </a:gradFill>
              <a:effectLst/>
            </a:endParaRPr>
          </a:p>
          <a:p>
            <a:pPr marL="457200" indent="-457200" algn="just">
              <a:buFont typeface="Arial" panose="020B0604020202020204" pitchFamily="34" charset="0"/>
              <a:buChar char="•"/>
            </a:pPr>
            <a:r>
              <a:rPr lang="en-GB" sz="2800" dirty="0">
                <a:ln w="0"/>
              </a:rPr>
              <a:t>Very sparse research using Ensembles and Genetic algorithms</a:t>
            </a:r>
          </a:p>
          <a:p>
            <a:pPr marL="457200" indent="-457200" algn="just">
              <a:buFont typeface="Arial" panose="020B0604020202020204" pitchFamily="34" charset="0"/>
              <a:buChar char="•"/>
            </a:pPr>
            <a:endParaRPr lang="en-GB" sz="2800" dirty="0">
              <a:ln w="0"/>
              <a:gradFill>
                <a:gsLst>
                  <a:gs pos="21000">
                    <a:srgbClr val="53575C"/>
                  </a:gs>
                  <a:gs pos="88000">
                    <a:srgbClr val="C5C7CA"/>
                  </a:gs>
                </a:gsLst>
                <a:lin ang="5400000"/>
              </a:gradFill>
            </a:endParaRPr>
          </a:p>
          <a:p>
            <a:pPr marL="457200" indent="-457200" algn="just">
              <a:buFont typeface="Arial" panose="020B0604020202020204" pitchFamily="34" charset="0"/>
              <a:buChar char="•"/>
            </a:pPr>
            <a:r>
              <a:rPr lang="en-GB" sz="2800" dirty="0">
                <a:ln w="0"/>
              </a:rPr>
              <a:t>No research using Perceiver</a:t>
            </a:r>
          </a:p>
        </p:txBody>
      </p:sp>
    </p:spTree>
    <p:extLst>
      <p:ext uri="{BB962C8B-B14F-4D97-AF65-F5344CB8AC3E}">
        <p14:creationId xmlns:p14="http://schemas.microsoft.com/office/powerpoint/2010/main" val="56347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8E1A34-757E-0E4C-A2A9-8F9006278626}"/>
              </a:ext>
            </a:extLst>
          </p:cNvPr>
          <p:cNvPicPr>
            <a:picLocks noChangeAspect="1"/>
          </p:cNvPicPr>
          <p:nvPr/>
        </p:nvPicPr>
        <p:blipFill>
          <a:blip r:embed="rId2"/>
          <a:stretch>
            <a:fillRect/>
          </a:stretch>
        </p:blipFill>
        <p:spPr>
          <a:xfrm>
            <a:off x="762000" y="152400"/>
            <a:ext cx="10668000" cy="6553200"/>
          </a:xfrm>
          <a:prstGeom prst="rect">
            <a:avLst/>
          </a:prstGeom>
        </p:spPr>
      </p:pic>
      <p:sp>
        <p:nvSpPr>
          <p:cNvPr id="4" name="Rectangle 3">
            <a:extLst>
              <a:ext uri="{FF2B5EF4-FFF2-40B4-BE49-F238E27FC236}">
                <a16:creationId xmlns:a16="http://schemas.microsoft.com/office/drawing/2014/main" id="{490081EB-1C05-B44A-AC1B-95ABD12ED80D}"/>
              </a:ext>
            </a:extLst>
          </p:cNvPr>
          <p:cNvSpPr/>
          <p:nvPr/>
        </p:nvSpPr>
        <p:spPr>
          <a:xfrm>
            <a:off x="1382113" y="6541218"/>
            <a:ext cx="9743089" cy="369332"/>
          </a:xfrm>
          <a:prstGeom prst="rect">
            <a:avLst/>
          </a:prstGeom>
        </p:spPr>
        <p:txBody>
          <a:bodyPr wrap="square">
            <a:spAutoFit/>
          </a:bodyPr>
          <a:lstStyle/>
          <a:p>
            <a:r>
              <a:rPr lang="en-IE" dirty="0"/>
              <a:t>1102 balanced chest X-ray images in total were consolidated by combining three public datasets [9]</a:t>
            </a:r>
            <a:endParaRPr lang="en-US" dirty="0"/>
          </a:p>
        </p:txBody>
      </p:sp>
    </p:spTree>
    <p:extLst>
      <p:ext uri="{BB962C8B-B14F-4D97-AF65-F5344CB8AC3E}">
        <p14:creationId xmlns:p14="http://schemas.microsoft.com/office/powerpoint/2010/main" val="251562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CFA636-241A-4743-972E-2AABA05AFACA}"/>
              </a:ext>
            </a:extLst>
          </p:cNvPr>
          <p:cNvSpPr/>
          <p:nvPr/>
        </p:nvSpPr>
        <p:spPr>
          <a:xfrm>
            <a:off x="94593" y="342120"/>
            <a:ext cx="12002814" cy="6340197"/>
          </a:xfrm>
          <a:prstGeom prst="rect">
            <a:avLst/>
          </a:prstGeom>
        </p:spPr>
        <p:txBody>
          <a:bodyPr wrap="square">
            <a:spAutoFit/>
          </a:bodyPr>
          <a:lstStyle/>
          <a:p>
            <a:r>
              <a:rPr lang="en-IE" sz="3200" b="0" i="0" dirty="0">
                <a:effectLst/>
                <a:latin typeface="Times New Roman" panose="02020603050405020304" pitchFamily="18" charset="0"/>
                <a:cs typeface="Times New Roman" panose="02020603050405020304" pitchFamily="18" charset="0"/>
              </a:rPr>
              <a:t>Ensemble Learning</a:t>
            </a:r>
          </a:p>
          <a:p>
            <a:endParaRPr lang="en-IE" b="0" i="0" dirty="0">
              <a:effectLst/>
              <a:latin typeface="Times New Roman" panose="02020603050405020304" pitchFamily="18" charset="0"/>
              <a:cs typeface="Times New Roman" panose="02020603050405020304" pitchFamily="18" charset="0"/>
            </a:endParaRPr>
          </a:p>
          <a:p>
            <a:r>
              <a:rPr lang="en-IE" b="0" i="0" dirty="0">
                <a:effectLst/>
                <a:latin typeface="Times New Roman" panose="02020603050405020304" pitchFamily="18" charset="0"/>
                <a:cs typeface="Times New Roman" panose="02020603050405020304" pitchFamily="18" charset="0"/>
              </a:rPr>
              <a:t>Multiple state-of-the-art CNN models—DenseNet201, Resnet50V2 and Inceptionv3, have been adopted in the proposed work. They have been trained individually to make independent predictions. Then the models are combined, using a new method of weighted average ensembling technique, to predict a class value. To test the efficacy of the solution we have used publicly available chest X-ray images of COVID +</a:t>
            </a:r>
            <a:r>
              <a:rPr lang="en-IE" b="0" i="0" dirty="0" err="1">
                <a:effectLst/>
                <a:latin typeface="Times New Roman" panose="02020603050405020304" pitchFamily="18" charset="0"/>
                <a:cs typeface="Times New Roman" panose="02020603050405020304" pitchFamily="18" charset="0"/>
              </a:rPr>
              <a:t>ve</a:t>
            </a:r>
            <a:r>
              <a:rPr lang="en-IE" b="0" i="0" dirty="0">
                <a:effectLst/>
                <a:latin typeface="Times New Roman" panose="02020603050405020304" pitchFamily="18" charset="0"/>
                <a:cs typeface="Times New Roman" panose="02020603050405020304" pitchFamily="18" charset="0"/>
              </a:rPr>
              <a:t> and –</a:t>
            </a:r>
            <a:r>
              <a:rPr lang="en-IE" b="0" i="0" dirty="0" err="1">
                <a:effectLst/>
                <a:latin typeface="Times New Roman" panose="02020603050405020304" pitchFamily="18" charset="0"/>
                <a:cs typeface="Times New Roman" panose="02020603050405020304" pitchFamily="18" charset="0"/>
              </a:rPr>
              <a:t>ve</a:t>
            </a:r>
            <a:r>
              <a:rPr lang="en-IE" b="0" i="0" dirty="0">
                <a:effectLst/>
                <a:latin typeface="Times New Roman" panose="02020603050405020304" pitchFamily="18" charset="0"/>
                <a:cs typeface="Times New Roman" panose="02020603050405020304" pitchFamily="18" charset="0"/>
              </a:rPr>
              <a:t> cases. 538 images of COVID +</a:t>
            </a:r>
            <a:r>
              <a:rPr lang="en-IE" b="0" i="0" dirty="0" err="1">
                <a:effectLst/>
                <a:latin typeface="Times New Roman" panose="02020603050405020304" pitchFamily="18" charset="0"/>
                <a:cs typeface="Times New Roman" panose="02020603050405020304" pitchFamily="18" charset="0"/>
              </a:rPr>
              <a:t>ve</a:t>
            </a:r>
            <a:r>
              <a:rPr lang="en-IE" b="0" i="0" dirty="0">
                <a:effectLst/>
                <a:latin typeface="Times New Roman" panose="02020603050405020304" pitchFamily="18" charset="0"/>
                <a:cs typeface="Times New Roman" panose="02020603050405020304" pitchFamily="18" charset="0"/>
              </a:rPr>
              <a:t> patients and 468 images of COVID –</a:t>
            </a:r>
            <a:r>
              <a:rPr lang="en-IE" b="0" i="0" dirty="0" err="1">
                <a:effectLst/>
                <a:latin typeface="Times New Roman" panose="02020603050405020304" pitchFamily="18" charset="0"/>
                <a:cs typeface="Times New Roman" panose="02020603050405020304" pitchFamily="18" charset="0"/>
              </a:rPr>
              <a:t>ve</a:t>
            </a:r>
            <a:r>
              <a:rPr lang="en-IE" b="0" i="0" dirty="0">
                <a:effectLst/>
                <a:latin typeface="Times New Roman" panose="02020603050405020304" pitchFamily="18" charset="0"/>
                <a:cs typeface="Times New Roman" panose="02020603050405020304" pitchFamily="18" charset="0"/>
              </a:rPr>
              <a:t> patients have been divided into training, test and validation sets. The proposed approach gave a classification accuracy of 91.62% which is higher than the state-of-the-art CNN models as well the compared benchmark algorithm.</a:t>
            </a: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endParaRPr lang="en-IE" dirty="0">
              <a:solidFill>
                <a:srgbClr val="333333"/>
              </a:solidFill>
              <a:latin typeface="Times New Roman" panose="02020603050405020304" pitchFamily="18" charset="0"/>
              <a:cs typeface="Times New Roman" panose="02020603050405020304" pitchFamily="18" charset="0"/>
            </a:endParaRPr>
          </a:p>
          <a:p>
            <a:r>
              <a:rPr lang="en-IE" dirty="0">
                <a:solidFill>
                  <a:schemeClr val="bg1">
                    <a:lumMod val="50000"/>
                    <a:lumOff val="50000"/>
                  </a:schemeClr>
                </a:solidFill>
                <a:latin typeface="Times New Roman" panose="02020603050405020304" pitchFamily="18" charset="0"/>
                <a:cs typeface="Times New Roman" panose="02020603050405020304" pitchFamily="18" charset="0"/>
              </a:rPr>
              <a:t>Das, A.K., Ghosh, S., Thunder, S. </a:t>
            </a:r>
            <a:r>
              <a:rPr lang="en-IE" i="1" dirty="0">
                <a:solidFill>
                  <a:schemeClr val="bg1">
                    <a:lumMod val="50000"/>
                    <a:lumOff val="50000"/>
                  </a:schemeClr>
                </a:solidFill>
                <a:latin typeface="Times New Roman" panose="02020603050405020304" pitchFamily="18" charset="0"/>
                <a:cs typeface="Times New Roman" panose="02020603050405020304" pitchFamily="18" charset="0"/>
              </a:rPr>
              <a:t>et al.</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 Automatic COVID-19 detection from X-ray images using ensemble learning with convolutional neural network. </a:t>
            </a:r>
            <a:r>
              <a:rPr lang="en-IE" i="1" dirty="0">
                <a:solidFill>
                  <a:schemeClr val="bg1">
                    <a:lumMod val="50000"/>
                    <a:lumOff val="50000"/>
                  </a:schemeClr>
                </a:solidFill>
                <a:latin typeface="Times New Roman" panose="02020603050405020304" pitchFamily="18" charset="0"/>
                <a:cs typeface="Times New Roman" panose="02020603050405020304" pitchFamily="18" charset="0"/>
              </a:rPr>
              <a:t>Pattern Anal </a:t>
            </a:r>
            <a:r>
              <a:rPr lang="en-IE" i="1" dirty="0" err="1">
                <a:solidFill>
                  <a:schemeClr val="bg1">
                    <a:lumMod val="50000"/>
                    <a:lumOff val="50000"/>
                  </a:schemeClr>
                </a:solidFill>
                <a:latin typeface="Times New Roman" panose="02020603050405020304" pitchFamily="18" charset="0"/>
                <a:cs typeface="Times New Roman" panose="02020603050405020304" pitchFamily="18" charset="0"/>
              </a:rPr>
              <a:t>Applic</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 </a:t>
            </a:r>
            <a:r>
              <a:rPr lang="en-IE" b="1" dirty="0">
                <a:solidFill>
                  <a:schemeClr val="bg1">
                    <a:lumMod val="50000"/>
                    <a:lumOff val="50000"/>
                  </a:schemeClr>
                </a:solidFill>
                <a:latin typeface="Times New Roman" panose="02020603050405020304" pitchFamily="18" charset="0"/>
                <a:cs typeface="Times New Roman" panose="02020603050405020304" pitchFamily="18" charset="0"/>
              </a:rPr>
              <a:t>24, </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1111–1124 (2021). https://</a:t>
            </a:r>
            <a:r>
              <a:rPr lang="en-IE" dirty="0" err="1">
                <a:solidFill>
                  <a:schemeClr val="bg1">
                    <a:lumMod val="50000"/>
                    <a:lumOff val="50000"/>
                  </a:schemeClr>
                </a:solidFill>
                <a:latin typeface="Times New Roman" panose="02020603050405020304" pitchFamily="18" charset="0"/>
                <a:cs typeface="Times New Roman" panose="02020603050405020304" pitchFamily="18" charset="0"/>
              </a:rPr>
              <a:t>doi.org</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/10.1007/s10044-021-00970-4</a:t>
            </a:r>
            <a:endParaRPr lang="en-US"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E774701-B838-AB40-98FB-10405F348E15}"/>
              </a:ext>
            </a:extLst>
          </p:cNvPr>
          <p:cNvPicPr>
            <a:picLocks noChangeAspect="1"/>
          </p:cNvPicPr>
          <p:nvPr/>
        </p:nvPicPr>
        <p:blipFill>
          <a:blip r:embed="rId2"/>
          <a:stretch>
            <a:fillRect/>
          </a:stretch>
        </p:blipFill>
        <p:spPr>
          <a:xfrm>
            <a:off x="94593" y="2832318"/>
            <a:ext cx="6947338" cy="3241075"/>
          </a:xfrm>
          <a:prstGeom prst="rect">
            <a:avLst/>
          </a:prstGeom>
        </p:spPr>
      </p:pic>
    </p:spTree>
    <p:extLst>
      <p:ext uri="{BB962C8B-B14F-4D97-AF65-F5344CB8AC3E}">
        <p14:creationId xmlns:p14="http://schemas.microsoft.com/office/powerpoint/2010/main" val="345041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5CA7EB-33E8-F244-AD02-694C101DA100}"/>
              </a:ext>
            </a:extLst>
          </p:cNvPr>
          <p:cNvSpPr/>
          <p:nvPr/>
        </p:nvSpPr>
        <p:spPr>
          <a:xfrm>
            <a:off x="0" y="633470"/>
            <a:ext cx="12192000" cy="5909310"/>
          </a:xfrm>
          <a:prstGeom prst="rect">
            <a:avLst/>
          </a:prstGeom>
        </p:spPr>
        <p:txBody>
          <a:bodyPr wrap="square">
            <a:spAutoFit/>
          </a:bodyPr>
          <a:lstStyle/>
          <a:p>
            <a:r>
              <a:rPr lang="en-IE" sz="3600" dirty="0">
                <a:latin typeface="Times New Roman" panose="02020603050405020304" pitchFamily="18" charset="0"/>
                <a:cs typeface="Times New Roman" panose="02020603050405020304" pitchFamily="18" charset="0"/>
              </a:rPr>
              <a:t>Genetic Algorithm</a:t>
            </a:r>
          </a:p>
          <a:p>
            <a:endParaRPr lang="en-IE" dirty="0">
              <a:solidFill>
                <a:srgbClr val="333333"/>
              </a:solidFill>
              <a:latin typeface="Times New Roman" panose="02020603050405020304" pitchFamily="18" charset="0"/>
              <a:cs typeface="Times New Roman" panose="02020603050405020304" pitchFamily="18" charset="0"/>
            </a:endParaRPr>
          </a:p>
          <a:p>
            <a:r>
              <a:rPr lang="en-IE" dirty="0">
                <a:latin typeface="Times New Roman" panose="02020603050405020304" pitchFamily="18" charset="0"/>
                <a:cs typeface="Times New Roman" panose="02020603050405020304" pitchFamily="18" charset="0"/>
              </a:rPr>
              <a:t>In this paper, a CNN model is used to build COVID-19 identification model using the chest X-ray images. 20-fold cross-validation is used to overcome the overfitting problem. A pretrained </a:t>
            </a:r>
            <a:r>
              <a:rPr lang="en-IE" dirty="0" err="1">
                <a:latin typeface="Times New Roman" panose="02020603050405020304" pitchFamily="18" charset="0"/>
                <a:cs typeface="Times New Roman" panose="02020603050405020304" pitchFamily="18" charset="0"/>
              </a:rPr>
              <a:t>GoogLeNet</a:t>
            </a:r>
            <a:r>
              <a:rPr lang="en-IE" dirty="0">
                <a:latin typeface="Times New Roman" panose="02020603050405020304" pitchFamily="18" charset="0"/>
                <a:cs typeface="Times New Roman" panose="02020603050405020304" pitchFamily="18" charset="0"/>
              </a:rPr>
              <a:t> is also considered for implementing the transfer learning (i.e., by replacing some sets of final network CNN layers). Finally, the </a:t>
            </a:r>
            <a:r>
              <a:rPr lang="en-IE" dirty="0" err="1">
                <a:latin typeface="Times New Roman" panose="02020603050405020304" pitchFamily="18" charset="0"/>
                <a:cs typeface="Times New Roman" panose="02020603050405020304" pitchFamily="18" charset="0"/>
              </a:rPr>
              <a:t>multiobjective</a:t>
            </a:r>
            <a:r>
              <a:rPr lang="en-IE" dirty="0">
                <a:latin typeface="Times New Roman" panose="02020603050405020304" pitchFamily="18" charset="0"/>
                <a:cs typeface="Times New Roman" panose="02020603050405020304" pitchFamily="18" charset="0"/>
              </a:rPr>
              <a:t> genetic algorithm is used for hyperparameter tuning of the COVID-19 identification model. Performance analysis revealed that the COVID-19 identification model attains significantly good performance than the competitive models. )</a:t>
            </a:r>
            <a:r>
              <a:rPr lang="en-IE" dirty="0" err="1">
                <a:latin typeface="Times New Roman" panose="02020603050405020304" pitchFamily="18" charset="0"/>
                <a:cs typeface="Times New Roman" panose="02020603050405020304" pitchFamily="18" charset="0"/>
              </a:rPr>
              <a:t>ie</a:t>
            </a:r>
            <a:r>
              <a:rPr lang="en-IE" dirty="0">
                <a:latin typeface="Times New Roman" panose="02020603050405020304" pitchFamily="18" charset="0"/>
                <a:cs typeface="Times New Roman" panose="02020603050405020304" pitchFamily="18" charset="0"/>
              </a:rPr>
              <a:t> proposed COVID-19 identification model offered training and testing accuracy up to 98.3827% and 94.9383%, respectively.</a:t>
            </a:r>
            <a:endParaRPr lang="en-IE" b="0" i="0" dirty="0">
              <a:solidFill>
                <a:srgbClr val="000000"/>
              </a:solidFill>
              <a:effectLst/>
              <a:latin typeface="Times New Roman" panose="02020603050405020304" pitchFamily="18" charset="0"/>
              <a:cs typeface="Times New Roman" panose="02020603050405020304" pitchFamily="18" charset="0"/>
            </a:endParaRPr>
          </a:p>
          <a:p>
            <a:r>
              <a:rPr lang="en-IE" b="0" i="0" dirty="0">
                <a:effectLst/>
                <a:latin typeface="Times New Roman" panose="02020603050405020304" pitchFamily="18" charset="0"/>
                <a:cs typeface="Times New Roman" panose="02020603050405020304" pitchFamily="18" charset="0"/>
              </a:rPr>
              <a:t>The proposed COVID-19 identification model offered training and testing accuracy up to  98.3827% and 94.9383, respectively.</a:t>
            </a:r>
          </a:p>
          <a:p>
            <a:endParaRPr lang="en-IE" dirty="0">
              <a:solidFill>
                <a:srgbClr val="000000"/>
              </a:solidFill>
              <a:latin typeface="Times New Roman" panose="02020603050405020304" pitchFamily="18" charset="0"/>
              <a:cs typeface="Times New Roman" panose="02020603050405020304" pitchFamily="18" charset="0"/>
            </a:endParaRPr>
          </a:p>
          <a:p>
            <a:endParaRPr lang="en-IE" dirty="0">
              <a:solidFill>
                <a:srgbClr val="000000"/>
              </a:solidFill>
              <a:latin typeface="Times New Roman" panose="02020603050405020304" pitchFamily="18" charset="0"/>
              <a:cs typeface="Times New Roman" panose="02020603050405020304" pitchFamily="18" charset="0"/>
            </a:endParaRPr>
          </a:p>
          <a:p>
            <a:endParaRPr lang="en-IE" dirty="0">
              <a:solidFill>
                <a:srgbClr val="000000"/>
              </a:solidFill>
              <a:latin typeface="Times New Roman" panose="02020603050405020304" pitchFamily="18" charset="0"/>
              <a:cs typeface="Times New Roman" panose="02020603050405020304" pitchFamily="18" charset="0"/>
            </a:endParaRPr>
          </a:p>
          <a:p>
            <a:endParaRPr lang="en-IE" dirty="0">
              <a:solidFill>
                <a:srgbClr val="000000"/>
              </a:solidFill>
              <a:latin typeface="Times New Roman" panose="02020603050405020304" pitchFamily="18" charset="0"/>
              <a:cs typeface="Times New Roman" panose="02020603050405020304" pitchFamily="18" charset="0"/>
            </a:endParaRPr>
          </a:p>
          <a:p>
            <a:endParaRPr lang="en-IE" dirty="0">
              <a:solidFill>
                <a:srgbClr val="000000"/>
              </a:solidFill>
              <a:latin typeface="Times New Roman" panose="02020603050405020304" pitchFamily="18" charset="0"/>
              <a:cs typeface="Times New Roman" panose="02020603050405020304" pitchFamily="18" charset="0"/>
            </a:endParaRPr>
          </a:p>
          <a:p>
            <a:endParaRPr lang="en-IE" dirty="0">
              <a:solidFill>
                <a:schemeClr val="bg1">
                  <a:lumMod val="50000"/>
                  <a:lumOff val="50000"/>
                </a:schemeClr>
              </a:solidFill>
              <a:latin typeface="Times New Roman" panose="02020603050405020304" pitchFamily="18" charset="0"/>
              <a:cs typeface="Times New Roman" panose="02020603050405020304" pitchFamily="18" charset="0"/>
            </a:endParaRPr>
          </a:p>
          <a:p>
            <a:r>
              <a:rPr lang="en-IE" dirty="0">
                <a:solidFill>
                  <a:schemeClr val="bg1">
                    <a:lumMod val="50000"/>
                    <a:lumOff val="50000"/>
                  </a:schemeClr>
                </a:solidFill>
                <a:latin typeface="Times New Roman" panose="02020603050405020304" pitchFamily="18" charset="0"/>
                <a:cs typeface="Times New Roman" panose="02020603050405020304" pitchFamily="18" charset="0"/>
              </a:rPr>
              <a:t>Prashant Kumar Shukla, </a:t>
            </a:r>
            <a:r>
              <a:rPr lang="en-IE" dirty="0" err="1">
                <a:solidFill>
                  <a:schemeClr val="bg1">
                    <a:lumMod val="50000"/>
                    <a:lumOff val="50000"/>
                  </a:schemeClr>
                </a:solidFill>
                <a:latin typeface="Times New Roman" panose="02020603050405020304" pitchFamily="18" charset="0"/>
                <a:cs typeface="Times New Roman" panose="02020603050405020304" pitchFamily="18" charset="0"/>
              </a:rPr>
              <a:t>Jasminder</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 Kaur Sandhu, Anamika </a:t>
            </a:r>
            <a:r>
              <a:rPr lang="en-IE" dirty="0" err="1">
                <a:solidFill>
                  <a:schemeClr val="bg1">
                    <a:lumMod val="50000"/>
                    <a:lumOff val="50000"/>
                  </a:schemeClr>
                </a:solidFill>
                <a:latin typeface="Times New Roman" panose="02020603050405020304" pitchFamily="18" charset="0"/>
                <a:cs typeface="Times New Roman" panose="02020603050405020304" pitchFamily="18" charset="0"/>
              </a:rPr>
              <a:t>Ahirwar</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 Deepika </a:t>
            </a:r>
            <a:r>
              <a:rPr lang="en-IE" dirty="0" err="1">
                <a:solidFill>
                  <a:schemeClr val="bg1">
                    <a:lumMod val="50000"/>
                    <a:lumOff val="50000"/>
                  </a:schemeClr>
                </a:solidFill>
                <a:latin typeface="Times New Roman" panose="02020603050405020304" pitchFamily="18" charset="0"/>
                <a:cs typeface="Times New Roman" panose="02020603050405020304" pitchFamily="18" charset="0"/>
              </a:rPr>
              <a:t>Ghai</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 </a:t>
            </a:r>
            <a:r>
              <a:rPr lang="en-IE" dirty="0" err="1">
                <a:solidFill>
                  <a:schemeClr val="bg1">
                    <a:lumMod val="50000"/>
                    <a:lumOff val="50000"/>
                  </a:schemeClr>
                </a:solidFill>
                <a:latin typeface="Times New Roman" panose="02020603050405020304" pitchFamily="18" charset="0"/>
                <a:cs typeface="Times New Roman" panose="02020603050405020304" pitchFamily="18" charset="0"/>
              </a:rPr>
              <a:t>Priti</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 </a:t>
            </a:r>
            <a:r>
              <a:rPr lang="en-IE" dirty="0" err="1">
                <a:solidFill>
                  <a:schemeClr val="bg1">
                    <a:lumMod val="50000"/>
                    <a:lumOff val="50000"/>
                  </a:schemeClr>
                </a:solidFill>
                <a:latin typeface="Times New Roman" panose="02020603050405020304" pitchFamily="18" charset="0"/>
                <a:cs typeface="Times New Roman" panose="02020603050405020304" pitchFamily="18" charset="0"/>
              </a:rPr>
              <a:t>Maheshwary</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 Piyush Kumar Shukla, "</a:t>
            </a:r>
            <a:r>
              <a:rPr lang="en-IE" dirty="0" err="1">
                <a:solidFill>
                  <a:schemeClr val="bg1">
                    <a:lumMod val="50000"/>
                    <a:lumOff val="50000"/>
                  </a:schemeClr>
                </a:solidFill>
                <a:latin typeface="Times New Roman" panose="02020603050405020304" pitchFamily="18" charset="0"/>
                <a:cs typeface="Times New Roman" panose="02020603050405020304" pitchFamily="18" charset="0"/>
              </a:rPr>
              <a:t>Multiobjective</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 Genetic Algorithm and Convolutional Neural Network Based COVID-19 Identification in Chest X-Ray Images", Mathematical Problems in Engineering, vol. 2021, Article ID 7804540, 9 pages, 2021. https://</a:t>
            </a:r>
            <a:r>
              <a:rPr lang="en-IE" dirty="0" err="1">
                <a:solidFill>
                  <a:schemeClr val="bg1">
                    <a:lumMod val="50000"/>
                    <a:lumOff val="50000"/>
                  </a:schemeClr>
                </a:solidFill>
                <a:latin typeface="Times New Roman" panose="02020603050405020304" pitchFamily="18" charset="0"/>
                <a:cs typeface="Times New Roman" panose="02020603050405020304" pitchFamily="18" charset="0"/>
              </a:rPr>
              <a:t>doi.org</a:t>
            </a:r>
            <a:r>
              <a:rPr lang="en-IE" dirty="0">
                <a:solidFill>
                  <a:schemeClr val="bg1">
                    <a:lumMod val="50000"/>
                    <a:lumOff val="50000"/>
                  </a:schemeClr>
                </a:solidFill>
                <a:latin typeface="Times New Roman" panose="02020603050405020304" pitchFamily="18" charset="0"/>
                <a:cs typeface="Times New Roman" panose="02020603050405020304" pitchFamily="18" charset="0"/>
              </a:rPr>
              <a:t>/10.1155/2021/7804540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84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2EC26C-E868-9745-8650-085CA7532DB0}"/>
              </a:ext>
            </a:extLst>
          </p:cNvPr>
          <p:cNvSpPr/>
          <p:nvPr/>
        </p:nvSpPr>
        <p:spPr>
          <a:xfrm>
            <a:off x="4376980" y="381298"/>
            <a:ext cx="3438057" cy="923330"/>
          </a:xfrm>
          <a:prstGeom prst="rect">
            <a:avLst/>
          </a:prstGeom>
          <a:noFill/>
        </p:spPr>
        <p:txBody>
          <a:bodyPr wrap="none" lIns="91440" tIns="45720" rIns="91440" bIns="45720">
            <a:spAutoFit/>
          </a:bodyPr>
          <a:lstStyle/>
          <a:p>
            <a:pPr algn="ctr"/>
            <a:r>
              <a:rPr lang="en-GB"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Differences</a:t>
            </a:r>
          </a:p>
        </p:txBody>
      </p:sp>
      <p:sp>
        <p:nvSpPr>
          <p:cNvPr id="3" name="Rectangle 2">
            <a:extLst>
              <a:ext uri="{FF2B5EF4-FFF2-40B4-BE49-F238E27FC236}">
                <a16:creationId xmlns:a16="http://schemas.microsoft.com/office/drawing/2014/main" id="{508F3815-73A3-CC43-936B-E7ED7755B5BD}"/>
              </a:ext>
            </a:extLst>
          </p:cNvPr>
          <p:cNvSpPr/>
          <p:nvPr/>
        </p:nvSpPr>
        <p:spPr>
          <a:xfrm>
            <a:off x="0" y="1213723"/>
            <a:ext cx="12192000" cy="5262979"/>
          </a:xfrm>
          <a:prstGeom prst="rect">
            <a:avLst/>
          </a:prstGeom>
          <a:noFill/>
        </p:spPr>
        <p:txBody>
          <a:bodyPr wrap="square" lIns="91440" tIns="45720" rIns="91440" bIns="45720">
            <a:spAutoFit/>
          </a:bodyPr>
          <a:lstStyle/>
          <a:p>
            <a:pPr marL="457200" indent="-457200" algn="just">
              <a:buFont typeface="Arial" panose="020B0604020202020204" pitchFamily="34" charset="0"/>
              <a:buChar char="•"/>
            </a:pPr>
            <a:endParaRPr lang="en-GB" sz="2800" b="0" cap="none" spc="0" dirty="0">
              <a:ln w="0"/>
              <a:effectLst/>
            </a:endParaRPr>
          </a:p>
          <a:p>
            <a:pPr marL="457200" indent="-457200" algn="just">
              <a:buFont typeface="Arial" panose="020B0604020202020204" pitchFamily="34" charset="0"/>
              <a:buChar char="•"/>
            </a:pPr>
            <a:r>
              <a:rPr lang="en-GB" sz="2800" b="0" cap="none" spc="0" dirty="0">
                <a:ln w="0"/>
                <a:effectLst/>
              </a:rPr>
              <a:t>CNNs:</a:t>
            </a:r>
          </a:p>
          <a:p>
            <a:pPr marL="914400" lvl="1" indent="-457200" algn="just">
              <a:buFont typeface="Arial" panose="020B0604020202020204" pitchFamily="34" charset="0"/>
              <a:buChar char="•"/>
            </a:pPr>
            <a:r>
              <a:rPr lang="en-GB" sz="2800" b="0" cap="none" spc="0" dirty="0">
                <a:ln w="0"/>
                <a:effectLst/>
              </a:rPr>
              <a:t>Image size</a:t>
            </a:r>
          </a:p>
          <a:p>
            <a:pPr marL="914400" lvl="1" indent="-457200" algn="just">
              <a:buFont typeface="Arial" panose="020B0604020202020204" pitchFamily="34" charset="0"/>
              <a:buChar char="•"/>
            </a:pPr>
            <a:r>
              <a:rPr lang="en-GB" sz="2800" dirty="0">
                <a:ln w="0"/>
              </a:rPr>
              <a:t>No pre-processing</a:t>
            </a:r>
          </a:p>
          <a:p>
            <a:pPr marL="457200" indent="-457200" algn="just">
              <a:buFont typeface="Arial" panose="020B0604020202020204" pitchFamily="34" charset="0"/>
              <a:buChar char="•"/>
            </a:pPr>
            <a:r>
              <a:rPr lang="en-GB" sz="2800" b="0" cap="none" spc="0" dirty="0">
                <a:ln w="0"/>
                <a:effectLst/>
              </a:rPr>
              <a:t>Ensemble:</a:t>
            </a:r>
          </a:p>
          <a:p>
            <a:pPr marL="914400" lvl="1" indent="-457200" algn="just">
              <a:buFont typeface="Arial" panose="020B0604020202020204" pitchFamily="34" charset="0"/>
              <a:buChar char="•"/>
            </a:pPr>
            <a:r>
              <a:rPr lang="en-GB" sz="2800" dirty="0">
                <a:ln w="0"/>
              </a:rPr>
              <a:t>Different base learners</a:t>
            </a:r>
          </a:p>
          <a:p>
            <a:pPr marL="914400" lvl="1" indent="-457200" algn="just">
              <a:buFont typeface="Arial" panose="020B0604020202020204" pitchFamily="34" charset="0"/>
              <a:buChar char="•"/>
            </a:pPr>
            <a:r>
              <a:rPr lang="en-GB" sz="2800" b="0" cap="none" spc="0" dirty="0">
                <a:ln w="0"/>
                <a:effectLst/>
              </a:rPr>
              <a:t>Using direct SoftMax average</a:t>
            </a:r>
          </a:p>
          <a:p>
            <a:pPr marL="914400" lvl="1" indent="-457200" algn="just">
              <a:buFont typeface="Arial" panose="020B0604020202020204" pitchFamily="34" charset="0"/>
              <a:buChar char="•"/>
            </a:pPr>
            <a:r>
              <a:rPr lang="en-GB" sz="2800" b="0" cap="none" spc="0" dirty="0">
                <a:ln w="0"/>
                <a:effectLst/>
              </a:rPr>
              <a:t>Using complex NN as ensemble</a:t>
            </a:r>
          </a:p>
          <a:p>
            <a:pPr marL="457200" indent="-457200" algn="just">
              <a:buFont typeface="Arial" panose="020B0604020202020204" pitchFamily="34" charset="0"/>
              <a:buChar char="•"/>
            </a:pPr>
            <a:r>
              <a:rPr lang="en-GB" sz="2800" b="0" cap="none" spc="0" dirty="0">
                <a:ln w="0"/>
                <a:effectLst/>
              </a:rPr>
              <a:t>Genetic Algorithm:</a:t>
            </a:r>
          </a:p>
          <a:p>
            <a:pPr marL="914400" lvl="1" indent="-457200" algn="just">
              <a:buFont typeface="Arial" panose="020B0604020202020204" pitchFamily="34" charset="0"/>
              <a:buChar char="•"/>
            </a:pPr>
            <a:r>
              <a:rPr lang="en-GB" sz="2800" dirty="0">
                <a:ln w="0"/>
              </a:rPr>
              <a:t>Optimize all the weights of the network instead of the final layers</a:t>
            </a:r>
          </a:p>
          <a:p>
            <a:pPr marL="914400" lvl="1" indent="-457200" algn="just">
              <a:buFont typeface="Arial" panose="020B0604020202020204" pitchFamily="34" charset="0"/>
              <a:buChar char="•"/>
            </a:pPr>
            <a:r>
              <a:rPr lang="en-GB" sz="2800" dirty="0">
                <a:ln w="0"/>
              </a:rPr>
              <a:t>NEAT </a:t>
            </a:r>
          </a:p>
          <a:p>
            <a:pPr marL="457200" indent="-457200" algn="just">
              <a:buFont typeface="Arial" panose="020B0604020202020204" pitchFamily="34" charset="0"/>
              <a:buChar char="•"/>
            </a:pPr>
            <a:r>
              <a:rPr lang="en-GB" sz="2800" dirty="0">
                <a:ln w="0"/>
              </a:rPr>
              <a:t>Perceiver	</a:t>
            </a:r>
          </a:p>
        </p:txBody>
      </p:sp>
    </p:spTree>
    <p:extLst>
      <p:ext uri="{BB962C8B-B14F-4D97-AF65-F5344CB8AC3E}">
        <p14:creationId xmlns:p14="http://schemas.microsoft.com/office/powerpoint/2010/main" val="3072649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{8AA356D4-044E-5C40-AB61-169F79B82AF5}tf10001058</Template>
  <TotalTime>296</TotalTime>
  <Words>1150</Words>
  <Application>Microsoft Macintosh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Raghavan</dc:creator>
  <cp:lastModifiedBy>Srinivasa Raghavan</cp:lastModifiedBy>
  <cp:revision>48</cp:revision>
  <dcterms:created xsi:type="dcterms:W3CDTF">2021-09-07T06:41:30Z</dcterms:created>
  <dcterms:modified xsi:type="dcterms:W3CDTF">2021-09-07T11:37:42Z</dcterms:modified>
</cp:coreProperties>
</file>