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03C25-3F64-4812-85E0-87D1EC028D40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C2A03-1CED-4B4A-9AF7-01AD56F41C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97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3545-14E8-4F2F-107A-2936C8545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86473-70E1-4C6C-2050-D8EBC3D16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6CB7C-CA3A-23F7-936C-9DFE4890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30FB-3DEE-41BC-BD3D-4558AE683F2C}" type="datetime1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85AD-D113-1E7E-508C-C59DBEB4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17FC4-D0A7-6CF8-1FDF-39B4BC7F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1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0ECF-41DA-0694-1E11-9F8961DD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1C38D-2823-5284-AE53-CD97D444C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0117-5E71-5E79-3A0A-BA7A1369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1772-4B09-4FEB-AA51-92682DC58D18}" type="datetime1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2AFB3-9468-87AA-FF2A-0884B49F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6F03-B89E-6CEC-C4AB-E93278CF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54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39556-12F1-C95C-C09E-67D3B956B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5EC09-B6AF-D383-ABC1-4C2CD2B8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8355-1B51-AEA5-4908-2E1FD306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3F4F-C972-4AAA-8A0F-9E339D9F6DBA}" type="datetime1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377BC-91C3-87EE-E655-C5D09769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E0855-19AA-5173-72AA-947D29B2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14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1CAF-C88B-3EC0-FCFE-ADB20939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8B44-347B-8BE0-C27A-A0E7096B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EAAA-B326-4129-0617-0D39EA97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F2CD-56D2-418E-85D7-4C962DA8E8A1}" type="datetime1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9EEB-1A7F-0601-D2AD-ACD97A19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34AB6-E5E8-618A-8026-C095A22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4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4C0E-9D6A-E8D5-0228-6593C10F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750A4-AA8D-5E8F-65A1-B5CD9B6D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868E-0513-BF52-FF00-B8E6A822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51E-2201-40F6-8BE8-E2D755AA178B}" type="datetime1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1E29-AD59-30F7-995B-670C6CF2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D4575-A18C-4157-2DC8-31BA5B87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53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757B-D7EC-5F91-6166-D0B2D795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4BC4-CEFA-6701-0741-21B5BF4CB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F2CD-586D-3776-7905-7BD4D416C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97C0-C67F-7105-D85E-09B4EBF2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8F70-B72E-42ED-9072-8A775AAAC4F1}" type="datetime1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0E95D-4A59-FBA0-706D-29338F41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79B1C-4C99-15E0-6B25-D7FEB856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01D6-3647-5E1C-66DA-668C14A5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CDB1-C655-7A9A-5518-9E89EBECF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64B20-C996-2BF9-220E-6E4E0C435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2E103-9A98-BBA5-E231-157548FB9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F9A4C-26B1-B030-0509-44D7691B1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8C853-0213-45B4-5EAD-26ABCB56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7391-7E32-4FF1-969B-1DC83DE61D19}" type="datetime1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ECC3B-0A2F-C2D6-D1D6-584F79F8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97350-0A90-2086-5B7D-339653B3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00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0E32-93E2-C163-2E9B-1EB377AB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CAD89-7236-C7C3-95AF-286BAED4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355A-CA33-4118-A650-F90161863110}" type="datetime1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B99EB-973A-A349-65E9-F7AEC159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28A9E-3F84-CCEC-7FA6-706FE195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56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C9A91-8563-D641-3F3F-EB05927D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0888-4746-43DA-AC6D-C1730461F3AD}" type="datetime1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60AE1-644D-90CA-8F3F-0EE279B0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5601F-6121-40EB-83A9-FB8A3B6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24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6957-4857-D229-4EE3-07B93A5A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CE92-27B9-C3DF-8D95-C8199A96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58464-654B-8B84-AC26-C63EAB7D2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6BF83-4ADC-4B40-243A-62735B6C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9A6D-BA09-4082-A0BE-78E8D63DAB3E}" type="datetime1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B13C1-1FF7-A7E0-EB5C-D2D8215E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54E30-B78C-A967-C7AA-701B1AF2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6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90BE-7BD9-8E26-F16D-1D1EFB09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9B9D0-68F2-AF5F-ED6D-13B834274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8B78F-620F-CF9B-0C1E-2F1ED3FE0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BEEF0-83C5-A3C7-05E9-F96F69F0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DFA2-078C-4F8A-8E15-D006A34EF76D}" type="datetime1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FE12B-9B94-B7DF-0F04-CCA88B35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F94E5-0DFF-FB66-8236-8F7CEE36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5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C607A-02C7-564B-5677-A0CB04B7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10FD8-8D29-D359-D398-4648AA186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E2BD-F149-0E56-8422-CB3F4158B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F838-8663-4B21-8854-7975AB4D012B}" type="datetime1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BCCE5-3B52-4078-1844-A7E81181C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08815-90C6-3E36-72EE-D826C8A07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9946-3172-40B6-81A6-4753B2221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09060-4615-A110-94AE-3F1763748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Firewall</a:t>
            </a:r>
            <a:endParaRPr lang="en-IN" dirty="0">
              <a:latin typeface="+mn-lt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58C24AF-B0D8-2E0F-256B-BCAF33C59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Network Security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818A04-C969-BB1C-1BF8-717AB87A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83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844F-D9DF-D4A9-634E-2CA844B4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7391"/>
            <a:ext cx="10515600" cy="65044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TCP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FE93D-B6A5-31ED-7902-C3EC4C2D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074656"/>
            <a:ext cx="10514012" cy="547697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Definition:</a:t>
            </a:r>
            <a:r>
              <a:rPr lang="en-US" sz="2400" dirty="0"/>
              <a:t> The TCP segment header contains essential control information for managing data transmission within TCP/IP networks.</a:t>
            </a:r>
          </a:p>
          <a:p>
            <a:pPr marL="0" indent="0">
              <a:buNone/>
            </a:pPr>
            <a:r>
              <a:rPr lang="en-US" sz="2400" b="1" dirty="0"/>
              <a:t>Key Fields:</a:t>
            </a:r>
            <a:endParaRPr lang="en-US" sz="2400" dirty="0"/>
          </a:p>
          <a:p>
            <a:r>
              <a:rPr lang="en-US" sz="2400" b="1" dirty="0"/>
              <a:t>Source Port:</a:t>
            </a:r>
            <a:r>
              <a:rPr lang="en-US" sz="2400" dirty="0"/>
              <a:t> Identifies the port number of the sender for routing purposes.</a:t>
            </a:r>
          </a:p>
          <a:p>
            <a:r>
              <a:rPr lang="en-US" sz="2400" b="1" dirty="0"/>
              <a:t>Destination Port:</a:t>
            </a:r>
            <a:r>
              <a:rPr lang="en-US" sz="2400" dirty="0"/>
              <a:t> Specifies the port number of the receiver for data delivery.</a:t>
            </a:r>
          </a:p>
          <a:p>
            <a:r>
              <a:rPr lang="en-US" sz="2400" b="1" dirty="0"/>
              <a:t>Sequence Number:</a:t>
            </a:r>
            <a:r>
              <a:rPr lang="en-US" sz="2400" dirty="0"/>
              <a:t> Indicates the position of data in the segment to maintain correct order.</a:t>
            </a:r>
          </a:p>
          <a:p>
            <a:r>
              <a:rPr lang="en-US" sz="2400" b="1" dirty="0"/>
              <a:t>Acknowledgment Number:</a:t>
            </a:r>
            <a:r>
              <a:rPr lang="en-US" sz="2400" dirty="0"/>
              <a:t> Confirms receipt of data and indicates the next expected byte.</a:t>
            </a:r>
          </a:p>
          <a:p>
            <a:r>
              <a:rPr lang="en-US" sz="2400" b="1" dirty="0"/>
              <a:t>Flags:</a:t>
            </a:r>
            <a:r>
              <a:rPr lang="en-US" sz="2400" dirty="0"/>
              <a:t> Control flags manage connection state and data flow.</a:t>
            </a:r>
          </a:p>
          <a:p>
            <a:r>
              <a:rPr lang="en-US" sz="2400" b="1" dirty="0"/>
              <a:t>Usage: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Facilitates reliable and ordered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Manages connection establishment, data transfer, and termination.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Optimizes data flow with dynamic window size adjustments based on network conditions.</a:t>
            </a: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58C45-71A0-B815-08E1-27779E05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85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82F3-1216-2718-25A4-E02C86D8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3411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Basic Firewall Configuration in linux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762B-E001-150F-0015-480D8DE7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11</a:t>
            </a:fld>
            <a:endParaRPr lang="en-IN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D6FF13-F354-9CF1-B154-94D8ADA41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03313"/>
            <a:ext cx="10514012" cy="50863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Using `iptables`:</a:t>
            </a:r>
          </a:p>
          <a:p>
            <a:pPr>
              <a:lnSpc>
                <a:spcPct val="100000"/>
              </a:lnSpc>
            </a:pPr>
            <a:r>
              <a:rPr lang="en-IN" dirty="0"/>
              <a:t>sudo iptables -P INPUT DROP</a:t>
            </a:r>
          </a:p>
          <a:p>
            <a:pPr>
              <a:lnSpc>
                <a:spcPct val="100000"/>
              </a:lnSpc>
            </a:pPr>
            <a:r>
              <a:rPr lang="en-IN" dirty="0"/>
              <a:t>sudo iptables -P FORWARD DROP</a:t>
            </a:r>
          </a:p>
          <a:p>
            <a:pPr>
              <a:lnSpc>
                <a:spcPct val="100000"/>
              </a:lnSpc>
            </a:pPr>
            <a:r>
              <a:rPr lang="en-IN" dirty="0"/>
              <a:t>sudo iptables -P OUTPUT ACCEPT</a:t>
            </a:r>
          </a:p>
          <a:p>
            <a:pPr>
              <a:lnSpc>
                <a:spcPct val="100000"/>
              </a:lnSpc>
            </a:pPr>
            <a:r>
              <a:rPr lang="en-IN" dirty="0"/>
              <a:t>sudo iptables -A INPUT -i lo -j ACCEPT</a:t>
            </a:r>
          </a:p>
          <a:p>
            <a:pPr>
              <a:lnSpc>
                <a:spcPct val="100000"/>
              </a:lnSpc>
            </a:pPr>
            <a:r>
              <a:rPr lang="en-IN" dirty="0"/>
              <a:t>sudo iptables -A INPUT -m conntrack --ctstate ESTABLISHED,RELATED -j ACCEPT</a:t>
            </a:r>
          </a:p>
          <a:p>
            <a:pPr>
              <a:lnSpc>
                <a:spcPct val="100000"/>
              </a:lnSpc>
            </a:pPr>
            <a:r>
              <a:rPr lang="en-IN" dirty="0"/>
              <a:t>sudo iptables -A INPUT -p tcp --dport 22 -j ACCEPT</a:t>
            </a:r>
          </a:p>
          <a:p>
            <a:pPr>
              <a:lnSpc>
                <a:spcPct val="100000"/>
              </a:lnSpc>
            </a:pPr>
            <a:r>
              <a:rPr lang="en-IN" dirty="0"/>
              <a:t>sudo sh -c "iptables-save &gt;</a:t>
            </a:r>
          </a:p>
        </p:txBody>
      </p:sp>
    </p:spTree>
    <p:extLst>
      <p:ext uri="{BB962C8B-B14F-4D97-AF65-F5344CB8AC3E}">
        <p14:creationId xmlns:p14="http://schemas.microsoft.com/office/powerpoint/2010/main" val="230477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DABE-A8D4-3DBB-08CF-1569A169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0583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BA69C-7FDF-4FE8-3BA0-C6C95C4F4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40642"/>
            <a:ext cx="10514012" cy="5420413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US" sz="2200" b="1" dirty="0"/>
              <a:t>Strengthening Network Security with Firewalls</a:t>
            </a:r>
            <a:endParaRPr lang="en-US" sz="2200" dirty="0"/>
          </a:p>
          <a:p>
            <a:r>
              <a:rPr lang="en-US" sz="2200" b="1" dirty="0"/>
              <a:t>Essential Security Shield:</a:t>
            </a:r>
            <a:r>
              <a:rPr lang="en-US" sz="2200" dirty="0"/>
              <a:t> Firewalls are crucial shields that protect networks from unauthorized access and potential threats.</a:t>
            </a:r>
          </a:p>
          <a:p>
            <a:r>
              <a:rPr lang="en-US" sz="2200" b="1" dirty="0"/>
              <a:t>Effective Traffic Control:</a:t>
            </a:r>
            <a:r>
              <a:rPr lang="en-US" sz="2200" dirty="0"/>
              <a:t> They regulate and filter network traffic based on set rules, ensuring only safe and authorized data flows through.</a:t>
            </a:r>
          </a:p>
          <a:p>
            <a:r>
              <a:rPr lang="en-US" sz="2200" b="1" dirty="0"/>
              <a:t>Flexible and Scalable:</a:t>
            </a:r>
            <a:r>
              <a:rPr lang="en-US" sz="2200" dirty="0"/>
              <a:t> Firewalls offer flexibility to adapt security measures and scale protection as network demands evolve.</a:t>
            </a:r>
          </a:p>
          <a:p>
            <a:r>
              <a:rPr lang="en-US" sz="2200" b="1" dirty="0"/>
              <a:t>Enhanced Performance:</a:t>
            </a:r>
            <a:r>
              <a:rPr lang="en-US" sz="2200" dirty="0"/>
              <a:t> By managing internet traffic types like browsing, file transfers, and domain queries, firewalls optimize network speed and reliability.</a:t>
            </a:r>
          </a:p>
          <a:p>
            <a:r>
              <a:rPr lang="en-US" sz="2200" b="1" dirty="0"/>
              <a:t>Integration with Linux:</a:t>
            </a:r>
            <a:r>
              <a:rPr lang="en-US" sz="2200" dirty="0"/>
              <a:t> Leveraging tools like iptables and nftables in Linux environments enables robust firewall setup and management.</a:t>
            </a:r>
          </a:p>
          <a:p>
            <a:r>
              <a:rPr lang="en-US" sz="2200" b="1" dirty="0"/>
              <a:t>Best Practices for Security:</a:t>
            </a:r>
            <a:r>
              <a:rPr lang="en-US" sz="2200" dirty="0"/>
              <a:t> Regular updates, continuous monitoring, and policy reviews are essential to maintain strong firewall defenses against emerging cyber threats.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A09AC-6EAB-D99C-7D5A-79813CE4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1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6736-E64D-42A4-A88E-7815C1F5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283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Table of Contents</a:t>
            </a:r>
            <a:endParaRPr lang="en-IN" sz="40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AB997-ED5F-A5F9-FA37-6FB2A22F0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1234912"/>
            <a:ext cx="10515599" cy="46309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 to Firewalls</a:t>
            </a:r>
          </a:p>
          <a:p>
            <a:r>
              <a:rPr lang="en-US" dirty="0"/>
              <a:t>Basic Terminology</a:t>
            </a:r>
          </a:p>
          <a:p>
            <a:r>
              <a:rPr lang="en-US" dirty="0"/>
              <a:t>IP Address</a:t>
            </a:r>
          </a:p>
          <a:p>
            <a:r>
              <a:rPr lang="en-US" dirty="0"/>
              <a:t>LAN</a:t>
            </a:r>
          </a:p>
          <a:p>
            <a:r>
              <a:rPr lang="en-US" dirty="0"/>
              <a:t>WAN</a:t>
            </a:r>
          </a:p>
          <a:p>
            <a:r>
              <a:rPr lang="en-US" dirty="0"/>
              <a:t>Internet Traffic types</a:t>
            </a:r>
          </a:p>
          <a:p>
            <a:r>
              <a:rPr lang="en-US" dirty="0"/>
              <a:t>IP Header</a:t>
            </a:r>
          </a:p>
          <a:p>
            <a:r>
              <a:rPr lang="en-US" dirty="0"/>
              <a:t>TCP Header</a:t>
            </a:r>
          </a:p>
          <a:p>
            <a:r>
              <a:rPr lang="en-US" dirty="0"/>
              <a:t>Basic Firewall Configuration in Linux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3B20C-3A10-B2DC-5439-05C7C9E8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11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7A5F-4A0E-B557-5E3E-3ABF1ABB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55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Introduction to Firewalls</a:t>
            </a:r>
            <a:endParaRPr lang="en-IN" sz="4000" dirty="0"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68B80A-A281-D1F3-933F-8646B2873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1211293"/>
            <a:ext cx="1043704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firewall is a network security device or software that monitors and controls incoming and outgoing network traffic based on predetermined security rules.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 Establishes a barrier between a trusted internal network and untrusted external networks to protect against unauthorized access, cyberattacks, and data breaches.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Types: Hardware-based, software-based, or a combination of both.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Commonly used to enforce security policies and manage traffic flow within internal networks</a:t>
            </a:r>
            <a:r>
              <a:rPr lang="en-US" sz="1400" dirty="0"/>
              <a:t>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Benefits</a:t>
            </a:r>
            <a:r>
              <a:rPr lang="en-US" sz="2000" dirty="0"/>
              <a:t>: Protects against unauthorized access, monitors traffic, and can block malicious content.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DFB6D-2DAD-4402-1B72-A3551E7D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6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CB53-85AC-F04D-15BF-A8E59101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895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+mn-lt"/>
              </a:rPr>
              <a:t>Basic Terminology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02FB-C1C5-B077-69B9-731C3E0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4</a:t>
            </a:fld>
            <a:endParaRPr lang="en-IN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04D48A3-3ED0-CA2F-0BE1-0AF914B975F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9788" y="1105398"/>
            <a:ext cx="11293348" cy="530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Packet Filtering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Allowing or blocking data packets based on security rules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Stateful Inspection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Monitoring active connections and making security decisions based on the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traffic's context.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Proxy Firewall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Acts as a middleman between your device and the internet, inspecting all data passing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Next-Generation Firewall (NGFW)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An advanced firewall with extra features like application control and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threat prevention.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Intrusion Detection System (IDS)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Monitors network traffic for suspicious activity and alerts you.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Intrusion Prevention System (IPS)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Detects and takes action to stop suspicious activity.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Virtual Private Network (VPN)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Creates a secure, encrypted connection over the internet, protecting your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/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and privacy.</a:t>
            </a:r>
          </a:p>
        </p:txBody>
      </p:sp>
    </p:spTree>
    <p:extLst>
      <p:ext uri="{BB962C8B-B14F-4D97-AF65-F5344CB8AC3E}">
        <p14:creationId xmlns:p14="http://schemas.microsoft.com/office/powerpoint/2010/main" val="34322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1692-2232-61AC-9E62-4CBE5EEA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73" y="365125"/>
            <a:ext cx="10591015" cy="56812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IP Address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0C0AE-1494-DDF8-A025-448F3FDC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373" y="933254"/>
            <a:ext cx="10589427" cy="5788221"/>
          </a:xfrm>
        </p:spPr>
        <p:txBody>
          <a:bodyPr>
            <a:normAutofit fontScale="40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5000" dirty="0"/>
              <a:t> An IP (Internet Protocol) address is a unique numerical label assigned to each device connected to a computer network that uses the Internet Protocol for communication.</a:t>
            </a:r>
          </a:p>
          <a:p>
            <a:r>
              <a:rPr lang="en-US" sz="5000" b="1" dirty="0"/>
              <a:t>Types of IP Addresses:</a:t>
            </a:r>
            <a:endParaRPr lang="en-US" sz="5000" dirty="0"/>
          </a:p>
          <a:p>
            <a:pPr lvl="1"/>
            <a:r>
              <a:rPr lang="en-US" sz="5000" b="1" dirty="0"/>
              <a:t>IPv4:</a:t>
            </a:r>
            <a:r>
              <a:rPr lang="en-US" sz="5000" dirty="0"/>
              <a:t> Common format like 192.168.1.1.</a:t>
            </a:r>
          </a:p>
          <a:p>
            <a:pPr lvl="1"/>
            <a:r>
              <a:rPr lang="en-US" sz="5000" b="1" dirty="0"/>
              <a:t>IPv6:</a:t>
            </a:r>
            <a:r>
              <a:rPr lang="en-US" sz="5000" dirty="0"/>
              <a:t> Longer addresses such as 2001:0db8:85a3:0000:0000:8a2e:0370:7334.</a:t>
            </a:r>
          </a:p>
          <a:p>
            <a:r>
              <a:rPr lang="en-US" sz="5000" b="1" dirty="0"/>
              <a:t>Role in Firewall Setup:</a:t>
            </a:r>
            <a:endParaRPr lang="en-US" sz="5000" dirty="0"/>
          </a:p>
          <a:p>
            <a:pPr lvl="1"/>
            <a:r>
              <a:rPr lang="en-US" sz="5000" b="1" dirty="0"/>
              <a:t>Identification:</a:t>
            </a:r>
            <a:r>
              <a:rPr lang="en-US" sz="5000" dirty="0"/>
              <a:t> They identify devices trying to access the network.</a:t>
            </a:r>
          </a:p>
          <a:p>
            <a:pPr lvl="1"/>
            <a:r>
              <a:rPr lang="en-US" sz="5000" b="1" dirty="0"/>
              <a:t>Access Control:</a:t>
            </a:r>
            <a:r>
              <a:rPr lang="en-US" sz="5000" dirty="0"/>
              <a:t> Firewalls use IP addresses to decide which traffic to allow or block.</a:t>
            </a:r>
          </a:p>
          <a:p>
            <a:r>
              <a:rPr lang="en-US" sz="5000" b="1" dirty="0"/>
              <a:t>Examples of Use:</a:t>
            </a:r>
            <a:endParaRPr lang="en-US" sz="5000" dirty="0"/>
          </a:p>
          <a:p>
            <a:pPr lvl="1"/>
            <a:r>
              <a:rPr lang="en-US" sz="5000" b="1" dirty="0"/>
              <a:t>Allow List:</a:t>
            </a:r>
            <a:r>
              <a:rPr lang="en-US" sz="5000" dirty="0"/>
              <a:t> Let in traffic only from trusted sources.</a:t>
            </a:r>
          </a:p>
          <a:p>
            <a:pPr lvl="1"/>
            <a:r>
              <a:rPr lang="en-US" sz="5000" b="1" dirty="0"/>
              <a:t>Block List:</a:t>
            </a:r>
            <a:r>
              <a:rPr lang="en-US" sz="5000" dirty="0"/>
              <a:t> Stop traffic from known risky sources.</a:t>
            </a:r>
          </a:p>
          <a:p>
            <a:r>
              <a:rPr lang="en-US" sz="5000" b="1" dirty="0"/>
              <a:t>Security Measures:</a:t>
            </a:r>
            <a:endParaRPr lang="en-US" sz="5000" dirty="0"/>
          </a:p>
          <a:p>
            <a:pPr lvl="1"/>
            <a:r>
              <a:rPr lang="en-US" sz="5000" b="1" dirty="0"/>
              <a:t>Regular Updates:</a:t>
            </a:r>
            <a:r>
              <a:rPr lang="en-US" sz="5000" dirty="0"/>
              <a:t> Keep lists of IP addresses and firewall rules current.</a:t>
            </a:r>
          </a:p>
          <a:p>
            <a:pPr lvl="1"/>
            <a:r>
              <a:rPr lang="en-US" sz="5000" b="1" dirty="0"/>
              <a:t>Monitoring:</a:t>
            </a:r>
            <a:r>
              <a:rPr lang="en-US" sz="5000" dirty="0"/>
              <a:t> Watch network traffic for signs of trouble.</a:t>
            </a:r>
          </a:p>
          <a:p>
            <a:r>
              <a:rPr lang="en-US" sz="5000" b="1" dirty="0"/>
              <a:t>Benefits:</a:t>
            </a:r>
            <a:endParaRPr lang="en-US" sz="5000" dirty="0"/>
          </a:p>
          <a:p>
            <a:pPr lvl="1"/>
            <a:r>
              <a:rPr lang="en-US" sz="5000" dirty="0"/>
              <a:t>Helps keep networks safe by controlling access based on IP addresses.</a:t>
            </a:r>
          </a:p>
          <a:p>
            <a:pPr lvl="1"/>
            <a:r>
              <a:rPr lang="en-US" sz="5000" dirty="0"/>
              <a:t>Supports meeting security rules by enforcing access policies.</a:t>
            </a: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72DB0-5F11-A6CE-C63C-E4268D94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94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8FAB-66A8-449A-6095-60003030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6"/>
            <a:ext cx="10515600" cy="62704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LAN (Local Area Network)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26FE7-F04B-0D36-1092-3E3A94664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876693"/>
            <a:ext cx="10514012" cy="56089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200" b="1" dirty="0"/>
              <a:t>Definition:</a:t>
            </a:r>
            <a:r>
              <a:rPr lang="en-US" sz="3200" dirty="0"/>
              <a:t> A LAN is a network that connects devices within a limited geographic area, such as a home, office, or campus.</a:t>
            </a:r>
          </a:p>
          <a:p>
            <a:pPr marL="0" indent="0">
              <a:buNone/>
            </a:pPr>
            <a:r>
              <a:rPr lang="en-US" sz="3200" b="1" dirty="0"/>
              <a:t>Characteristics: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High Data Transfer Rates:</a:t>
            </a:r>
            <a:r>
              <a:rPr lang="en-US" sz="3200" dirty="0"/>
              <a:t> Allows fast communication between connected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Private:</a:t>
            </a:r>
            <a:r>
              <a:rPr lang="en-US" sz="3200" dirty="0"/>
              <a:t> Limited to users within the network, offering inherent security.</a:t>
            </a:r>
          </a:p>
          <a:p>
            <a:pPr marL="0" indent="0">
              <a:buNone/>
            </a:pPr>
            <a:r>
              <a:rPr lang="en-US" sz="3200" b="1" dirty="0"/>
              <a:t>Components: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Routers:</a:t>
            </a:r>
            <a:r>
              <a:rPr lang="en-US" sz="3200" dirty="0"/>
              <a:t> Directs data traffic between devices and to external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Switches:</a:t>
            </a:r>
            <a:r>
              <a:rPr lang="en-US" sz="3200" dirty="0"/>
              <a:t> Connects devices within the LAN for efficient data exchange.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Network Cables:</a:t>
            </a:r>
            <a:r>
              <a:rPr lang="en-US" sz="3200" dirty="0"/>
              <a:t> Physical medium for data transmission within the LAN.</a:t>
            </a:r>
          </a:p>
          <a:p>
            <a:pPr marL="0" indent="0">
              <a:buNone/>
            </a:pPr>
            <a:r>
              <a:rPr lang="en-US" sz="3200" b="1" dirty="0"/>
              <a:t>Usage: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Resource Sharing:</a:t>
            </a:r>
            <a:r>
              <a:rPr lang="en-US" sz="3200" dirty="0"/>
              <a:t> Enables sharing of printers, files, and internet connections.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Collaboration:</a:t>
            </a:r>
            <a:r>
              <a:rPr lang="en-US" sz="3200" dirty="0"/>
              <a:t> Facilitates teamwork and communication within the organization or household.</a:t>
            </a:r>
          </a:p>
          <a:p>
            <a:pPr marL="0" indent="0">
              <a:buNone/>
            </a:pPr>
            <a:r>
              <a:rPr lang="en-US" sz="3200" b="1" dirty="0"/>
              <a:t>Ownership and Management: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Typically owned, managed, and maintained by a single organization or individual.</a:t>
            </a: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8B24E-4F64-A920-741B-A7D25980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8B8E-6879-4A62-D92B-F4CE33F5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3377"/>
            <a:ext cx="10515600" cy="716437"/>
          </a:xfrm>
        </p:spPr>
        <p:txBody>
          <a:bodyPr/>
          <a:lstStyle/>
          <a:p>
            <a:r>
              <a:rPr lang="en-IN" dirty="0">
                <a:latin typeface="+mn-lt"/>
              </a:rPr>
              <a:t>WAN(Wide Area Network)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D55DD-24F0-513B-156C-0AF834FB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12363"/>
            <a:ext cx="10514012" cy="5609112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/>
              <a:t>Definition:</a:t>
            </a:r>
            <a:r>
              <a:rPr lang="en-US" sz="3600" dirty="0"/>
              <a:t> A WAN is a network that spans a large geographical area, connecting LANs and other networks together, often across cities, countries, or continents.</a:t>
            </a:r>
          </a:p>
          <a:p>
            <a:r>
              <a:rPr lang="en-US" sz="3600" b="1" dirty="0"/>
              <a:t>Characteristics: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     Extensive Coverage:</a:t>
            </a:r>
            <a:r>
              <a:rPr lang="en-US" sz="3600" dirty="0"/>
              <a:t> Covers large geographical areas, connecting multiple LANs.</a:t>
            </a:r>
          </a:p>
          <a:p>
            <a:pPr marL="0" indent="0">
              <a:buNone/>
            </a:pPr>
            <a:r>
              <a:rPr lang="en-US" sz="3600" b="1" dirty="0"/>
              <a:t>     Moderate to High Data Transfer Rates:</a:t>
            </a:r>
            <a:r>
              <a:rPr lang="en-US" sz="3600" dirty="0"/>
              <a:t> Allows for data transmission over long distances.</a:t>
            </a:r>
          </a:p>
          <a:p>
            <a:pPr marL="0" indent="0">
              <a:buNone/>
            </a:pPr>
            <a:r>
              <a:rPr lang="en-US" sz="3600" b="1" dirty="0"/>
              <a:t>     Public and Private:</a:t>
            </a:r>
            <a:r>
              <a:rPr lang="en-US" sz="3600" dirty="0"/>
              <a:t> Can be both privately owned (enterprise WANs) or public (Internet).</a:t>
            </a:r>
          </a:p>
          <a:p>
            <a:r>
              <a:rPr lang="en-US" sz="3600" b="1" dirty="0"/>
              <a:t>Components: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     Routers:</a:t>
            </a:r>
            <a:r>
              <a:rPr lang="en-US" sz="3600" dirty="0"/>
              <a:t> Manage data traffic between different LANs and networks.</a:t>
            </a:r>
          </a:p>
          <a:p>
            <a:pPr marL="0" indent="0">
              <a:buNone/>
            </a:pPr>
            <a:r>
              <a:rPr lang="en-US" sz="3600" b="1" dirty="0"/>
              <a:t>     Switches:</a:t>
            </a:r>
            <a:r>
              <a:rPr lang="en-US" sz="3600" dirty="0"/>
              <a:t> Direct data within LANs connected to the WAN.</a:t>
            </a:r>
          </a:p>
          <a:p>
            <a:pPr marL="0" indent="0">
              <a:buNone/>
            </a:pPr>
            <a:r>
              <a:rPr lang="en-US" sz="3600" b="1" dirty="0"/>
              <a:t>     Satellite links, Fiber Optics:</a:t>
            </a:r>
            <a:r>
              <a:rPr lang="en-US" sz="3600" dirty="0"/>
              <a:t> Various mediums used for long-distance data transmission.</a:t>
            </a:r>
          </a:p>
          <a:p>
            <a:r>
              <a:rPr lang="en-US" sz="3600" b="1" dirty="0"/>
              <a:t>Usage: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     Remote Access:</a:t>
            </a:r>
            <a:r>
              <a:rPr lang="en-US" sz="3600" dirty="0"/>
              <a:t> Facilitates remote access for employees and users across different locations.</a:t>
            </a:r>
          </a:p>
          <a:p>
            <a:r>
              <a:rPr lang="en-US" sz="3600" b="1" dirty="0"/>
              <a:t>Ownership and Management: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Managed by multiple organizations, ISPs, or telecommunications companies.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Can be privately leased or publicly accessed (Internet).</a:t>
            </a: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443B6-0B1B-6669-86EA-E0FFE46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50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28D6-3878-512E-6C11-1F140520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77094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Internet Traffic Types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1D972-92CF-2AB0-32D5-195F5E97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8</a:t>
            </a:fld>
            <a:endParaRPr lang="en-IN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233E9EF-CE3D-29A8-549F-7C290F05598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9788" y="1559534"/>
            <a:ext cx="11095473" cy="466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 Traffic: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HTTP/HTTPS requests and responses facilitate communication between web browsers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and servers, allowing users to access websites securely (HTTPS) or non-securely (HTTP).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Email Traffic: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SMTP (Simple Mail Transfer Protocol), IMAP (Internet Message Access Protocol), and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POP3 (Post Office Protocol version 3) are used for sending, receiving, and accessing emails,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Transfer Traffic: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FTP (File Transfer Protocol) and SFTP (SSH File Transfer Protocol) are used to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transfer files between computers over a network, with SFTP adding encryption for security.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Streaming Traffic: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Video and audio streams from services like YouTube and Netflix are delivered in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real-time over the internet, adapting to network conditions for continuous playback.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VoIP Traffic: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Voice over IP (VoIP) calls, such as those made through Skype or Zoom, convert voice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signals into data packets transmitted over IP networks, enabling real-time voice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90659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AD46-95C2-B35E-1BC0-CE61B599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951"/>
            <a:ext cx="10515600" cy="62216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IP Header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D11E7-E066-98D6-986D-422454D9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946-3172-40B6-81A6-4753B2221D6D}" type="slidenum">
              <a:rPr lang="en-IN" smtClean="0"/>
              <a:t>9</a:t>
            </a:fld>
            <a:endParaRPr lang="en-IN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D64E7C5-1732-FB7C-12AB-FFC28A69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80388"/>
            <a:ext cx="10514012" cy="5741087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/>
              <a:t>Definition:</a:t>
            </a:r>
            <a:r>
              <a:rPr lang="en-US" sz="4200" dirty="0"/>
              <a:t> The IP header is a fundamental part of IP packets, containing essential information for routing and delivering data across networks.</a:t>
            </a:r>
          </a:p>
          <a:p>
            <a:r>
              <a:rPr lang="en-US" sz="4200" b="1" dirty="0"/>
              <a:t>Components:</a:t>
            </a:r>
            <a:endParaRPr lang="en-US" sz="4200" dirty="0"/>
          </a:p>
          <a:p>
            <a:pPr marL="0" indent="0">
              <a:buNone/>
            </a:pPr>
            <a:r>
              <a:rPr lang="en-US" sz="4200" b="1" dirty="0"/>
              <a:t>    Version:</a:t>
            </a:r>
            <a:r>
              <a:rPr lang="en-US" sz="4200" dirty="0"/>
              <a:t> Specifies whether the IP packet is using IPv4 or IPv6.</a:t>
            </a:r>
          </a:p>
          <a:p>
            <a:pPr marL="0" indent="0">
              <a:buNone/>
            </a:pPr>
            <a:r>
              <a:rPr lang="en-US" sz="4200" b="1" dirty="0"/>
              <a:t>    Header Length:</a:t>
            </a:r>
            <a:r>
              <a:rPr lang="en-US" sz="4200" dirty="0"/>
              <a:t> Indicates the size of the IP header, helping devices find where actual data begin. </a:t>
            </a:r>
          </a:p>
          <a:p>
            <a:pPr marL="0" indent="0">
              <a:buNone/>
            </a:pPr>
            <a:r>
              <a:rPr lang="en-US" sz="4200" b="1" dirty="0"/>
              <a:t>   Type of Service:</a:t>
            </a:r>
            <a:r>
              <a:rPr lang="en-US" sz="4200" dirty="0"/>
              <a:t> Prioritizes types of traffic (e.g., video, voice) for Quality of Service (QoS) handling.</a:t>
            </a:r>
          </a:p>
          <a:p>
            <a:pPr marL="0" indent="0">
              <a:buNone/>
            </a:pPr>
            <a:r>
              <a:rPr lang="en-US" sz="4200" b="1" dirty="0"/>
              <a:t>   Total Length:</a:t>
            </a:r>
            <a:r>
              <a:rPr lang="en-US" sz="4200" dirty="0"/>
              <a:t> Shows the entire packet size, including both header and data.</a:t>
            </a:r>
          </a:p>
          <a:p>
            <a:pPr marL="0" indent="0">
              <a:buNone/>
            </a:pPr>
            <a:r>
              <a:rPr lang="en-US" sz="4200" b="1" dirty="0"/>
              <a:t>   Time to Live (TTL):</a:t>
            </a:r>
            <a:r>
              <a:rPr lang="en-US" sz="4200" dirty="0"/>
              <a:t> Limits how long the packet can remain in the network before being discarded       	</a:t>
            </a:r>
          </a:p>
          <a:p>
            <a:pPr marL="0" indent="0">
              <a:buNone/>
            </a:pPr>
            <a:r>
              <a:rPr lang="en-US" sz="4200" b="1" dirty="0"/>
              <a:t>   Checksum:</a:t>
            </a:r>
            <a:r>
              <a:rPr lang="en-US" sz="4200" dirty="0"/>
              <a:t> Verifies the integrity of the header to ensure data arrives intact.</a:t>
            </a:r>
          </a:p>
          <a:p>
            <a:r>
              <a:rPr lang="en-US" sz="4200" b="1" dirty="0"/>
              <a:t>Usage:</a:t>
            </a:r>
            <a:endParaRPr lang="en-US" sz="4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200" b="1" dirty="0"/>
              <a:t>Routing:</a:t>
            </a:r>
            <a:r>
              <a:rPr lang="en-US" sz="4200" dirty="0"/>
              <a:t> Determines the best path for data packets from source to destination across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b="1" dirty="0"/>
              <a:t>Fragmentation:</a:t>
            </a:r>
            <a:r>
              <a:rPr lang="en-US" sz="4200" dirty="0"/>
              <a:t> Manages large packets by breaking them into smaller fragments for efficient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b="1" dirty="0"/>
              <a:t>Error Handling:</a:t>
            </a:r>
            <a:r>
              <a:rPr lang="en-US" sz="4200" dirty="0"/>
              <a:t> Detects errors in transmission to ensure reliable data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b="1" dirty="0"/>
              <a:t>Addressing:</a:t>
            </a:r>
            <a:r>
              <a:rPr lang="en-US" sz="4200" dirty="0"/>
              <a:t> Includes source and destination IP addresses to identify packet origins and destinations.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28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1460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Firewall</vt:lpstr>
      <vt:lpstr>Table of Contents</vt:lpstr>
      <vt:lpstr>Introduction to Firewalls</vt:lpstr>
      <vt:lpstr>Basic Terminology</vt:lpstr>
      <vt:lpstr>IP Address</vt:lpstr>
      <vt:lpstr>LAN (Local Area Network)</vt:lpstr>
      <vt:lpstr>WAN(Wide Area Network)</vt:lpstr>
      <vt:lpstr> Internet Traffic Types</vt:lpstr>
      <vt:lpstr>IP Header</vt:lpstr>
      <vt:lpstr>TCP Header</vt:lpstr>
      <vt:lpstr>Basic Firewall Configuration in linux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srinu vennam</dc:creator>
  <cp:lastModifiedBy>srinu vennam</cp:lastModifiedBy>
  <cp:revision>2</cp:revision>
  <dcterms:created xsi:type="dcterms:W3CDTF">2024-07-01T11:13:52Z</dcterms:created>
  <dcterms:modified xsi:type="dcterms:W3CDTF">2024-07-10T07:09:53Z</dcterms:modified>
</cp:coreProperties>
</file>